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9" r:id="rId3"/>
    <p:sldId id="260" r:id="rId4"/>
    <p:sldId id="267" r:id="rId5"/>
    <p:sldId id="257" r:id="rId6"/>
    <p:sldId id="261" r:id="rId7"/>
    <p:sldId id="265" r:id="rId8"/>
    <p:sldId id="262" r:id="rId9"/>
    <p:sldId id="264" r:id="rId10"/>
    <p:sldId id="263" r:id="rId11"/>
    <p:sldId id="266" r:id="rId12"/>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209293-16E7-454A-9AD6-6D007733DD5A}" v="4" dt="2019-10-23T20:05:38.2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71047" autoAdjust="0"/>
  </p:normalViewPr>
  <p:slideViewPr>
    <p:cSldViewPr snapToGrid="0">
      <p:cViewPr varScale="1">
        <p:scale>
          <a:sx n="82" d="100"/>
          <a:sy n="82" d="100"/>
        </p:scale>
        <p:origin x="16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 Chadwick" userId="S::s.chadwick@chester.ac.uk::eebdbfdb-1bca-48a5-99ac-e5f1b45019af" providerId="AD" clId="Web-{87C69BD8-7C92-951E-2C82-2D6134E6A449}"/>
    <pc:docChg chg="addSld">
      <pc:chgData name="Sam Chadwick" userId="S::s.chadwick@chester.ac.uk::eebdbfdb-1bca-48a5-99ac-e5f1b45019af" providerId="AD" clId="Web-{87C69BD8-7C92-951E-2C82-2D6134E6A449}" dt="2019-10-18T14:56:13.621" v="0"/>
      <pc:docMkLst>
        <pc:docMk/>
      </pc:docMkLst>
      <pc:sldChg chg="new">
        <pc:chgData name="Sam Chadwick" userId="S::s.chadwick@chester.ac.uk::eebdbfdb-1bca-48a5-99ac-e5f1b45019af" providerId="AD" clId="Web-{87C69BD8-7C92-951E-2C82-2D6134E6A449}" dt="2019-10-18T14:56:13.621" v="0"/>
        <pc:sldMkLst>
          <pc:docMk/>
          <pc:sldMk cId="739696636" sldId="259"/>
        </pc:sldMkLst>
      </pc:sldChg>
    </pc:docChg>
  </pc:docChgLst>
  <pc:docChgLst>
    <pc:chgData name="Sam Chadwick" userId="eebdbfdb-1bca-48a5-99ac-e5f1b45019af" providerId="ADAL" clId="{97209293-16E7-454A-9AD6-6D007733DD5A}"/>
    <pc:docChg chg="addSld modSld">
      <pc:chgData name="Sam Chadwick" userId="eebdbfdb-1bca-48a5-99ac-e5f1b45019af" providerId="ADAL" clId="{97209293-16E7-454A-9AD6-6D007733DD5A}" dt="2019-10-23T20:35:13.656" v="68" actId="403"/>
      <pc:docMkLst>
        <pc:docMk/>
      </pc:docMkLst>
      <pc:sldChg chg="modNotesTx">
        <pc:chgData name="Sam Chadwick" userId="eebdbfdb-1bca-48a5-99ac-e5f1b45019af" providerId="ADAL" clId="{97209293-16E7-454A-9AD6-6D007733DD5A}" dt="2019-10-23T13:44:17.752" v="3" actId="20577"/>
        <pc:sldMkLst>
          <pc:docMk/>
          <pc:sldMk cId="4005687081" sldId="261"/>
        </pc:sldMkLst>
      </pc:sldChg>
      <pc:sldChg chg="modNotesTx">
        <pc:chgData name="Sam Chadwick" userId="eebdbfdb-1bca-48a5-99ac-e5f1b45019af" providerId="ADAL" clId="{97209293-16E7-454A-9AD6-6D007733DD5A}" dt="2019-10-23T08:43:27.959" v="1" actId="20577"/>
        <pc:sldMkLst>
          <pc:docMk/>
          <pc:sldMk cId="3871926643" sldId="262"/>
        </pc:sldMkLst>
      </pc:sldChg>
      <pc:sldChg chg="addSp delSp modSp add">
        <pc:chgData name="Sam Chadwick" userId="eebdbfdb-1bca-48a5-99ac-e5f1b45019af" providerId="ADAL" clId="{97209293-16E7-454A-9AD6-6D007733DD5A}" dt="2019-10-23T20:35:13.656" v="68" actId="403"/>
        <pc:sldMkLst>
          <pc:docMk/>
          <pc:sldMk cId="2646612053" sldId="264"/>
        </pc:sldMkLst>
        <pc:spChg chg="del">
          <ac:chgData name="Sam Chadwick" userId="eebdbfdb-1bca-48a5-99ac-e5f1b45019af" providerId="ADAL" clId="{97209293-16E7-454A-9AD6-6D007733DD5A}" dt="2019-10-23T20:05:29.660" v="5"/>
          <ac:spMkLst>
            <pc:docMk/>
            <pc:sldMk cId="2646612053" sldId="264"/>
            <ac:spMk id="2" creationId="{BF308614-DBDC-BD44-9260-2BE6515979E0}"/>
          </ac:spMkLst>
        </pc:spChg>
        <pc:spChg chg="del">
          <ac:chgData name="Sam Chadwick" userId="eebdbfdb-1bca-48a5-99ac-e5f1b45019af" providerId="ADAL" clId="{97209293-16E7-454A-9AD6-6D007733DD5A}" dt="2019-10-23T20:05:29.660" v="5"/>
          <ac:spMkLst>
            <pc:docMk/>
            <pc:sldMk cId="2646612053" sldId="264"/>
            <ac:spMk id="3" creationId="{8625BBCD-E6FE-6B4C-848D-806B964D1DBD}"/>
          </ac:spMkLst>
        </pc:spChg>
        <pc:spChg chg="del">
          <ac:chgData name="Sam Chadwick" userId="eebdbfdb-1bca-48a5-99ac-e5f1b45019af" providerId="ADAL" clId="{97209293-16E7-454A-9AD6-6D007733DD5A}" dt="2019-10-23T20:05:29.660" v="5"/>
          <ac:spMkLst>
            <pc:docMk/>
            <pc:sldMk cId="2646612053" sldId="264"/>
            <ac:spMk id="4" creationId="{016958F7-B764-2748-A2EF-7A3B6D59B1C0}"/>
          </ac:spMkLst>
        </pc:spChg>
        <pc:spChg chg="add del mod">
          <ac:chgData name="Sam Chadwick" userId="eebdbfdb-1bca-48a5-99ac-e5f1b45019af" providerId="ADAL" clId="{97209293-16E7-454A-9AD6-6D007733DD5A}" dt="2019-10-23T20:05:38.270" v="7"/>
          <ac:spMkLst>
            <pc:docMk/>
            <pc:sldMk cId="2646612053" sldId="264"/>
            <ac:spMk id="5" creationId="{CF844C25-72F4-D64E-890D-A36AB9EEFAC5}"/>
          </ac:spMkLst>
        </pc:spChg>
        <pc:spChg chg="add del mod">
          <ac:chgData name="Sam Chadwick" userId="eebdbfdb-1bca-48a5-99ac-e5f1b45019af" providerId="ADAL" clId="{97209293-16E7-454A-9AD6-6D007733DD5A}" dt="2019-10-23T20:05:33.653" v="6"/>
          <ac:spMkLst>
            <pc:docMk/>
            <pc:sldMk cId="2646612053" sldId="264"/>
            <ac:spMk id="6" creationId="{D532F075-FF8E-5E42-8AE1-2CA57277DBA7}"/>
          </ac:spMkLst>
        </pc:spChg>
        <pc:spChg chg="add mod">
          <ac:chgData name="Sam Chadwick" userId="eebdbfdb-1bca-48a5-99ac-e5f1b45019af" providerId="ADAL" clId="{97209293-16E7-454A-9AD6-6D007733DD5A}" dt="2019-10-23T20:35:09.500" v="63" actId="403"/>
          <ac:spMkLst>
            <pc:docMk/>
            <pc:sldMk cId="2646612053" sldId="264"/>
            <ac:spMk id="8" creationId="{E671756A-5B18-D047-8B5A-2556440AA995}"/>
          </ac:spMkLst>
        </pc:spChg>
        <pc:spChg chg="add mod">
          <ac:chgData name="Sam Chadwick" userId="eebdbfdb-1bca-48a5-99ac-e5f1b45019af" providerId="ADAL" clId="{97209293-16E7-454A-9AD6-6D007733DD5A}" dt="2019-10-23T20:35:13.656" v="68" actId="403"/>
          <ac:spMkLst>
            <pc:docMk/>
            <pc:sldMk cId="2646612053" sldId="264"/>
            <ac:spMk id="9" creationId="{8BFF72CE-5565-6C42-B398-1C33F69F1130}"/>
          </ac:spMkLst>
        </pc:spChg>
        <pc:picChg chg="add mod modCrop">
          <ac:chgData name="Sam Chadwick" userId="eebdbfdb-1bca-48a5-99ac-e5f1b45019af" providerId="ADAL" clId="{97209293-16E7-454A-9AD6-6D007733DD5A}" dt="2019-10-23T20:06:22.965" v="16" actId="1076"/>
          <ac:picMkLst>
            <pc:docMk/>
            <pc:sldMk cId="2646612053" sldId="264"/>
            <ac:picMk id="7" creationId="{4B110ED3-A088-634D-9F00-464958FF2F6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1BAB8A4-76A8-4D97-A6A9-F4896D4A3273}" type="datetimeFigureOut">
              <a:rPr lang="en-GB" smtClean="0"/>
              <a:t>24/10/2019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B41A602-568C-48E6-B456-263FE5A45031}" type="slidenum">
              <a:rPr lang="en-GB" smtClean="0"/>
              <a:t>‹#›</a:t>
            </a:fld>
            <a:endParaRPr lang="en-GB"/>
          </a:p>
        </p:txBody>
      </p:sp>
    </p:spTree>
    <p:extLst>
      <p:ext uri="{BB962C8B-B14F-4D97-AF65-F5344CB8AC3E}">
        <p14:creationId xmlns:p14="http://schemas.microsoft.com/office/powerpoint/2010/main" val="903344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Hello, this is me</a:t>
            </a:r>
            <a:endParaRPr lang="en-GB" dirty="0"/>
          </a:p>
        </p:txBody>
      </p:sp>
      <p:sp>
        <p:nvSpPr>
          <p:cNvPr id="4" name="Slide Number Placeholder 3"/>
          <p:cNvSpPr>
            <a:spLocks noGrp="1"/>
          </p:cNvSpPr>
          <p:nvPr>
            <p:ph type="sldNum" sz="quarter" idx="10"/>
          </p:nvPr>
        </p:nvSpPr>
        <p:spPr/>
        <p:txBody>
          <a:bodyPr/>
          <a:lstStyle/>
          <a:p>
            <a:fld id="{3B41A602-568C-48E6-B456-263FE5A45031}" type="slidenum">
              <a:rPr lang="en-GB" smtClean="0"/>
              <a:t>1</a:t>
            </a:fld>
            <a:endParaRPr lang="en-GB"/>
          </a:p>
        </p:txBody>
      </p:sp>
    </p:spTree>
    <p:extLst>
      <p:ext uri="{BB962C8B-B14F-4D97-AF65-F5344CB8AC3E}">
        <p14:creationId xmlns:p14="http://schemas.microsoft.com/office/powerpoint/2010/main" val="1341993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a:t>
            </a:r>
            <a:r>
              <a:rPr lang="en-GB" sz="1200" kern="1200" dirty="0">
                <a:solidFill>
                  <a:schemeClr val="tx1"/>
                </a:solidFill>
                <a:effectLst/>
                <a:latin typeface="+mn-lt"/>
                <a:ea typeface="+mn-ea"/>
                <a:cs typeface="+mn-cs"/>
              </a:rPr>
              <a:t>third phase came about following the royalists’ defeat at Montgomery. Here a large number of royalist troops were destroyed, which meant that Lord John Byron, Chester’s governor, was no longer able to meet the parliamentarian forces in the field. This gave the parliamentarians the freedom to start the first part of the siege of Chester.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Following </a:t>
            </a:r>
            <a:r>
              <a:rPr lang="en-GB" sz="1200" kern="1200" dirty="0">
                <a:solidFill>
                  <a:schemeClr val="tx1"/>
                </a:solidFill>
                <a:effectLst/>
                <a:latin typeface="+mn-lt"/>
                <a:ea typeface="+mn-ea"/>
                <a:cs typeface="+mn-cs"/>
              </a:rPr>
              <a:t>a failed parliamentarian attack on the northern outworks in January 1645, the siege was partially relieved by Prince Maurice on 19 February 1645, but this relief did not last long as, </a:t>
            </a:r>
            <a:r>
              <a:rPr lang="en-GB" sz="1200" kern="1200" dirty="0" smtClean="0">
                <a:solidFill>
                  <a:schemeClr val="tx1"/>
                </a:solidFill>
                <a:effectLst/>
                <a:latin typeface="+mn-lt"/>
                <a:ea typeface="+mn-ea"/>
                <a:cs typeface="+mn-cs"/>
              </a:rPr>
              <a:t> </a:t>
            </a:r>
            <a:r>
              <a:rPr lang="en-GB" sz="1200" kern="1200" dirty="0">
                <a:solidFill>
                  <a:schemeClr val="tx1"/>
                </a:solidFill>
                <a:effectLst/>
                <a:latin typeface="+mn-lt"/>
                <a:ea typeface="+mn-ea"/>
                <a:cs typeface="+mn-cs"/>
              </a:rPr>
              <a:t>a second </a:t>
            </a:r>
            <a:r>
              <a:rPr lang="en-GB" sz="1200" kern="1200" dirty="0" smtClean="0">
                <a:solidFill>
                  <a:schemeClr val="tx1"/>
                </a:solidFill>
                <a:effectLst/>
                <a:latin typeface="+mn-lt"/>
                <a:ea typeface="+mn-ea"/>
                <a:cs typeface="+mn-cs"/>
              </a:rPr>
              <a:t>successful attack</a:t>
            </a:r>
            <a:r>
              <a:rPr lang="en-GB" sz="1200" kern="1200" baseline="0" dirty="0" smtClean="0">
                <a:solidFill>
                  <a:schemeClr val="tx1"/>
                </a:solidFill>
                <a:effectLst/>
                <a:latin typeface="+mn-lt"/>
                <a:ea typeface="+mn-ea"/>
                <a:cs typeface="+mn-cs"/>
              </a:rPr>
              <a:t> using the cover of darkness</a:t>
            </a:r>
            <a:r>
              <a:rPr lang="en-GB" sz="1200" kern="1200" dirty="0" smtClean="0">
                <a:solidFill>
                  <a:schemeClr val="tx1"/>
                </a:solidFill>
                <a:effectLst/>
                <a:latin typeface="+mn-lt"/>
                <a:ea typeface="+mn-ea"/>
                <a:cs typeface="+mn-cs"/>
              </a:rPr>
              <a:t> </a:t>
            </a:r>
            <a:r>
              <a:rPr lang="en-GB" sz="1200" kern="1200" dirty="0">
                <a:solidFill>
                  <a:schemeClr val="tx1"/>
                </a:solidFill>
                <a:effectLst/>
                <a:latin typeface="+mn-lt"/>
                <a:ea typeface="+mn-ea"/>
                <a:cs typeface="+mn-cs"/>
              </a:rPr>
              <a:t>the eastern suburbs of Chester were taken by parliamentarians on </a:t>
            </a:r>
            <a:r>
              <a:rPr lang="en-GB" sz="1200" kern="1200" dirty="0" smtClean="0">
                <a:solidFill>
                  <a:schemeClr val="tx1"/>
                </a:solidFill>
                <a:effectLst/>
                <a:latin typeface="+mn-lt"/>
                <a:ea typeface="+mn-ea"/>
                <a:cs typeface="+mn-cs"/>
              </a:rPr>
              <a:t>the</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20 </a:t>
            </a:r>
            <a:r>
              <a:rPr lang="en-GB" sz="1200" kern="1200" dirty="0">
                <a:solidFill>
                  <a:schemeClr val="tx1"/>
                </a:solidFill>
                <a:effectLst/>
                <a:latin typeface="+mn-lt"/>
                <a:ea typeface="+mn-ea"/>
                <a:cs typeface="+mn-cs"/>
              </a:rPr>
              <a:t>September 1645. </a:t>
            </a:r>
            <a:r>
              <a:rPr lang="en-GB" sz="1200" kern="1200" dirty="0" smtClean="0">
                <a:solidFill>
                  <a:schemeClr val="tx1"/>
                </a:solidFill>
                <a:effectLst/>
                <a:latin typeface="+mn-lt"/>
                <a:ea typeface="+mn-ea"/>
                <a:cs typeface="+mn-cs"/>
              </a:rPr>
              <a:t>This is when the fourth</a:t>
            </a:r>
            <a:r>
              <a:rPr lang="en-GB" sz="1200" kern="1200" baseline="0" dirty="0" smtClean="0">
                <a:solidFill>
                  <a:schemeClr val="tx1"/>
                </a:solidFill>
                <a:effectLst/>
                <a:latin typeface="+mn-lt"/>
                <a:ea typeface="+mn-ea"/>
                <a:cs typeface="+mn-cs"/>
              </a:rPr>
              <a:t>, most intense phase began.</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Then came the tight</a:t>
            </a:r>
            <a:r>
              <a:rPr lang="en-GB" sz="1200" kern="1200" baseline="0" dirty="0" smtClean="0">
                <a:solidFill>
                  <a:schemeClr val="tx1"/>
                </a:solidFill>
                <a:effectLst/>
                <a:latin typeface="+mn-lt"/>
                <a:ea typeface="+mn-ea"/>
                <a:cs typeface="+mn-cs"/>
              </a:rPr>
              <a:t> siege as displayed above, here we can see the batteries. The largest gun was place on the west side of Chester here, and bombarded the city. While this did lots of damage to the general infrastructure, this was considered a poor choice tactically. </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The two batteries at the top are confirmed batteries, Chester had a large gun at Morgan’s mount, which kept away parliamentarian siege works, but this was dislodged, and after that the parliamentarian batteries appears to have creeped forward.</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The battery on </a:t>
            </a:r>
            <a:r>
              <a:rPr lang="en-GB" sz="1200" kern="1200" baseline="0" dirty="0" err="1" smtClean="0">
                <a:solidFill>
                  <a:schemeClr val="tx1"/>
                </a:solidFill>
                <a:effectLst/>
                <a:latin typeface="+mn-lt"/>
                <a:ea typeface="+mn-ea"/>
                <a:cs typeface="+mn-cs"/>
              </a:rPr>
              <a:t>Eastgate</a:t>
            </a:r>
            <a:r>
              <a:rPr lang="en-GB" sz="1200" kern="1200" baseline="0" dirty="0" smtClean="0">
                <a:solidFill>
                  <a:schemeClr val="tx1"/>
                </a:solidFill>
                <a:effectLst/>
                <a:latin typeface="+mn-lt"/>
                <a:ea typeface="+mn-ea"/>
                <a:cs typeface="+mn-cs"/>
              </a:rPr>
              <a:t> street included a large mortar, which one report states ‘threaten to set the city, if not the whole world alight’</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The battery at Saint Johns included a small gun in the tower that allowed for shots to be fired from overhead, suppressing counter fire.</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A breach (whose repairs can still be seen today in the Roman Gardens) was made by the Saint John’s Battery. Brereton, made a tactical blunder of giving the royalists time to fill the gap with mattresses and various defences, before an assault was sounded and the parliamentarians charged the breach. Not only did the garrison fight, but also many of the civilians, including a Frenchman who fought in his nightshirt.</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While this was fought off, the siege continued, and following the loss of Royalist cause elsewhere in the country, Chester surrendered.</a:t>
            </a:r>
          </a:p>
          <a:p>
            <a:endParaRPr lang="en-GB" sz="1200" kern="1200" dirty="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a:t>
            </a:r>
            <a:r>
              <a:rPr lang="en-GB" sz="1200" kern="1200" baseline="0" dirty="0" smtClean="0">
                <a:solidFill>
                  <a:schemeClr val="tx1"/>
                </a:solidFill>
                <a:effectLst/>
                <a:latin typeface="+mn-lt"/>
                <a:ea typeface="+mn-ea"/>
                <a:cs typeface="+mn-cs"/>
              </a:rPr>
              <a:t>e siege </a:t>
            </a:r>
            <a:r>
              <a:rPr lang="en-GB" sz="1200" kern="1200" dirty="0" smtClean="0">
                <a:solidFill>
                  <a:schemeClr val="tx1"/>
                </a:solidFill>
                <a:effectLst/>
                <a:latin typeface="+mn-lt"/>
                <a:ea typeface="+mn-ea"/>
                <a:cs typeface="+mn-cs"/>
              </a:rPr>
              <a:t>ended </a:t>
            </a:r>
            <a:r>
              <a:rPr lang="en-GB" sz="1200" kern="1200" dirty="0">
                <a:solidFill>
                  <a:schemeClr val="tx1"/>
                </a:solidFill>
                <a:effectLst/>
                <a:latin typeface="+mn-lt"/>
                <a:ea typeface="+mn-ea"/>
                <a:cs typeface="+mn-cs"/>
              </a:rPr>
              <a:t>with its surrender on 3 February 1646</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B41A602-568C-48E6-B456-263FE5A45031}" type="slidenum">
              <a:rPr lang="en-GB" smtClean="0"/>
              <a:t>10</a:t>
            </a:fld>
            <a:endParaRPr lang="en-GB"/>
          </a:p>
        </p:txBody>
      </p:sp>
    </p:spTree>
    <p:extLst>
      <p:ext uri="{BB962C8B-B14F-4D97-AF65-F5344CB8AC3E}">
        <p14:creationId xmlns:p14="http://schemas.microsoft.com/office/powerpoint/2010/main" val="25578192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Here we have the</a:t>
            </a:r>
            <a:r>
              <a:rPr lang="en-GB" sz="1200" kern="1200" baseline="0" dirty="0" smtClean="0">
                <a:solidFill>
                  <a:schemeClr val="tx1"/>
                </a:solidFill>
                <a:effectLst/>
                <a:latin typeface="+mn-lt"/>
                <a:ea typeface="+mn-ea"/>
                <a:cs typeface="+mn-cs"/>
              </a:rPr>
              <a:t> highlighted areas of the damage known to have been received at Chester.</a:t>
            </a:r>
          </a:p>
          <a:p>
            <a:endParaRPr lang="en-GB"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main damage done to the city was caused by two pieces of ordnance in particular, the mortar located at </a:t>
            </a:r>
            <a:r>
              <a:rPr lang="en-GB" sz="1200" kern="1200" dirty="0" err="1" smtClean="0">
                <a:solidFill>
                  <a:schemeClr val="tx1"/>
                </a:solidFill>
                <a:effectLst/>
                <a:latin typeface="+mn-lt"/>
                <a:ea typeface="+mn-ea"/>
                <a:cs typeface="+mn-cs"/>
              </a:rPr>
              <a:t>Foregate</a:t>
            </a:r>
            <a:r>
              <a:rPr lang="en-GB" sz="1200" kern="1200" dirty="0" smtClean="0">
                <a:solidFill>
                  <a:schemeClr val="tx1"/>
                </a:solidFill>
                <a:effectLst/>
                <a:latin typeface="+mn-lt"/>
                <a:ea typeface="+mn-ea"/>
                <a:cs typeface="+mn-cs"/>
              </a:rPr>
              <a:t> Street and the large gun on Brewers Hall Hill located on the Welsh (west) side of Chester.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Chester’s siege was intense but not particularly active. Many other sieges had</a:t>
            </a:r>
            <a:r>
              <a:rPr lang="en-GB" sz="1200" kern="1200" baseline="0" dirty="0" smtClean="0">
                <a:solidFill>
                  <a:schemeClr val="tx1"/>
                </a:solidFill>
                <a:effectLst/>
                <a:latin typeface="+mn-lt"/>
                <a:ea typeface="+mn-ea"/>
                <a:cs typeface="+mn-cs"/>
              </a:rPr>
              <a:t> multiple violent sallies out, where Chester, because of both Brereton poor skill, and its good geographical position, meant that such gambles were not needed.</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By the end of the war</a:t>
            </a:r>
            <a:r>
              <a:rPr lang="en-GB" sz="1200" kern="1200" baseline="0" dirty="0" smtClean="0">
                <a:solidFill>
                  <a:schemeClr val="tx1"/>
                </a:solidFill>
                <a:effectLst/>
                <a:latin typeface="+mn-lt"/>
                <a:ea typeface="+mn-ea"/>
                <a:cs typeface="+mn-cs"/>
              </a:rPr>
              <a:t> much of the city was damaged, and as a result of the casualties inflicted, along with being hit by a plague the following year, Chester had decayed to such an extent that grass grew in the main streets.</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B41A602-568C-48E6-B456-263FE5A45031}" type="slidenum">
              <a:rPr lang="en-GB" smtClean="0"/>
              <a:t>11</a:t>
            </a:fld>
            <a:endParaRPr lang="en-GB"/>
          </a:p>
        </p:txBody>
      </p:sp>
    </p:spTree>
    <p:extLst>
      <p:ext uri="{BB962C8B-B14F-4D97-AF65-F5344CB8AC3E}">
        <p14:creationId xmlns:p14="http://schemas.microsoft.com/office/powerpoint/2010/main" val="1220414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 here to talk about a time when a</a:t>
            </a:r>
            <a:r>
              <a:rPr lang="en-GB" baseline="0" dirty="0"/>
              <a:t> great issue brought a split in society, causing trouble and strife for the whole Kingdom over many years. Not only were there two loose factions, but within each were sub-factions and dissenting opinions which warred with each other.</a:t>
            </a:r>
          </a:p>
          <a:p>
            <a:endParaRPr lang="en-GB" baseline="0" dirty="0"/>
          </a:p>
          <a:p>
            <a:r>
              <a:rPr lang="en-GB" baseline="0" dirty="0"/>
              <a:t>Luckily I won’t even mention the B word, and will go to a much nicer time, filled with ire and violence.</a:t>
            </a:r>
            <a:endParaRPr lang="en-GB" dirty="0"/>
          </a:p>
        </p:txBody>
      </p:sp>
      <p:sp>
        <p:nvSpPr>
          <p:cNvPr id="4" name="Slide Number Placeholder 3"/>
          <p:cNvSpPr>
            <a:spLocks noGrp="1"/>
          </p:cNvSpPr>
          <p:nvPr>
            <p:ph type="sldNum" sz="quarter" idx="10"/>
          </p:nvPr>
        </p:nvSpPr>
        <p:spPr/>
        <p:txBody>
          <a:bodyPr/>
          <a:lstStyle/>
          <a:p>
            <a:fld id="{3B41A602-568C-48E6-B456-263FE5A45031}" type="slidenum">
              <a:rPr lang="en-GB" smtClean="0"/>
              <a:t>2</a:t>
            </a:fld>
            <a:endParaRPr lang="en-GB"/>
          </a:p>
        </p:txBody>
      </p:sp>
    </p:spTree>
    <p:extLst>
      <p:ext uri="{BB962C8B-B14F-4D97-AF65-F5344CB8AC3E}">
        <p14:creationId xmlns:p14="http://schemas.microsoft.com/office/powerpoint/2010/main" val="2170316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Civil</a:t>
            </a:r>
            <a:r>
              <a:rPr lang="en-GB" baseline="0" dirty="0"/>
              <a:t> War, or perhaps more accurately wars, was a period of turmoil during the mid seventeenth century with three outbreaks of war, </a:t>
            </a:r>
            <a:r>
              <a:rPr lang="en-GB" sz="1200" kern="1200" dirty="0">
                <a:solidFill>
                  <a:schemeClr val="tx1"/>
                </a:solidFill>
                <a:effectLst/>
                <a:latin typeface="+mn-lt"/>
                <a:ea typeface="+mn-ea"/>
                <a:cs typeface="+mn-cs"/>
              </a:rPr>
              <a:t>1642-1646, 1648-1649 and 1649-1651.</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war erupted due to a myriad of complex</a:t>
            </a:r>
            <a:r>
              <a:rPr lang="en-GB" sz="1200" kern="1200" baseline="0" dirty="0">
                <a:solidFill>
                  <a:schemeClr val="tx1"/>
                </a:solidFill>
                <a:effectLst/>
                <a:latin typeface="+mn-lt"/>
                <a:ea typeface="+mn-ea"/>
                <a:cs typeface="+mn-cs"/>
              </a:rPr>
              <a:t> ideas, but primarily it was over three aspects, religion, money and who held the power over the future of the country. Controversy never really changes.</a:t>
            </a:r>
          </a:p>
          <a:p>
            <a:endParaRPr lang="en-GB" sz="1200" kern="1200" baseline="0" dirty="0">
              <a:solidFill>
                <a:schemeClr val="tx1"/>
              </a:solidFill>
              <a:effectLst/>
              <a:latin typeface="+mn-lt"/>
              <a:ea typeface="+mn-ea"/>
              <a:cs typeface="+mn-cs"/>
            </a:endParaRPr>
          </a:p>
          <a:p>
            <a:r>
              <a:rPr lang="en-GB" sz="1200" kern="1200" baseline="0" dirty="0">
                <a:solidFill>
                  <a:schemeClr val="tx1"/>
                </a:solidFill>
                <a:effectLst/>
                <a:latin typeface="+mn-lt"/>
                <a:ea typeface="+mn-ea"/>
                <a:cs typeface="+mn-cs"/>
              </a:rPr>
              <a:t>By the end of the wars, around 10,000 houses had been destroyed the King had been beheaded, the Kingdom became a republic, and as a result of the bloodshed, and ensuing famines and plagues, a large portion of the population died.</a:t>
            </a:r>
          </a:p>
          <a:p>
            <a:endParaRPr lang="en-GB" sz="1200" kern="1200" baseline="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Although modern histories have often tended to focus upon major national campaigns and principal armies occasionally clashing in glorious and decisive battles, sieges were also a key part of the English Civil Wars. Indeed,</a:t>
            </a:r>
            <a:r>
              <a:rPr lang="en-GB" sz="1200" kern="1200" baseline="0" dirty="0">
                <a:solidFill>
                  <a:schemeClr val="tx1"/>
                </a:solidFill>
                <a:effectLst/>
                <a:latin typeface="+mn-lt"/>
                <a:ea typeface="+mn-ea"/>
                <a:cs typeface="+mn-cs"/>
              </a:rPr>
              <a:t> much of the course of the war was decided by small skirmishes, assaults and long drawn out actions which came with these.</a:t>
            </a:r>
          </a:p>
          <a:p>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B41A602-568C-48E6-B456-263FE5A45031}" type="slidenum">
              <a:rPr lang="en-GB" smtClean="0"/>
              <a:t>3</a:t>
            </a:fld>
            <a:endParaRPr lang="en-GB"/>
          </a:p>
        </p:txBody>
      </p:sp>
    </p:spTree>
    <p:extLst>
      <p:ext uri="{BB962C8B-B14F-4D97-AF65-F5344CB8AC3E}">
        <p14:creationId xmlns:p14="http://schemas.microsoft.com/office/powerpoint/2010/main" val="1653755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My personal study area of study is looking at sieges, artillery and a concept called the Military Revolution, the idea that technology and organisation suddenly jumps forward. Out of these, we are only really looking at the first war, 1642-46 as that is when Chester is really caught up.</a:t>
            </a:r>
            <a:endParaRPr lang="en-GB" dirty="0" smtClean="0"/>
          </a:p>
          <a:p>
            <a:endParaRPr lang="en-GB" dirty="0" smtClean="0"/>
          </a:p>
          <a:p>
            <a:r>
              <a:rPr lang="en-GB" dirty="0" smtClean="0"/>
              <a:t>There were many different tactics that were</a:t>
            </a:r>
            <a:r>
              <a:rPr lang="en-GB" baseline="0" dirty="0" smtClean="0"/>
              <a:t> used during this period in attempts to threaten and cajole the populace into surrendering or to break into a locations defences, here we have two of the main tactics to breach a wall, that of battery with cannon and by detonating a mine beneath the fortification.</a:t>
            </a:r>
            <a:endParaRPr lang="en-GB" dirty="0"/>
          </a:p>
        </p:txBody>
      </p:sp>
      <p:sp>
        <p:nvSpPr>
          <p:cNvPr id="4" name="Slide Number Placeholder 3"/>
          <p:cNvSpPr>
            <a:spLocks noGrp="1"/>
          </p:cNvSpPr>
          <p:nvPr>
            <p:ph type="sldNum" sz="quarter" idx="10"/>
          </p:nvPr>
        </p:nvSpPr>
        <p:spPr/>
        <p:txBody>
          <a:bodyPr/>
          <a:lstStyle/>
          <a:p>
            <a:fld id="{3B41A602-568C-48E6-B456-263FE5A45031}" type="slidenum">
              <a:rPr lang="en-GB" smtClean="0"/>
              <a:t>4</a:t>
            </a:fld>
            <a:endParaRPr lang="en-GB"/>
          </a:p>
        </p:txBody>
      </p:sp>
    </p:spTree>
    <p:extLst>
      <p:ext uri="{BB962C8B-B14F-4D97-AF65-F5344CB8AC3E}">
        <p14:creationId xmlns:p14="http://schemas.microsoft.com/office/powerpoint/2010/main" val="1828161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have Chester from above and from across the River Dee looking at the Watergate – on the golf</a:t>
            </a:r>
            <a:r>
              <a:rPr lang="en-US" baseline="0" dirty="0"/>
              <a:t> course looking out.</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Prior to the commencement of hostilities, Chester was one of the major cities in England. It was a large trading port, had considerable rights and privileges and was considered the key to Ireland, with strong royal and non-royal seaborne links to and from Dublin. It had many links to the Crown, including a royal charter of 1506, but initially as war broke out in summer 1642 its allegiance was uncertain with plenty of evidence of neutralism, including a declaration</a:t>
            </a:r>
            <a:r>
              <a:rPr lang="en-GB" sz="1200" kern="1200" baseline="0" dirty="0">
                <a:solidFill>
                  <a:schemeClr val="tx1"/>
                </a:solidFill>
                <a:effectLst/>
                <a:latin typeface="+mn-lt"/>
                <a:ea typeface="+mn-ea"/>
                <a:cs typeface="+mn-cs"/>
              </a:rPr>
              <a:t> that it would not get involved in the civil war</a:t>
            </a:r>
            <a:r>
              <a:rPr lang="en-GB"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When</a:t>
            </a:r>
            <a:r>
              <a:rPr lang="en-GB" sz="1200" kern="1200" baseline="0" dirty="0">
                <a:solidFill>
                  <a:schemeClr val="tx1"/>
                </a:solidFill>
                <a:effectLst/>
                <a:latin typeface="+mn-lt"/>
                <a:ea typeface="+mn-ea"/>
                <a:cs typeface="+mn-cs"/>
              </a:rPr>
              <a:t> the Parliamentarian general, William Brereton attempted to bring the city out for parliament, he was kicked out.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Only after the king visited Chester in autumn 1642 was it secured by the royalists and its allegiance was cemented in the early months of 1643 with the installation of a royalist garrison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At the same time, the</a:t>
            </a:r>
            <a:r>
              <a:rPr lang="en-GB" sz="1200" kern="1200" baseline="0" dirty="0">
                <a:solidFill>
                  <a:schemeClr val="tx1"/>
                </a:solidFill>
                <a:effectLst/>
                <a:latin typeface="+mn-lt"/>
                <a:ea typeface="+mn-ea"/>
                <a:cs typeface="+mn-cs"/>
              </a:rPr>
              <a:t> aforementioned Brereton took much of central and eastern Cheshire creating a wave of royalists who retreated to this stronghold.</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B41A602-568C-48E6-B456-263FE5A45031}" type="slidenum">
              <a:rPr lang="en-GB" smtClean="0"/>
              <a:t>5</a:t>
            </a:fld>
            <a:endParaRPr lang="en-GB"/>
          </a:p>
        </p:txBody>
      </p:sp>
    </p:spTree>
    <p:extLst>
      <p:ext uri="{BB962C8B-B14F-4D97-AF65-F5344CB8AC3E}">
        <p14:creationId xmlns:p14="http://schemas.microsoft.com/office/powerpoint/2010/main" val="2871690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walls around Chester were originally built during its time as a Roman legionary fort and their layout followed the classic Roman design of a rectangle with rounded corners (playing card shaped).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These walls were extended during the mediaeval period, such that the town was enclosed by a much larger and more irregularly shaped circuit following the Roman line on the east and north side but pushing southwards and westwards, closer to the line of the looping River Dee.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Following the Conquest, Chester Castle was constructed in the south west corner of the walled town though the castle walls were always separate from the town walls.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Although the town walls were reinforced during the first civil war, the siege demonstrates that</a:t>
            </a:r>
            <a:r>
              <a:rPr lang="en-GB" sz="1200" kern="1200" baseline="0" dirty="0">
                <a:solidFill>
                  <a:schemeClr val="tx1"/>
                </a:solidFill>
                <a:effectLst/>
                <a:latin typeface="+mn-lt"/>
                <a:ea typeface="+mn-ea"/>
                <a:cs typeface="+mn-cs"/>
              </a:rPr>
              <a:t> these centuries old structures were still a significant defence. </a:t>
            </a:r>
          </a:p>
          <a:p>
            <a:endParaRPr lang="en-GB" sz="1200" kern="1200" baseline="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B41A602-568C-48E6-B456-263FE5A45031}" type="slidenum">
              <a:rPr lang="en-GB" smtClean="0"/>
              <a:t>6</a:t>
            </a:fld>
            <a:endParaRPr lang="en-GB"/>
          </a:p>
        </p:txBody>
      </p:sp>
    </p:spTree>
    <p:extLst>
      <p:ext uri="{BB962C8B-B14F-4D97-AF65-F5344CB8AC3E}">
        <p14:creationId xmlns:p14="http://schemas.microsoft.com/office/powerpoint/2010/main" val="839822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siege of Chester was fought, primarily, between two key commanders, the royalist Lord John Byron and the parliamentarian commander Sir William Brereton. Both</a:t>
            </a:r>
            <a:r>
              <a:rPr lang="en-GB" sz="1200" kern="1200" baseline="0" dirty="0" smtClean="0">
                <a:solidFill>
                  <a:schemeClr val="tx1"/>
                </a:solidFill>
                <a:effectLst/>
                <a:latin typeface="+mn-lt"/>
                <a:ea typeface="+mn-ea"/>
                <a:cs typeface="+mn-cs"/>
              </a:rPr>
              <a:t> of these were more statesmen than skilled soldiers.</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Chester</a:t>
            </a:r>
            <a:r>
              <a:rPr lang="en-GB" sz="1200" kern="1200" baseline="0" dirty="0" smtClean="0">
                <a:solidFill>
                  <a:schemeClr val="tx1"/>
                </a:solidFill>
                <a:effectLst/>
                <a:latin typeface="+mn-lt"/>
                <a:ea typeface="+mn-ea"/>
                <a:cs typeface="+mn-cs"/>
              </a:rPr>
              <a:t> was an important strategic location </a:t>
            </a:r>
            <a:r>
              <a:rPr lang="en-GB" sz="1200" kern="1200" dirty="0" smtClean="0">
                <a:solidFill>
                  <a:schemeClr val="tx1"/>
                </a:solidFill>
                <a:effectLst/>
                <a:latin typeface="+mn-lt"/>
                <a:ea typeface="+mn-ea"/>
                <a:cs typeface="+mn-cs"/>
              </a:rPr>
              <a:t>it was on the main route to northern Wales and from</a:t>
            </a:r>
            <a:r>
              <a:rPr lang="en-GB" sz="1200" kern="1200" baseline="0" dirty="0" smtClean="0">
                <a:solidFill>
                  <a:schemeClr val="tx1"/>
                </a:solidFill>
                <a:effectLst/>
                <a:latin typeface="+mn-lt"/>
                <a:ea typeface="+mn-ea"/>
                <a:cs typeface="+mn-cs"/>
              </a:rPr>
              <a:t> there</a:t>
            </a:r>
            <a:r>
              <a:rPr lang="en-GB" sz="1200" kern="1200" dirty="0" smtClean="0">
                <a:solidFill>
                  <a:schemeClr val="tx1"/>
                </a:solidFill>
                <a:effectLst/>
                <a:latin typeface="+mn-lt"/>
                <a:ea typeface="+mn-ea"/>
                <a:cs typeface="+mn-cs"/>
              </a:rPr>
              <a:t> onto Ireland, it served as a major west coast port and possible landing place for royalist reinforcements from Ireland and it was also probably the largest town in north west England and the north Wales region</a:t>
            </a:r>
            <a:endParaRPr lang="en-GB" dirty="0" smtClean="0"/>
          </a:p>
          <a:p>
            <a:endParaRPr lang="en-GB" dirty="0" smtClean="0"/>
          </a:p>
          <a:p>
            <a:r>
              <a:rPr lang="en-GB" sz="1200" kern="1200" dirty="0" smtClean="0">
                <a:solidFill>
                  <a:schemeClr val="tx1"/>
                </a:solidFill>
                <a:effectLst/>
                <a:latin typeface="+mn-lt"/>
                <a:ea typeface="+mn-ea"/>
                <a:cs typeface="+mn-cs"/>
              </a:rPr>
              <a:t>Brereton</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was certain that Chester was an important location, ‘whose contrition and reducing thereof will find much by the settling of all these parts of the kingdom of England and Wales and may have a great influence and also upon Ireland’.</a:t>
            </a:r>
            <a:endParaRPr lang="en-GB" dirty="0"/>
          </a:p>
        </p:txBody>
      </p:sp>
      <p:sp>
        <p:nvSpPr>
          <p:cNvPr id="4" name="Slide Number Placeholder 3"/>
          <p:cNvSpPr>
            <a:spLocks noGrp="1"/>
          </p:cNvSpPr>
          <p:nvPr>
            <p:ph type="sldNum" sz="quarter" idx="10"/>
          </p:nvPr>
        </p:nvSpPr>
        <p:spPr/>
        <p:txBody>
          <a:bodyPr/>
          <a:lstStyle/>
          <a:p>
            <a:fld id="{3B41A602-568C-48E6-B456-263FE5A45031}" type="slidenum">
              <a:rPr lang="en-GB" smtClean="0"/>
              <a:t>7</a:t>
            </a:fld>
            <a:endParaRPr lang="en-GB"/>
          </a:p>
        </p:txBody>
      </p:sp>
    </p:spTree>
    <p:extLst>
      <p:ext uri="{BB962C8B-B14F-4D97-AF65-F5344CB8AC3E}">
        <p14:creationId xmlns:p14="http://schemas.microsoft.com/office/powerpoint/2010/main" val="1944167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history of the city’s involvement in the war can</a:t>
            </a:r>
            <a:r>
              <a:rPr lang="en-GB" sz="1200" kern="1200" baseline="0" dirty="0">
                <a:solidFill>
                  <a:schemeClr val="tx1"/>
                </a:solidFill>
                <a:effectLst/>
                <a:latin typeface="+mn-lt"/>
                <a:ea typeface="+mn-ea"/>
                <a:cs typeface="+mn-cs"/>
              </a:rPr>
              <a:t> be seen in</a:t>
            </a:r>
            <a:r>
              <a:rPr lang="en-GB" sz="1200" kern="1200" dirty="0">
                <a:solidFill>
                  <a:schemeClr val="tx1"/>
                </a:solidFill>
                <a:effectLst/>
                <a:latin typeface="+mn-lt"/>
                <a:ea typeface="+mn-ea"/>
                <a:cs typeface="+mn-cs"/>
              </a:rPr>
              <a:t> four phases.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first phase lasted from January 1643 to March 1644, during which time Chester was mostly out of direct conflict, though Sir William Brereton had taken much of the county for Parliament. During this time, extensive defensive outworks were built around Chester and its suburbs.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second phase stretched from March to November 1644 when the defences were shortened and improved by Prince Rupert.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third </a:t>
            </a:r>
            <a:r>
              <a:rPr lang="en-GB" sz="1200" kern="1200" dirty="0" smtClean="0">
                <a:solidFill>
                  <a:schemeClr val="tx1"/>
                </a:solidFill>
                <a:effectLst/>
                <a:latin typeface="+mn-lt"/>
                <a:ea typeface="+mn-ea"/>
                <a:cs typeface="+mn-cs"/>
              </a:rPr>
              <a:t>phase was when the siege properly</a:t>
            </a:r>
            <a:r>
              <a:rPr lang="en-GB" sz="1200" kern="1200" baseline="0" dirty="0" smtClean="0">
                <a:solidFill>
                  <a:schemeClr val="tx1"/>
                </a:solidFill>
                <a:effectLst/>
                <a:latin typeface="+mn-lt"/>
                <a:ea typeface="+mn-ea"/>
                <a:cs typeface="+mn-cs"/>
              </a:rPr>
              <a:t> happened, prior to that is had been loose bombardment. By November 1644, the royalists were lacking forces and the Parliamentarians could tighten on the city.</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final phase lasted from October 1645 to February 1646</a:t>
            </a:r>
            <a:r>
              <a:rPr lang="en-GB" sz="1200" kern="1200" dirty="0" smtClean="0">
                <a:solidFill>
                  <a:schemeClr val="tx1"/>
                </a:solidFill>
                <a:effectLst/>
                <a:latin typeface="+mn-lt"/>
                <a:ea typeface="+mn-ea"/>
                <a:cs typeface="+mn-cs"/>
              </a:rPr>
              <a:t>. By</a:t>
            </a:r>
            <a:r>
              <a:rPr lang="en-GB" sz="1200" kern="1200" baseline="0" dirty="0" smtClean="0">
                <a:solidFill>
                  <a:schemeClr val="tx1"/>
                </a:solidFill>
                <a:effectLst/>
                <a:latin typeface="+mn-lt"/>
                <a:ea typeface="+mn-ea"/>
                <a:cs typeface="+mn-cs"/>
              </a:rPr>
              <a:t> this stage all hopes of relief had </a:t>
            </a:r>
            <a:r>
              <a:rPr lang="en-GB" sz="1200" kern="1200" dirty="0" smtClean="0">
                <a:solidFill>
                  <a:schemeClr val="tx1"/>
                </a:solidFill>
                <a:effectLst/>
                <a:latin typeface="+mn-lt"/>
                <a:ea typeface="+mn-ea"/>
                <a:cs typeface="+mn-cs"/>
              </a:rPr>
              <a:t> </a:t>
            </a:r>
            <a:r>
              <a:rPr lang="en-GB" sz="1200" kern="1200" dirty="0">
                <a:solidFill>
                  <a:schemeClr val="tx1"/>
                </a:solidFill>
                <a:effectLst/>
                <a:latin typeface="+mn-lt"/>
                <a:ea typeface="+mn-ea"/>
                <a:cs typeface="+mn-cs"/>
              </a:rPr>
              <a:t>This phase consisted of the main bombardment of Chester and ended with its surrender on 3 February 1646</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B41A602-568C-48E6-B456-263FE5A45031}" type="slidenum">
              <a:rPr lang="en-GB" smtClean="0"/>
              <a:t>8</a:t>
            </a:fld>
            <a:endParaRPr lang="en-GB"/>
          </a:p>
        </p:txBody>
      </p:sp>
    </p:spTree>
    <p:extLst>
      <p:ext uri="{BB962C8B-B14F-4D97-AF65-F5344CB8AC3E}">
        <p14:creationId xmlns:p14="http://schemas.microsoft.com/office/powerpoint/2010/main" val="2033954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From</a:t>
            </a:r>
            <a:r>
              <a:rPr lang="en-GB" sz="1200" kern="1200" baseline="0" dirty="0" smtClean="0">
                <a:solidFill>
                  <a:schemeClr val="tx1"/>
                </a:solidFill>
                <a:effectLst/>
                <a:latin typeface="+mn-lt"/>
                <a:ea typeface="+mn-ea"/>
                <a:cs typeface="+mn-cs"/>
              </a:rPr>
              <a:t> late 1642 onwards they </a:t>
            </a:r>
            <a:r>
              <a:rPr lang="en-GB" sz="1200" kern="1200" dirty="0" smtClean="0">
                <a:solidFill>
                  <a:schemeClr val="tx1"/>
                </a:solidFill>
                <a:effectLst/>
                <a:latin typeface="+mn-lt"/>
                <a:ea typeface="+mn-ea"/>
                <a:cs typeface="+mn-cs"/>
              </a:rPr>
              <a:t>began throwing up earthwork mounts, and in earl 1643 they requested artillery from</a:t>
            </a:r>
            <a:r>
              <a:rPr lang="en-GB" sz="1200" kern="1200" baseline="0" dirty="0" smtClean="0">
                <a:solidFill>
                  <a:schemeClr val="tx1"/>
                </a:solidFill>
                <a:effectLst/>
                <a:latin typeface="+mn-lt"/>
                <a:ea typeface="+mn-ea"/>
                <a:cs typeface="+mn-cs"/>
              </a:rPr>
              <a:t> a nearby ship to help defend the city.</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Initially these works were extremely grand in nature jutting out all the way into </a:t>
            </a:r>
            <a:r>
              <a:rPr lang="en-GB" sz="1200" kern="1200" baseline="0" dirty="0" err="1" smtClean="0">
                <a:solidFill>
                  <a:schemeClr val="tx1"/>
                </a:solidFill>
                <a:effectLst/>
                <a:latin typeface="+mn-lt"/>
                <a:ea typeface="+mn-ea"/>
                <a:cs typeface="+mn-cs"/>
              </a:rPr>
              <a:t>Hoole</a:t>
            </a:r>
            <a:r>
              <a:rPr lang="en-GB" sz="1200" kern="1200" baseline="0" dirty="0" smtClean="0">
                <a:solidFill>
                  <a:schemeClr val="tx1"/>
                </a:solidFill>
                <a:effectLst/>
                <a:latin typeface="+mn-lt"/>
                <a:ea typeface="+mn-ea"/>
                <a:cs typeface="+mn-cs"/>
              </a:rPr>
              <a:t> when many of the rich houses were. These were purely political grabs, holding upstanding people’s houses, not for tactical </a:t>
            </a:r>
            <a:r>
              <a:rPr lang="en-GB" sz="1200" kern="1200" baseline="0" dirty="0" err="1" smtClean="0">
                <a:solidFill>
                  <a:schemeClr val="tx1"/>
                </a:solidFill>
                <a:effectLst/>
                <a:latin typeface="+mn-lt"/>
                <a:ea typeface="+mn-ea"/>
                <a:cs typeface="+mn-cs"/>
              </a:rPr>
              <a:t>nesscessity</a:t>
            </a:r>
            <a:r>
              <a:rPr lang="en-GB" sz="1200" kern="1200" baseline="0" dirty="0" smtClean="0">
                <a:solidFill>
                  <a:schemeClr val="tx1"/>
                </a:solidFill>
                <a:effectLst/>
                <a:latin typeface="+mn-lt"/>
                <a:ea typeface="+mn-ea"/>
                <a:cs typeface="+mn-cs"/>
              </a:rPr>
              <a:t>.</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Meanwhile Brereton’s forces snuck up the west side of the Dee. However these pulled back upon hearing that royalist reinforcements were arriving.</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Prince Rupert, who unlike the rest of the people he was a veteran of the wars that had been raging over on the continent, came in and cut back the defences dramatically, pulled down and burned large areas of the suburbs. Indeed you can still see some of the modifications he made, Prince Rupert’s trench by the university is part of these improved defences.</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While there was some shots fired during this period, this siege was incredibly loose.</a:t>
            </a:r>
            <a:endParaRPr lang="en-GB" dirty="0"/>
          </a:p>
        </p:txBody>
      </p:sp>
      <p:sp>
        <p:nvSpPr>
          <p:cNvPr id="4" name="Slide Number Placeholder 3"/>
          <p:cNvSpPr>
            <a:spLocks noGrp="1"/>
          </p:cNvSpPr>
          <p:nvPr>
            <p:ph type="sldNum" sz="quarter" idx="10"/>
          </p:nvPr>
        </p:nvSpPr>
        <p:spPr/>
        <p:txBody>
          <a:bodyPr/>
          <a:lstStyle/>
          <a:p>
            <a:fld id="{3B41A602-568C-48E6-B456-263FE5A45031}" type="slidenum">
              <a:rPr lang="en-GB" smtClean="0"/>
              <a:t>9</a:t>
            </a:fld>
            <a:endParaRPr lang="en-GB"/>
          </a:p>
        </p:txBody>
      </p:sp>
    </p:spTree>
    <p:extLst>
      <p:ext uri="{BB962C8B-B14F-4D97-AF65-F5344CB8AC3E}">
        <p14:creationId xmlns:p14="http://schemas.microsoft.com/office/powerpoint/2010/main" val="27297167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A2B8675A-D0B3-4876-A90A-1D87CD7467A1}" type="slidenum">
              <a:rPr lang="en-GB" smtClean="0"/>
              <a:t>‹#›</a:t>
            </a:fld>
            <a:endParaRPr lang="en-GB"/>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2641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150C09A-0D8A-4DA5-88DD-E49EFF3F50C3}" type="datetimeFigureOut">
              <a:rPr lang="en-GB" smtClean="0"/>
              <a:t>24/10/2019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B8675A-D0B3-4876-A90A-1D87CD7467A1}" type="slidenum">
              <a:rPr lang="en-GB" smtClean="0"/>
              <a:t>‹#›</a:t>
            </a:fld>
            <a:endParaRPr lang="en-GB"/>
          </a:p>
        </p:txBody>
      </p:sp>
    </p:spTree>
    <p:extLst>
      <p:ext uri="{BB962C8B-B14F-4D97-AF65-F5344CB8AC3E}">
        <p14:creationId xmlns:p14="http://schemas.microsoft.com/office/powerpoint/2010/main" val="702611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11698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4777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spTree>
    <p:extLst>
      <p:ext uri="{BB962C8B-B14F-4D97-AF65-F5344CB8AC3E}">
        <p14:creationId xmlns:p14="http://schemas.microsoft.com/office/powerpoint/2010/main" val="3567391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9924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121686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26513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4900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spTree>
    <p:extLst>
      <p:ext uri="{BB962C8B-B14F-4D97-AF65-F5344CB8AC3E}">
        <p14:creationId xmlns:p14="http://schemas.microsoft.com/office/powerpoint/2010/main" val="3440972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150C09A-0D8A-4DA5-88DD-E49EFF3F50C3}" type="datetimeFigureOut">
              <a:rPr lang="en-GB" smtClean="0"/>
              <a:t>24/10/2019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B8675A-D0B3-4876-A90A-1D87CD7467A1}" type="slidenum">
              <a:rPr lang="en-GB" smtClean="0"/>
              <a:t>‹#›</a:t>
            </a:fld>
            <a:endParaRPr lang="en-GB"/>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95105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150C09A-0D8A-4DA5-88DD-E49EFF3F50C3}" type="datetimeFigureOut">
              <a:rPr lang="en-GB" smtClean="0"/>
              <a:t>24/10/2019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B8675A-D0B3-4876-A90A-1D87CD7467A1}" type="slidenum">
              <a:rPr lang="en-GB" smtClean="0"/>
              <a:t>‹#›</a:t>
            </a:fld>
            <a:endParaRPr lang="en-GB"/>
          </a:p>
        </p:txBody>
      </p:sp>
    </p:spTree>
    <p:extLst>
      <p:ext uri="{BB962C8B-B14F-4D97-AF65-F5344CB8AC3E}">
        <p14:creationId xmlns:p14="http://schemas.microsoft.com/office/powerpoint/2010/main" val="407204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150C09A-0D8A-4DA5-88DD-E49EFF3F50C3}" type="datetimeFigureOut">
              <a:rPr lang="en-GB" smtClean="0"/>
              <a:t>24/10/2019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B8675A-D0B3-4876-A90A-1D87CD7467A1}" type="slidenum">
              <a:rPr lang="en-GB" smtClean="0"/>
              <a:t>‹#›</a:t>
            </a:fld>
            <a:endParaRPr lang="en-GB"/>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16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150C09A-0D8A-4DA5-88DD-E49EFF3F50C3}" type="datetimeFigureOut">
              <a:rPr lang="en-GB" smtClean="0"/>
              <a:t>24/10/2019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B8675A-D0B3-4876-A90A-1D87CD7467A1}" type="slidenum">
              <a:rPr lang="en-GB" smtClean="0"/>
              <a:t>‹#›</a:t>
            </a:fld>
            <a:endParaRPr lang="en-GB"/>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7827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50C09A-0D8A-4DA5-88DD-E49EFF3F50C3}" type="datetimeFigureOut">
              <a:rPr lang="en-GB" smtClean="0"/>
              <a:t>24/10/2019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B8675A-D0B3-4876-A90A-1D87CD7467A1}" type="slidenum">
              <a:rPr lang="en-GB" smtClean="0"/>
              <a:t>‹#›</a:t>
            </a:fld>
            <a:endParaRPr lang="en-GB"/>
          </a:p>
        </p:txBody>
      </p:sp>
    </p:spTree>
    <p:extLst>
      <p:ext uri="{BB962C8B-B14F-4D97-AF65-F5344CB8AC3E}">
        <p14:creationId xmlns:p14="http://schemas.microsoft.com/office/powerpoint/2010/main" val="3551151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150C09A-0D8A-4DA5-88DD-E49EFF3F50C3}" type="datetimeFigureOut">
              <a:rPr lang="en-GB" smtClean="0"/>
              <a:t>24/10/2019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B8675A-D0B3-4876-A90A-1D87CD7467A1}" type="slidenum">
              <a:rPr lang="en-GB" smtClean="0"/>
              <a:t>‹#›</a:t>
            </a:fld>
            <a:endParaRPr lang="en-GB"/>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0556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150C09A-0D8A-4DA5-88DD-E49EFF3F50C3}" type="datetimeFigureOut">
              <a:rPr lang="en-GB" smtClean="0"/>
              <a:t>24/10/2019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B8675A-D0B3-4876-A90A-1D87CD7467A1}" type="slidenum">
              <a:rPr lang="en-GB" smtClean="0"/>
              <a:t>‹#›</a:t>
            </a:fld>
            <a:endParaRPr lang="en-GB"/>
          </a:p>
        </p:txBody>
      </p:sp>
    </p:spTree>
    <p:extLst>
      <p:ext uri="{BB962C8B-B14F-4D97-AF65-F5344CB8AC3E}">
        <p14:creationId xmlns:p14="http://schemas.microsoft.com/office/powerpoint/2010/main" val="3752161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50C09A-0D8A-4DA5-88DD-E49EFF3F50C3}" type="datetimeFigureOut">
              <a:rPr lang="en-GB" smtClean="0"/>
              <a:t>24/10/2019</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2B8675A-D0B3-4876-A90A-1D87CD7467A1}" type="slidenum">
              <a:rPr lang="en-GB" smtClean="0"/>
              <a:t>‹#›</a:t>
            </a:fld>
            <a:endParaRPr lang="en-GB"/>
          </a:p>
        </p:txBody>
      </p:sp>
    </p:spTree>
    <p:extLst>
      <p:ext uri="{BB962C8B-B14F-4D97-AF65-F5344CB8AC3E}">
        <p14:creationId xmlns:p14="http://schemas.microsoft.com/office/powerpoint/2010/main" val="8304544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chadwick@chester.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9.jp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Chester, Cavaliers and Cannons</a:t>
            </a:r>
          </a:p>
        </p:txBody>
      </p:sp>
      <p:sp>
        <p:nvSpPr>
          <p:cNvPr id="3" name="Subtitle 2"/>
          <p:cNvSpPr>
            <a:spLocks noGrp="1"/>
          </p:cNvSpPr>
          <p:nvPr>
            <p:ph type="subTitle" idx="1"/>
          </p:nvPr>
        </p:nvSpPr>
        <p:spPr>
          <a:xfrm>
            <a:off x="2692397" y="3929740"/>
            <a:ext cx="6815669" cy="1320802"/>
          </a:xfrm>
        </p:spPr>
        <p:txBody>
          <a:bodyPr/>
          <a:lstStyle/>
          <a:p>
            <a:r>
              <a:rPr lang="en-GB" dirty="0"/>
              <a:t>Dr Sam Chadwick </a:t>
            </a:r>
            <a:r>
              <a:rPr lang="en-GB" dirty="0">
                <a:hlinkClick r:id="rId3"/>
              </a:rPr>
              <a:t>s.chadwick@chester.ac.uk</a:t>
            </a:r>
            <a:r>
              <a:rPr lang="en-GB" dirty="0"/>
              <a:t> </a:t>
            </a:r>
          </a:p>
        </p:txBody>
      </p:sp>
    </p:spTree>
    <p:extLst>
      <p:ext uri="{BB962C8B-B14F-4D97-AF65-F5344CB8AC3E}">
        <p14:creationId xmlns:p14="http://schemas.microsoft.com/office/powerpoint/2010/main" val="41571966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dirty="0"/>
              <a:t>Phases</a:t>
            </a:r>
            <a:r>
              <a:rPr lang="en-GB" sz="4800" dirty="0"/>
              <a:t> 3 and 4</a:t>
            </a:r>
            <a:endParaRPr lang="en-GB" sz="4800" dirty="0"/>
          </a:p>
        </p:txBody>
      </p:sp>
      <p:sp>
        <p:nvSpPr>
          <p:cNvPr id="4" name="Text Placeholder 3"/>
          <p:cNvSpPr>
            <a:spLocks noGrp="1"/>
          </p:cNvSpPr>
          <p:nvPr>
            <p:ph type="body" sz="half" idx="2"/>
          </p:nvPr>
        </p:nvSpPr>
        <p:spPr/>
        <p:txBody>
          <a:bodyPr>
            <a:normAutofit/>
          </a:bodyPr>
          <a:lstStyle/>
          <a:p>
            <a:r>
              <a:rPr lang="en-US" sz="3200" dirty="0"/>
              <a:t>Chester </a:t>
            </a:r>
            <a:r>
              <a:rPr lang="en-US" sz="3200" dirty="0"/>
              <a:t>under </a:t>
            </a:r>
            <a:r>
              <a:rPr lang="en-US" sz="3200" dirty="0" smtClean="0"/>
              <a:t>fire</a:t>
            </a:r>
            <a:endParaRPr lang="en-US" sz="3200" dirty="0"/>
          </a:p>
        </p:txBody>
      </p:sp>
      <p:pic>
        <p:nvPicPr>
          <p:cNvPr id="1026" name="Picture 2" descr="SamChes0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4853" y="783771"/>
            <a:ext cx="5697412" cy="5404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372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800" dirty="0"/>
              <a:t>The</a:t>
            </a:r>
            <a:r>
              <a:rPr lang="en-GB" sz="4800" dirty="0"/>
              <a:t> Aftermath</a:t>
            </a:r>
            <a:endParaRPr lang="en-GB" sz="4800" dirty="0"/>
          </a:p>
        </p:txBody>
      </p:sp>
      <p:sp>
        <p:nvSpPr>
          <p:cNvPr id="4" name="Text Placeholder 3"/>
          <p:cNvSpPr>
            <a:spLocks noGrp="1"/>
          </p:cNvSpPr>
          <p:nvPr>
            <p:ph type="body" sz="half" idx="2"/>
          </p:nvPr>
        </p:nvSpPr>
        <p:spPr/>
        <p:txBody>
          <a:bodyPr/>
          <a:lstStyle/>
          <a:p>
            <a:endParaRPr lang="en-GB"/>
          </a:p>
        </p:txBody>
      </p:sp>
      <p:pic>
        <p:nvPicPr>
          <p:cNvPr id="1026" name="Picture 2" descr="SamChes0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91163" y="850673"/>
            <a:ext cx="5486400" cy="522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1055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31229" y="2656114"/>
            <a:ext cx="1883228" cy="1569660"/>
          </a:xfrm>
          <a:prstGeom prst="rect">
            <a:avLst/>
          </a:prstGeom>
          <a:noFill/>
        </p:spPr>
        <p:txBody>
          <a:bodyPr wrap="square" rtlCol="0">
            <a:spAutoFit/>
          </a:bodyPr>
          <a:lstStyle/>
          <a:p>
            <a:r>
              <a:rPr lang="en-GB" sz="9600" dirty="0">
                <a:latin typeface="Castellar" panose="020A0402060406010301" pitchFamily="18" charset="0"/>
              </a:rPr>
              <a:t>VS</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9048"/>
          <a:stretch/>
        </p:blipFill>
        <p:spPr>
          <a:xfrm>
            <a:off x="888703" y="805543"/>
            <a:ext cx="1725759" cy="149134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8702" y="4410829"/>
            <a:ext cx="1725759" cy="1725759"/>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15238" t="18095" r="17778" b="16667"/>
          <a:stretch/>
        </p:blipFill>
        <p:spPr>
          <a:xfrm>
            <a:off x="3158748" y="805543"/>
            <a:ext cx="1774372" cy="1728121"/>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26863" t="23333" r="27040" b="36826"/>
          <a:stretch/>
        </p:blipFill>
        <p:spPr>
          <a:xfrm>
            <a:off x="1974079" y="2672298"/>
            <a:ext cx="1734184" cy="1680619"/>
          </a:xfrm>
          <a:prstGeom prst="rect">
            <a:avLst/>
          </a:prstGeom>
        </p:spPr>
      </p:pic>
      <p:pic>
        <p:nvPicPr>
          <p:cNvPr id="10" name="Picture 9"/>
          <p:cNvPicPr>
            <a:picLocks noChangeAspect="1"/>
          </p:cNvPicPr>
          <p:nvPr/>
        </p:nvPicPr>
        <p:blipFill rotWithShape="1">
          <a:blip r:embed="rId7" cstate="print">
            <a:extLst>
              <a:ext uri="{28A0092B-C50C-407E-A947-70E740481C1C}">
                <a14:useLocalDpi xmlns:a14="http://schemas.microsoft.com/office/drawing/2010/main" val="0"/>
              </a:ext>
            </a:extLst>
          </a:blip>
          <a:srcRect l="26429" t="4127" r="21607" b="25715"/>
          <a:stretch/>
        </p:blipFill>
        <p:spPr>
          <a:xfrm>
            <a:off x="2841171" y="4480060"/>
            <a:ext cx="2090058" cy="1587295"/>
          </a:xfrm>
          <a:prstGeom prst="rect">
            <a:avLst/>
          </a:prstGeom>
        </p:spPr>
      </p:pic>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l="26863" t="23333" r="27040" b="36826"/>
          <a:stretch/>
        </p:blipFill>
        <p:spPr>
          <a:xfrm>
            <a:off x="8037423" y="2656114"/>
            <a:ext cx="1734184" cy="1680619"/>
          </a:xfrm>
          <a:prstGeom prst="rect">
            <a:avLst/>
          </a:prstGeom>
        </p:spPr>
      </p:pic>
      <p:pic>
        <p:nvPicPr>
          <p:cNvPr id="12" name="Picture 11"/>
          <p:cNvPicPr>
            <a:picLocks noChangeAspect="1"/>
          </p:cNvPicPr>
          <p:nvPr/>
        </p:nvPicPr>
        <p:blipFill rotWithShape="1">
          <a:blip r:embed="rId7" cstate="print">
            <a:extLst>
              <a:ext uri="{28A0092B-C50C-407E-A947-70E740481C1C}">
                <a14:useLocalDpi xmlns:a14="http://schemas.microsoft.com/office/drawing/2010/main" val="0"/>
              </a:ext>
            </a:extLst>
          </a:blip>
          <a:srcRect l="26429" t="4127" r="21607" b="25715"/>
          <a:stretch/>
        </p:blipFill>
        <p:spPr>
          <a:xfrm>
            <a:off x="8904515" y="4463876"/>
            <a:ext cx="2090058" cy="1587295"/>
          </a:xfrm>
          <a:prstGeom prst="rect">
            <a:avLst/>
          </a:prstGeom>
        </p:spPr>
      </p:pic>
      <p:pic>
        <p:nvPicPr>
          <p:cNvPr id="13" name="Picture 12"/>
          <p:cNvPicPr>
            <a:picLocks noChangeAspect="1"/>
          </p:cNvPicPr>
          <p:nvPr/>
        </p:nvPicPr>
        <p:blipFill rotWithShape="1">
          <a:blip r:embed="rId8">
            <a:extLst>
              <a:ext uri="{28A0092B-C50C-407E-A947-70E740481C1C}">
                <a14:useLocalDpi xmlns:a14="http://schemas.microsoft.com/office/drawing/2010/main" val="0"/>
              </a:ext>
            </a:extLst>
          </a:blip>
          <a:srcRect r="54476" b="24344"/>
          <a:stretch/>
        </p:blipFill>
        <p:spPr>
          <a:xfrm>
            <a:off x="6277498" y="4180748"/>
            <a:ext cx="2296885" cy="1870423"/>
          </a:xfrm>
          <a:prstGeom prst="rect">
            <a:avLst/>
          </a:prstGeom>
        </p:spPr>
      </p:pic>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16143" y="941675"/>
            <a:ext cx="1650867" cy="1650867"/>
          </a:xfrm>
          <a:prstGeom prst="rect">
            <a:avLst/>
          </a:prstGeom>
        </p:spPr>
      </p:pic>
      <p:pic>
        <p:nvPicPr>
          <p:cNvPr id="15" name="Picture 14"/>
          <p:cNvPicPr>
            <a:picLocks noChangeAspect="1"/>
          </p:cNvPicPr>
          <p:nvPr/>
        </p:nvPicPr>
        <p:blipFill rotWithShape="1">
          <a:blip r:embed="rId10" cstate="print">
            <a:extLst>
              <a:ext uri="{28A0092B-C50C-407E-A947-70E740481C1C}">
                <a14:useLocalDpi xmlns:a14="http://schemas.microsoft.com/office/drawing/2010/main" val="0"/>
              </a:ext>
            </a:extLst>
          </a:blip>
          <a:srcRect l="21500" r="21173"/>
          <a:stretch/>
        </p:blipFill>
        <p:spPr>
          <a:xfrm>
            <a:off x="6814457" y="885969"/>
            <a:ext cx="1721611" cy="1688308"/>
          </a:xfrm>
          <a:prstGeom prst="rect">
            <a:avLst/>
          </a:prstGeom>
        </p:spPr>
      </p:pic>
    </p:spTree>
    <p:extLst>
      <p:ext uri="{BB962C8B-B14F-4D97-AF65-F5344CB8AC3E}">
        <p14:creationId xmlns:p14="http://schemas.microsoft.com/office/powerpoint/2010/main" val="739696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95402" y="729344"/>
            <a:ext cx="9601196" cy="1556656"/>
          </a:xfrm>
        </p:spPr>
        <p:txBody>
          <a:bodyPr>
            <a:normAutofit/>
          </a:bodyPr>
          <a:lstStyle/>
          <a:p>
            <a:r>
              <a:rPr lang="en-GB" dirty="0"/>
              <a:t>The Civil War:</a:t>
            </a:r>
            <a:br>
              <a:rPr lang="en-GB" dirty="0"/>
            </a:br>
            <a:r>
              <a:rPr lang="en-GB" sz="4000" dirty="0"/>
              <a:t> 1642-1646, 1648-1649 and 1649-1651</a:t>
            </a:r>
            <a:endParaRPr lang="en-GB"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04457" y="2509668"/>
            <a:ext cx="6183086" cy="3784048"/>
          </a:xfrm>
        </p:spPr>
      </p:pic>
    </p:spTree>
    <p:extLst>
      <p:ext uri="{BB962C8B-B14F-4D97-AF65-F5344CB8AC3E}">
        <p14:creationId xmlns:p14="http://schemas.microsoft.com/office/powerpoint/2010/main" val="24472491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Siege Warfare</a:t>
            </a:r>
            <a:endParaRPr lang="en-GB" dirty="0"/>
          </a:p>
        </p:txBody>
      </p:sp>
      <p:pic>
        <p:nvPicPr>
          <p:cNvPr id="4" name="Content Placeholder 3"/>
          <p:cNvPicPr>
            <a:picLocks noGrp="1"/>
          </p:cNvPicPr>
          <p:nvPr>
            <p:ph idx="1"/>
          </p:nvPr>
        </p:nvPicPr>
        <p:blipFill rotWithShape="1">
          <a:blip r:embed="rId3" cstate="print">
            <a:extLst>
              <a:ext uri="{28A0092B-C50C-407E-A947-70E740481C1C}">
                <a14:useLocalDpi xmlns:a14="http://schemas.microsoft.com/office/drawing/2010/main"/>
              </a:ext>
            </a:extLst>
          </a:blip>
          <a:srcRect l="45884" t="48347" r="4266" b="14201"/>
          <a:stretch/>
        </p:blipFill>
        <p:spPr bwMode="auto">
          <a:xfrm rot="231334">
            <a:off x="867755" y="2671660"/>
            <a:ext cx="4808796" cy="3223233"/>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rto="http://schemas.microsoft.com/office/word/2006/arto" xmlns:ve="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w16cid="http://schemas.microsoft.com/office/word/2016/wordml/cid"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lc="http://schemas.openxmlformats.org/drawingml/2006/lockedCanvas"/>
            </a:ext>
          </a:extLst>
        </p:spPr>
      </p:pic>
      <p:pic>
        <p:nvPicPr>
          <p:cNvPr id="5" name="Picture 4"/>
          <p:cNvPicPr/>
          <p:nvPr/>
        </p:nvPicPr>
        <p:blipFill rotWithShape="1">
          <a:blip r:embed="rId4" cstate="print">
            <a:extLst>
              <a:ext uri="{28A0092B-C50C-407E-A947-70E740481C1C}">
                <a14:useLocalDpi xmlns:a14="http://schemas.microsoft.com/office/drawing/2010/main"/>
              </a:ext>
            </a:extLst>
          </a:blip>
          <a:srcRect l="54043" t="12032" r="4464" b="61065"/>
          <a:stretch/>
        </p:blipFill>
        <p:spPr bwMode="auto">
          <a:xfrm>
            <a:off x="5791200" y="2938625"/>
            <a:ext cx="5487507" cy="2783088"/>
          </a:xfrm>
          <a:prstGeom prst="rect">
            <a:avLst/>
          </a:prstGeom>
          <a:noFill/>
          <a:ln>
            <a:noFill/>
          </a:ln>
          <a:extLst>
            <a:ext uri="{53640926-AAD7-44d8-BBD7-CCE9431645EC}">
              <a14:shadowObscured xmlns:wpc="http://schemas.microsoft.com/office/word/2010/wordprocessingCanvas" xmlns:cx="http://schemas.microsoft.com/office/drawing/2014/chartex" xmlns:cx1="http://schemas.microsoft.com/office/drawing/2015/9/8/chartex"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w16cid="http://schemas.microsoft.com/office/word/2016/wordml/cid"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lc="http://schemas.openxmlformats.org/drawingml/2006/lockedCanvas"/>
            </a:ext>
          </a:extLst>
        </p:spPr>
      </p:pic>
    </p:spTree>
    <p:extLst>
      <p:ext uri="{BB962C8B-B14F-4D97-AF65-F5344CB8AC3E}">
        <p14:creationId xmlns:p14="http://schemas.microsoft.com/office/powerpoint/2010/main" val="1893674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17</a:t>
            </a:r>
            <a:r>
              <a:rPr lang="en-GB" baseline="30000" dirty="0"/>
              <a:t>th</a:t>
            </a:r>
            <a:r>
              <a:rPr lang="en-GB" dirty="0"/>
              <a:t> Century Chester</a:t>
            </a:r>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791200" y="2883551"/>
            <a:ext cx="5362833" cy="3346359"/>
          </a:xfrm>
        </p:spPr>
      </p:pic>
      <p:sp>
        <p:nvSpPr>
          <p:cNvPr id="9" name="Text Placeholder 5"/>
          <p:cNvSpPr>
            <a:spLocks noGrp="1"/>
          </p:cNvSpPr>
          <p:nvPr>
            <p:ph type="body" sz="quarter" idx="3"/>
          </p:nvPr>
        </p:nvSpPr>
        <p:spPr>
          <a:xfrm>
            <a:off x="1690212" y="2293467"/>
            <a:ext cx="3499658" cy="576263"/>
          </a:xfrm>
        </p:spPr>
        <p:txBody>
          <a:bodyPr/>
          <a:lstStyle/>
          <a:p>
            <a:r>
              <a:rPr lang="en-GB" dirty="0"/>
              <a:t>John Speed’s 1612 map</a:t>
            </a:r>
          </a:p>
        </p:txBody>
      </p:sp>
      <p:sp>
        <p:nvSpPr>
          <p:cNvPr id="10" name="Text Placeholder 5"/>
          <p:cNvSpPr>
            <a:spLocks noGrp="1"/>
          </p:cNvSpPr>
          <p:nvPr>
            <p:ph type="body" sz="quarter" idx="3"/>
          </p:nvPr>
        </p:nvSpPr>
        <p:spPr>
          <a:xfrm>
            <a:off x="5883099" y="2364633"/>
            <a:ext cx="5270933" cy="576263"/>
          </a:xfrm>
        </p:spPr>
        <p:txBody>
          <a:bodyPr/>
          <a:lstStyle/>
          <a:p>
            <a:r>
              <a:rPr lang="en-GB" dirty="0"/>
              <a:t>Daniel </a:t>
            </a:r>
            <a:r>
              <a:rPr lang="en-GB" dirty="0" err="1"/>
              <a:t>Meisner’s</a:t>
            </a:r>
            <a:r>
              <a:rPr lang="en-GB" dirty="0"/>
              <a:t> portrait of Chester</a:t>
            </a:r>
          </a:p>
        </p:txBody>
      </p:sp>
      <p:pic>
        <p:nvPicPr>
          <p:cNvPr id="14" name="Content Placeholder 13"/>
          <p:cNvPicPr>
            <a:picLocks noGrp="1" noChangeAspect="1"/>
          </p:cNvPicPr>
          <p:nvPr>
            <p:ph sz="half" idx="2"/>
          </p:nvPr>
        </p:nvPicPr>
        <p:blipFill rotWithShape="1">
          <a:blip r:embed="rId4" cstate="print">
            <a:extLst>
              <a:ext uri="{28A0092B-C50C-407E-A947-70E740481C1C}">
                <a14:useLocalDpi xmlns:a14="http://schemas.microsoft.com/office/drawing/2010/main" val="0"/>
              </a:ext>
            </a:extLst>
          </a:blip>
          <a:srcRect l="824" t="2127" r="2034" b="1694"/>
          <a:stretch/>
        </p:blipFill>
        <p:spPr>
          <a:xfrm>
            <a:off x="1295402" y="2853720"/>
            <a:ext cx="3970670" cy="3376190"/>
          </a:xfrm>
        </p:spPr>
      </p:pic>
    </p:spTree>
    <p:extLst>
      <p:ext uri="{BB962C8B-B14F-4D97-AF65-F5344CB8AC3E}">
        <p14:creationId xmlns:p14="http://schemas.microsoft.com/office/powerpoint/2010/main" val="2269306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ester f. 173"/>
          <p:cNvPicPr/>
          <p:nvPr/>
        </p:nvPicPr>
        <p:blipFill rotWithShape="1">
          <a:blip r:embed="rId3" cstate="print">
            <a:extLst>
              <a:ext uri="{28A0092B-C50C-407E-A947-70E740481C1C}">
                <a14:useLocalDpi xmlns:a14="http://schemas.microsoft.com/office/drawing/2010/main"/>
              </a:ext>
            </a:extLst>
          </a:blip>
          <a:srcRect/>
          <a:stretch/>
        </p:blipFill>
        <p:spPr bwMode="auto">
          <a:xfrm>
            <a:off x="3505202" y="729344"/>
            <a:ext cx="7859484" cy="5551712"/>
          </a:xfrm>
          <a:prstGeom prst="rect">
            <a:avLst/>
          </a:prstGeom>
          <a:noFill/>
          <a:ln>
            <a:noFill/>
          </a:ln>
          <a:extLst>
            <a:ext uri="{53640926-AAD7-44D8-BBD7-CCE9431645EC}">
              <a14:shadowObscured xmlns:a14="http://schemas.microsoft.com/office/drawing/2010/main"/>
            </a:ext>
          </a:extLst>
        </p:spPr>
      </p:pic>
      <p:sp>
        <p:nvSpPr>
          <p:cNvPr id="8" name="Title 7"/>
          <p:cNvSpPr>
            <a:spLocks noGrp="1"/>
          </p:cNvSpPr>
          <p:nvPr>
            <p:ph type="title"/>
          </p:nvPr>
        </p:nvSpPr>
        <p:spPr>
          <a:xfrm>
            <a:off x="1174068" y="824289"/>
            <a:ext cx="2211391" cy="4139595"/>
          </a:xfrm>
        </p:spPr>
        <p:txBody>
          <a:bodyPr>
            <a:normAutofit fontScale="90000"/>
          </a:bodyPr>
          <a:lstStyle/>
          <a:p>
            <a:r>
              <a:rPr lang="en-GB" dirty="0"/>
              <a:t>From Smith, W., drawing from the British Library, presumably as a draft for Smith W., </a:t>
            </a:r>
            <a:r>
              <a:rPr lang="en-GB" i="1" dirty="0"/>
              <a:t>The </a:t>
            </a:r>
            <a:r>
              <a:rPr lang="en-GB" i="1" dirty="0" err="1"/>
              <a:t>Particuler</a:t>
            </a:r>
            <a:r>
              <a:rPr lang="en-GB" i="1" dirty="0"/>
              <a:t> Description of England,</a:t>
            </a:r>
            <a:r>
              <a:rPr lang="en-GB" dirty="0"/>
              <a:t> (Hertford: S. Austin and Sons, 1588).</a:t>
            </a:r>
          </a:p>
        </p:txBody>
      </p:sp>
    </p:spTree>
    <p:extLst>
      <p:ext uri="{BB962C8B-B14F-4D97-AF65-F5344CB8AC3E}">
        <p14:creationId xmlns:p14="http://schemas.microsoft.com/office/powerpoint/2010/main" val="4005687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The Siege</a:t>
            </a:r>
            <a:endParaRPr lang="en-GB" dirty="0"/>
          </a:p>
        </p:txBody>
      </p:sp>
      <p:pic>
        <p:nvPicPr>
          <p:cNvPr id="8" name="Content Placeholder 7"/>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187257" y="2560319"/>
            <a:ext cx="2838485" cy="3642724"/>
          </a:xfrm>
        </p:spPr>
      </p:pic>
      <p:pic>
        <p:nvPicPr>
          <p:cNvPr id="11" name="Content Placeholder 10"/>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2362200" y="2560319"/>
            <a:ext cx="2744373" cy="3643155"/>
          </a:xfrm>
        </p:spPr>
      </p:pic>
    </p:spTree>
    <p:extLst>
      <p:ext uri="{BB962C8B-B14F-4D97-AF65-F5344CB8AC3E}">
        <p14:creationId xmlns:p14="http://schemas.microsoft.com/office/powerpoint/2010/main" val="3562136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486" y="850674"/>
            <a:ext cx="4332513" cy="1909460"/>
          </a:xfrm>
        </p:spPr>
        <p:txBody>
          <a:bodyPr>
            <a:normAutofit/>
          </a:bodyPr>
          <a:lstStyle/>
          <a:p>
            <a:r>
              <a:rPr lang="en-GB" sz="4000" dirty="0"/>
              <a:t>Four Phases of the Siege</a:t>
            </a:r>
          </a:p>
        </p:txBody>
      </p:sp>
      <p:sp>
        <p:nvSpPr>
          <p:cNvPr id="4" name="Text Placeholder 3"/>
          <p:cNvSpPr>
            <a:spLocks noGrp="1"/>
          </p:cNvSpPr>
          <p:nvPr>
            <p:ph type="body" sz="half" idx="2"/>
          </p:nvPr>
        </p:nvSpPr>
        <p:spPr>
          <a:xfrm>
            <a:off x="583065" y="3462905"/>
            <a:ext cx="4750934" cy="2259393"/>
          </a:xfrm>
        </p:spPr>
        <p:txBody>
          <a:bodyPr>
            <a:normAutofit/>
          </a:bodyPr>
          <a:lstStyle/>
          <a:p>
            <a:r>
              <a:rPr lang="en-GB" sz="2400" dirty="0"/>
              <a:t>January 1643 – March 1644</a:t>
            </a:r>
          </a:p>
          <a:p>
            <a:r>
              <a:rPr lang="en-GB" sz="2400" dirty="0"/>
              <a:t>March 1644 – November 1644</a:t>
            </a:r>
          </a:p>
          <a:p>
            <a:r>
              <a:rPr lang="en-GB" sz="2400" dirty="0"/>
              <a:t>November 1644 – September 1645</a:t>
            </a:r>
          </a:p>
          <a:p>
            <a:r>
              <a:rPr lang="en-GB" sz="2400" dirty="0"/>
              <a:t>September 1645 – February 1646</a:t>
            </a:r>
          </a:p>
          <a:p>
            <a:endParaRPr lang="en-GB" sz="1400" dirty="0"/>
          </a:p>
        </p:txBody>
      </p:sp>
      <p:pic>
        <p:nvPicPr>
          <p:cNvPr id="1027" name="Picture 3" descr="SamChes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3820" y="850674"/>
            <a:ext cx="5486400" cy="522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19266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671756A-5B18-D047-8B5A-2556440AA995}"/>
              </a:ext>
            </a:extLst>
          </p:cNvPr>
          <p:cNvSpPr>
            <a:spLocks noGrp="1"/>
          </p:cNvSpPr>
          <p:nvPr>
            <p:ph type="title"/>
          </p:nvPr>
        </p:nvSpPr>
        <p:spPr>
          <a:xfrm>
            <a:off x="1123330" y="1388531"/>
            <a:ext cx="3718455" cy="1371600"/>
          </a:xfrm>
        </p:spPr>
        <p:txBody>
          <a:bodyPr>
            <a:normAutofit/>
          </a:bodyPr>
          <a:lstStyle/>
          <a:p>
            <a:r>
              <a:rPr lang="en-US" sz="4800" dirty="0" smtClean="0"/>
              <a:t>Phases </a:t>
            </a:r>
            <a:r>
              <a:rPr lang="en-US" sz="4800" dirty="0" smtClean="0"/>
              <a:t>1 and 2</a:t>
            </a:r>
            <a:endParaRPr lang="en-US" sz="4800" dirty="0"/>
          </a:p>
        </p:txBody>
      </p:sp>
      <p:pic>
        <p:nvPicPr>
          <p:cNvPr id="7" name="Content Placeholder 6">
            <a:extLst>
              <a:ext uri="{FF2B5EF4-FFF2-40B4-BE49-F238E27FC236}">
                <a16:creationId xmlns:a16="http://schemas.microsoft.com/office/drawing/2014/main" id="{4B110ED3-A088-634D-9F00-464958FF2F6E}"/>
              </a:ext>
            </a:extLst>
          </p:cNvPr>
          <p:cNvPicPr>
            <a:picLocks noGrp="1"/>
          </p:cNvPicPr>
          <p:nvPr>
            <p:ph idx="1"/>
          </p:nvPr>
        </p:nvPicPr>
        <p:blipFill rotWithShape="1">
          <a:blip r:embed="rId3" cstate="print">
            <a:extLst>
              <a:ext uri="{28A0092B-C50C-407E-A947-70E740481C1C}">
                <a14:useLocalDpi xmlns:a14="http://schemas.microsoft.com/office/drawing/2010/main"/>
              </a:ext>
            </a:extLst>
          </a:blip>
          <a:srcRect l="30482" t="7039" r="32027" b="54694"/>
          <a:stretch/>
        </p:blipFill>
        <p:spPr bwMode="auto">
          <a:xfrm>
            <a:off x="5012266" y="820832"/>
            <a:ext cx="6217566" cy="5074260"/>
          </a:xfrm>
          <a:prstGeom prst="rect">
            <a:avLst/>
          </a:prstGeom>
          <a:ln>
            <a:noFill/>
          </a:ln>
          <a:extLst>
            <a:ext uri="{53640926-AAD7-44D8-BBD7-CCE9431645EC}">
              <a14:shadowObscured xmlns:a14="http://schemas.microsoft.com/office/drawing/2010/main"/>
            </a:ext>
          </a:extLst>
        </p:spPr>
      </p:pic>
      <p:sp>
        <p:nvSpPr>
          <p:cNvPr id="9" name="Text Placeholder 8">
            <a:extLst>
              <a:ext uri="{FF2B5EF4-FFF2-40B4-BE49-F238E27FC236}">
                <a16:creationId xmlns:a16="http://schemas.microsoft.com/office/drawing/2014/main" id="{8BFF72CE-5565-6C42-B398-1C33F69F1130}"/>
              </a:ext>
            </a:extLst>
          </p:cNvPr>
          <p:cNvSpPr>
            <a:spLocks noGrp="1"/>
          </p:cNvSpPr>
          <p:nvPr>
            <p:ph type="body" sz="half" idx="2"/>
          </p:nvPr>
        </p:nvSpPr>
        <p:spPr>
          <a:xfrm>
            <a:off x="1146280" y="3031065"/>
            <a:ext cx="3718455" cy="2438404"/>
          </a:xfrm>
        </p:spPr>
        <p:txBody>
          <a:bodyPr>
            <a:normAutofit/>
          </a:bodyPr>
          <a:lstStyle/>
          <a:p>
            <a:r>
              <a:rPr lang="en-US" sz="3200" dirty="0"/>
              <a:t>Chester takes a side</a:t>
            </a:r>
          </a:p>
        </p:txBody>
      </p:sp>
    </p:spTree>
    <p:extLst>
      <p:ext uri="{BB962C8B-B14F-4D97-AF65-F5344CB8AC3E}">
        <p14:creationId xmlns:p14="http://schemas.microsoft.com/office/powerpoint/2010/main" val="26466120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1021</TotalTime>
  <Words>1851</Words>
  <Application>Microsoft Office PowerPoint</Application>
  <PresentationFormat>Widescreen</PresentationFormat>
  <Paragraphs>108</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Castellar</vt:lpstr>
      <vt:lpstr>Garamond</vt:lpstr>
      <vt:lpstr>Organic</vt:lpstr>
      <vt:lpstr>Chester, Cavaliers and Cannons</vt:lpstr>
      <vt:lpstr>PowerPoint Presentation</vt:lpstr>
      <vt:lpstr>The Civil War:  1642-1646, 1648-1649 and 1649-1651</vt:lpstr>
      <vt:lpstr>Siege Warfare</vt:lpstr>
      <vt:lpstr>17th Century Chester</vt:lpstr>
      <vt:lpstr>From Smith, W., drawing from the British Library, presumably as a draft for Smith W., The Particuler Description of England, (Hertford: S. Austin and Sons, 1588).</vt:lpstr>
      <vt:lpstr>The Siege</vt:lpstr>
      <vt:lpstr>Four Phases of the Siege</vt:lpstr>
      <vt:lpstr>Phases 1 and 2</vt:lpstr>
      <vt:lpstr>Phases 3 and 4</vt:lpstr>
      <vt:lpstr>The Aftermath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Chester, Cavaliers and Cannons</dc:title>
  <dc:creator>Sam Chadwick</dc:creator>
  <cp:lastModifiedBy>Sam Chadwick</cp:lastModifiedBy>
  <cp:revision>26</cp:revision>
  <cp:lastPrinted>2019-10-24T12:29:52Z</cp:lastPrinted>
  <dcterms:created xsi:type="dcterms:W3CDTF">2019-07-02T10:43:41Z</dcterms:created>
  <dcterms:modified xsi:type="dcterms:W3CDTF">2019-10-24T12:30:16Z</dcterms:modified>
</cp:coreProperties>
</file>