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304" r:id="rId2"/>
    <p:sldId id="305" r:id="rId3"/>
    <p:sldId id="285" r:id="rId4"/>
    <p:sldId id="297" r:id="rId5"/>
    <p:sldId id="310" r:id="rId6"/>
    <p:sldId id="299" r:id="rId7"/>
    <p:sldId id="302" r:id="rId8"/>
    <p:sldId id="306" r:id="rId9"/>
    <p:sldId id="308" r:id="rId10"/>
    <p:sldId id="309" r:id="rId11"/>
    <p:sldId id="307" r:id="rId12"/>
    <p:sldId id="311" r:id="rId13"/>
    <p:sldId id="313" r:id="rId14"/>
    <p:sldId id="315" r:id="rId15"/>
    <p:sldId id="314" r:id="rId16"/>
    <p:sldId id="316" r:id="rId1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94"/>
    <a:srgbClr val="CCA3FF"/>
    <a:srgbClr val="C29AFF"/>
    <a:srgbClr val="D69FFF"/>
    <a:srgbClr val="9F7BFF"/>
    <a:srgbClr val="3DC77D"/>
    <a:srgbClr val="8BC6FF"/>
    <a:srgbClr val="65C3FF"/>
    <a:srgbClr val="ADFF67"/>
    <a:srgbClr val="FF9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712" autoAdjust="0"/>
  </p:normalViewPr>
  <p:slideViewPr>
    <p:cSldViewPr snapToGrid="0" snapToObjects="1">
      <p:cViewPr>
        <p:scale>
          <a:sx n="100" d="100"/>
          <a:sy n="100" d="100"/>
        </p:scale>
        <p:origin x="-1112" y="-4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 snapToGrid="0" snapToObjects="1">
      <p:cViewPr>
        <p:scale>
          <a:sx n="70" d="100"/>
          <a:sy n="70" d="100"/>
        </p:scale>
        <p:origin x="-3016" y="203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63511-A22E-7640-87BD-406B63703250}" type="datetimeFigureOut">
              <a:rPr lang="en-US" smtClean="0"/>
              <a:t>06/06/16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21DE2-EF3F-1D44-A4FE-0252AD10C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30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1DE2-EF3F-1D44-A4FE-0252AD10C2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749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1DE2-EF3F-1D44-A4FE-0252AD10C2B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92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1DE2-EF3F-1D44-A4FE-0252AD10C2B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92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1DE2-EF3F-1D44-A4FE-0252AD10C2B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92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1DE2-EF3F-1D44-A4FE-0252AD10C2B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92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1DE2-EF3F-1D44-A4FE-0252AD10C2B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92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1DE2-EF3F-1D44-A4FE-0252AD10C2B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92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1DE2-EF3F-1D44-A4FE-0252AD10C2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9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1DE2-EF3F-1D44-A4FE-0252AD10C2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9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1DE2-EF3F-1D44-A4FE-0252AD10C2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9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1DE2-EF3F-1D44-A4FE-0252AD10C2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9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1DE2-EF3F-1D44-A4FE-0252AD10C2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9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1DE2-EF3F-1D44-A4FE-0252AD10C2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92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1DE2-EF3F-1D44-A4FE-0252AD10C2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9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1DE2-EF3F-1D44-A4FE-0252AD10C2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92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21DE2-EF3F-1D44-A4FE-0252AD10C2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89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184A-83CA-F144-8132-DC7D54EB8FDE}" type="datetimeFigureOut">
              <a:rPr lang="en-US" smtClean="0"/>
              <a:t>06/06/16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1B056-4FA8-2444-82E7-8CF20EFE1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99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184A-83CA-F144-8132-DC7D54EB8FDE}" type="datetimeFigureOut">
              <a:rPr lang="en-US" smtClean="0"/>
              <a:t>06/06/16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1B056-4FA8-2444-82E7-8CF20EFE1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92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184A-83CA-F144-8132-DC7D54EB8FDE}" type="datetimeFigureOut">
              <a:rPr lang="en-US" smtClean="0"/>
              <a:t>06/06/16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1B056-4FA8-2444-82E7-8CF20EFE1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944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184A-83CA-F144-8132-DC7D54EB8FDE}" type="datetimeFigureOut">
              <a:rPr lang="en-US" smtClean="0"/>
              <a:t>06/06/16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1B056-4FA8-2444-82E7-8CF20EFE1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67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184A-83CA-F144-8132-DC7D54EB8FDE}" type="datetimeFigureOut">
              <a:rPr lang="en-US" smtClean="0"/>
              <a:t>06/06/16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1B056-4FA8-2444-82E7-8CF20EFE1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64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184A-83CA-F144-8132-DC7D54EB8FDE}" type="datetimeFigureOut">
              <a:rPr lang="en-US" smtClean="0"/>
              <a:t>06/06/16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1B056-4FA8-2444-82E7-8CF20EFE1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68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184A-83CA-F144-8132-DC7D54EB8FDE}" type="datetimeFigureOut">
              <a:rPr lang="en-US" smtClean="0"/>
              <a:t>06/06/16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1B056-4FA8-2444-82E7-8CF20EFE1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38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184A-83CA-F144-8132-DC7D54EB8FDE}" type="datetimeFigureOut">
              <a:rPr lang="en-US" smtClean="0"/>
              <a:t>06/06/16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1B056-4FA8-2444-82E7-8CF20EFE1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821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184A-83CA-F144-8132-DC7D54EB8FDE}" type="datetimeFigureOut">
              <a:rPr lang="en-US" smtClean="0"/>
              <a:t>06/06/16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1B056-4FA8-2444-82E7-8CF20EFE1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522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184A-83CA-F144-8132-DC7D54EB8FDE}" type="datetimeFigureOut">
              <a:rPr lang="en-US" smtClean="0"/>
              <a:t>06/06/16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1B056-4FA8-2444-82E7-8CF20EFE1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855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184A-83CA-F144-8132-DC7D54EB8FDE}" type="datetimeFigureOut">
              <a:rPr lang="en-US" smtClean="0"/>
              <a:t>06/06/16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1B056-4FA8-2444-82E7-8CF20EFE1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84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6184A-83CA-F144-8132-DC7D54EB8FDE}" type="datetimeFigureOut">
              <a:rPr lang="en-US" smtClean="0"/>
              <a:t>06/06/16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1B056-4FA8-2444-82E7-8CF20EFE1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342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6" Type="http://schemas.openxmlformats.org/officeDocument/2006/relationships/image" Target="../media/image3.gif"/><Relationship Id="rId7" Type="http://schemas.openxmlformats.org/officeDocument/2006/relationships/image" Target="../media/image4.jpg"/><Relationship Id="rId8" Type="http://schemas.openxmlformats.org/officeDocument/2006/relationships/image" Target="../media/image5.jpg"/><Relationship Id="rId9" Type="http://schemas.openxmlformats.org/officeDocument/2006/relationships/image" Target="../media/image6.jpg"/><Relationship Id="rId10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6" Type="http://schemas.openxmlformats.org/officeDocument/2006/relationships/image" Target="../media/image3.gif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6" Type="http://schemas.openxmlformats.org/officeDocument/2006/relationships/image" Target="../media/image3.gif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6" Type="http://schemas.openxmlformats.org/officeDocument/2006/relationships/image" Target="../media/image3.gif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6" Type="http://schemas.openxmlformats.org/officeDocument/2006/relationships/image" Target="../media/image3.gif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5" Type="http://schemas.openxmlformats.org/officeDocument/2006/relationships/image" Target="../media/image3.gif"/><Relationship Id="rId6" Type="http://schemas.openxmlformats.org/officeDocument/2006/relationships/image" Target="../media/image6.jpg"/><Relationship Id="rId7" Type="http://schemas.openxmlformats.org/officeDocument/2006/relationships/image" Target="../media/image7.jpg"/><Relationship Id="rId8" Type="http://schemas.openxmlformats.org/officeDocument/2006/relationships/image" Target="../media/image22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6" Type="http://schemas.openxmlformats.org/officeDocument/2006/relationships/image" Target="../media/image3.gif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5" Type="http://schemas.openxmlformats.org/officeDocument/2006/relationships/image" Target="../media/image3.gif"/><Relationship Id="rId6" Type="http://schemas.openxmlformats.org/officeDocument/2006/relationships/image" Target="../media/image6.jpg"/><Relationship Id="rId7" Type="http://schemas.openxmlformats.org/officeDocument/2006/relationships/image" Target="../media/image7.jpg"/><Relationship Id="rId8" Type="http://schemas.openxmlformats.org/officeDocument/2006/relationships/hyperlink" Target="http://www.sciencedirect.com/science/article/pii/S0016328713000049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6" Type="http://schemas.openxmlformats.org/officeDocument/2006/relationships/image" Target="../media/image3.gif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6" Type="http://schemas.openxmlformats.org/officeDocument/2006/relationships/image" Target="../media/image3.gif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.jpg"/><Relationship Id="rId12" Type="http://schemas.openxmlformats.org/officeDocument/2006/relationships/image" Target="../media/image7.jp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.xml"/><Relationship Id="rId4" Type="http://schemas.openxmlformats.org/officeDocument/2006/relationships/image" Target="../media/image11.jpeg"/><Relationship Id="rId5" Type="http://schemas.microsoft.com/office/2007/relationships/hdphoto" Target="../media/hdphoto2.wdp"/><Relationship Id="rId6" Type="http://schemas.openxmlformats.org/officeDocument/2006/relationships/package" Target="../embeddings/Microsoft_Excel_Sheet1.xlsx"/><Relationship Id="rId7" Type="http://schemas.openxmlformats.org/officeDocument/2006/relationships/image" Target="../media/image10.emf"/><Relationship Id="rId8" Type="http://schemas.openxmlformats.org/officeDocument/2006/relationships/image" Target="../media/image2.jpeg"/><Relationship Id="rId9" Type="http://schemas.microsoft.com/office/2007/relationships/hdphoto" Target="../media/hdphoto1.wdp"/><Relationship Id="rId10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6" Type="http://schemas.openxmlformats.org/officeDocument/2006/relationships/image" Target="../media/image3.gif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png"/><Relationship Id="rId5" Type="http://schemas.openxmlformats.org/officeDocument/2006/relationships/image" Target="../media/image2.jpeg"/><Relationship Id="rId6" Type="http://schemas.microsoft.com/office/2007/relationships/hdphoto" Target="../media/hdphoto1.wdp"/><Relationship Id="rId7" Type="http://schemas.openxmlformats.org/officeDocument/2006/relationships/image" Target="../media/image3.gif"/><Relationship Id="rId8" Type="http://schemas.openxmlformats.org/officeDocument/2006/relationships/image" Target="../media/image6.jpg"/><Relationship Id="rId9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png"/><Relationship Id="rId5" Type="http://schemas.openxmlformats.org/officeDocument/2006/relationships/image" Target="../media/image2.jpeg"/><Relationship Id="rId6" Type="http://schemas.microsoft.com/office/2007/relationships/hdphoto" Target="../media/hdphoto1.wdp"/><Relationship Id="rId7" Type="http://schemas.openxmlformats.org/officeDocument/2006/relationships/image" Target="../media/image3.gif"/><Relationship Id="rId8" Type="http://schemas.openxmlformats.org/officeDocument/2006/relationships/image" Target="../media/image6.jpg"/><Relationship Id="rId9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18.png"/><Relationship Id="rId5" Type="http://schemas.openxmlformats.org/officeDocument/2006/relationships/image" Target="../media/image2.jpeg"/><Relationship Id="rId6" Type="http://schemas.microsoft.com/office/2007/relationships/hdphoto" Target="../media/hdphoto1.wdp"/><Relationship Id="rId7" Type="http://schemas.openxmlformats.org/officeDocument/2006/relationships/image" Target="../media/image3.gif"/><Relationship Id="rId8" Type="http://schemas.openxmlformats.org/officeDocument/2006/relationships/image" Target="../media/image6.jpg"/><Relationship Id="rId9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6" Type="http://schemas.openxmlformats.org/officeDocument/2006/relationships/image" Target="../media/image3.gif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28701" y="866039"/>
            <a:ext cx="71328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b="1" dirty="0">
                <a:ln>
                  <a:solidFill>
                    <a:schemeClr val="bg1"/>
                  </a:solidFill>
                </a:ln>
                <a:solidFill>
                  <a:srgbClr val="C11D0D"/>
                </a:solidFill>
                <a:effectLst/>
                <a:latin typeface="Avenir Next Regular"/>
                <a:cs typeface="Avenir Next Regular"/>
              </a:rPr>
              <a:t>Arts</a:t>
            </a:r>
            <a:r>
              <a:rPr lang="en-GB" sz="4400" dirty="0" smtClean="0">
                <a:ln>
                  <a:solidFill>
                    <a:schemeClr val="tx1"/>
                  </a:solidFill>
                </a:ln>
                <a:solidFill>
                  <a:srgbClr val="000000"/>
                </a:solidFill>
                <a:effectLst>
                  <a:glow rad="38100">
                    <a:srgbClr val="BAB690"/>
                  </a:glow>
                </a:effectLst>
                <a:latin typeface="Helvetica Neue"/>
                <a:cs typeface="Helvetica Neue"/>
              </a:rPr>
              <a:t> </a:t>
            </a:r>
            <a:r>
              <a:rPr lang="en-GB" sz="3200" dirty="0">
                <a:effectLst/>
                <a:latin typeface="Helvetica Neue Thin"/>
                <a:cs typeface="Helvetica Neue Thin"/>
              </a:rPr>
              <a:t>in the </a:t>
            </a:r>
            <a:r>
              <a:rPr lang="en-GB" sz="4400" dirty="0" smtClean="0">
                <a:ln>
                  <a:solidFill>
                    <a:schemeClr val="tx1"/>
                  </a:solidFill>
                </a:ln>
                <a:blipFill rotWithShape="0">
                  <a:blip r:embed="rId3"/>
                  <a:stretch>
                    <a:fillRect/>
                  </a:stretch>
                </a:blipFill>
                <a:effectLst/>
                <a:latin typeface="Helvetica Neue Medium"/>
                <a:cs typeface="Helvetica Neue Medium"/>
              </a:rPr>
              <a:t>Military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-12699" y="4516967"/>
            <a:ext cx="9156698" cy="646331"/>
            <a:chOff x="-12699" y="4516967"/>
            <a:chExt cx="9156698" cy="646331"/>
          </a:xfrm>
        </p:grpSpPr>
        <p:sp>
          <p:nvSpPr>
            <p:cNvPr id="15" name="Rectangle 14"/>
            <p:cNvSpPr/>
            <p:nvPr/>
          </p:nvSpPr>
          <p:spPr>
            <a:xfrm>
              <a:off x="0" y="4516967"/>
              <a:ext cx="914399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_tradnl" dirty="0">
                  <a:solidFill>
                    <a:prstClr val="black"/>
                  </a:solidFill>
                  <a:latin typeface="Helvetica Neue Thin"/>
                  <a:cs typeface="Helvetica Neue Thin"/>
                </a:rPr>
                <a:t>Susana Vasconcelos </a:t>
              </a:r>
              <a:r>
                <a:rPr lang="es-ES_tradnl" dirty="0" smtClean="0">
                  <a:solidFill>
                    <a:prstClr val="black"/>
                  </a:solidFill>
                  <a:latin typeface="Helvetica Neue Thin"/>
                  <a:cs typeface="Helvetica Neue Thin"/>
                </a:rPr>
                <a:t>Tavares,</a:t>
              </a:r>
              <a:r>
                <a:rPr lang="en-GB" dirty="0"/>
                <a:t> </a:t>
              </a:r>
              <a:r>
                <a:rPr lang="en-GB" dirty="0" smtClean="0">
                  <a:solidFill>
                    <a:prstClr val="black"/>
                  </a:solidFill>
                  <a:latin typeface="Helvetica Neue Thin"/>
                  <a:cs typeface="Helvetica Neue Thin"/>
                </a:rPr>
                <a:t>Anne Pässilä, Allan Owens, </a:t>
              </a:r>
              <a:r>
                <a:rPr lang="en-GB" dirty="0" err="1" smtClean="0">
                  <a:solidFill>
                    <a:prstClr val="black"/>
                  </a:solidFill>
                  <a:latin typeface="Helvetica Neue Thin"/>
                  <a:cs typeface="Helvetica Neue Thin"/>
                </a:rPr>
                <a:t>Filipa</a:t>
              </a:r>
              <a:r>
                <a:rPr lang="en-GB" dirty="0" smtClean="0">
                  <a:solidFill>
                    <a:prstClr val="black"/>
                  </a:solidFill>
                  <a:latin typeface="Helvetica Neue Thin"/>
                  <a:cs typeface="Helvetica Neue Thin"/>
                </a:rPr>
                <a:t> Pereira.</a:t>
              </a:r>
              <a:endParaRPr lang="en-US" dirty="0"/>
            </a:p>
            <a:p>
              <a:pPr lvl="0" algn="ctr"/>
              <a:r>
                <a:rPr lang="es-ES_tradnl" dirty="0" smtClean="0">
                  <a:solidFill>
                    <a:prstClr val="black"/>
                  </a:solidFill>
                  <a:latin typeface="Helvetica Neue Thin"/>
                  <a:cs typeface="Helvetica Neue Thin"/>
                </a:rPr>
                <a:t> </a:t>
              </a:r>
              <a:endParaRPr lang="es-ES_tradnl" dirty="0">
                <a:solidFill>
                  <a:prstClr val="black"/>
                </a:solidFill>
                <a:latin typeface="Helvetica Neue Thin"/>
                <a:cs typeface="Helvetica Neue Thin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-12699" y="4821086"/>
              <a:ext cx="914399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latin typeface="Avenir Next Regular"/>
                  <a:cs typeface="Avenir Next Regular"/>
                </a:rPr>
                <a:t>IFKAD, J</a:t>
              </a:r>
              <a:r>
                <a:rPr lang="es-ES_tradnl" sz="1200" b="1" dirty="0" smtClean="0">
                  <a:solidFill>
                    <a:srgbClr val="000000"/>
                  </a:solidFill>
                  <a:latin typeface="Avenir Next Regular"/>
                  <a:cs typeface="Avenir Next Regular"/>
                </a:rPr>
                <a:t>une 2016</a:t>
              </a:r>
            </a:p>
          </p:txBody>
        </p:sp>
      </p:grpSp>
      <p:pic>
        <p:nvPicPr>
          <p:cNvPr id="20" name="Picture 19" descr="Print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60" y="149580"/>
            <a:ext cx="1547459" cy="362483"/>
          </a:xfrm>
          <a:prstGeom prst="rect">
            <a:avLst/>
          </a:prstGeom>
        </p:spPr>
      </p:pic>
      <p:pic>
        <p:nvPicPr>
          <p:cNvPr id="21" name="Picture 20" descr="Brasão EF GIF 2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01" y="107846"/>
            <a:ext cx="685805" cy="808993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5604933" y="44026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328400" y="-762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14" name="Picture 13" descr="DSC_0529.jpg"/>
          <p:cNvPicPr>
            <a:picLocks noChangeAspect="1"/>
          </p:cNvPicPr>
          <p:nvPr/>
        </p:nvPicPr>
        <p:blipFill rotWithShape="1"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9" t="18815" r="23901" b="23814"/>
          <a:stretch/>
        </p:blipFill>
        <p:spPr>
          <a:xfrm>
            <a:off x="1171217" y="2183629"/>
            <a:ext cx="3984984" cy="2079338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pic>
        <p:nvPicPr>
          <p:cNvPr id="17" name="Picture 16" descr="35.jpg"/>
          <p:cNvPicPr>
            <a:picLocks noChangeAspect="1"/>
          </p:cNvPicPr>
          <p:nvPr/>
        </p:nvPicPr>
        <p:blipFill rotWithShape="1">
          <a:blip r:embed="rId8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4" t="21112" r="27694" b="14137"/>
          <a:stretch/>
        </p:blipFill>
        <p:spPr>
          <a:xfrm>
            <a:off x="5321296" y="2183629"/>
            <a:ext cx="2596955" cy="2079338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1028701" y="1576886"/>
            <a:ext cx="72517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600" dirty="0" smtClean="0">
                <a:latin typeface="Helvetica Neue UltraLight"/>
                <a:cs typeface="Helvetica Neue UltraLight"/>
              </a:rPr>
              <a:t>-A Theatrical Performance Exercise-</a:t>
            </a:r>
            <a:endParaRPr lang="en-US" sz="2600" dirty="0">
              <a:latin typeface="Helvetica Neue UltraLight"/>
              <a:cs typeface="Helvetica Neue UltraLight"/>
            </a:endParaRPr>
          </a:p>
        </p:txBody>
      </p:sp>
      <p:pic>
        <p:nvPicPr>
          <p:cNvPr id="3" name="Picture 2" descr="dd4a9f64-4dca-4b6f-9c3e-2e975eff31b0.jp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r="7304" b="19589"/>
          <a:stretch/>
        </p:blipFill>
        <p:spPr>
          <a:xfrm>
            <a:off x="5789599" y="149580"/>
            <a:ext cx="1333060" cy="414720"/>
          </a:xfrm>
          <a:prstGeom prst="rect">
            <a:avLst/>
          </a:prstGeom>
        </p:spPr>
      </p:pic>
      <p:pic>
        <p:nvPicPr>
          <p:cNvPr id="5" name="Picture 4" descr="dr_f355589af6b980939deb29ddb5b162c9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743" y="155444"/>
            <a:ext cx="867819" cy="35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0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:fad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-12699" y="4871886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IFKAD, J</a:t>
            </a:r>
            <a:r>
              <a:rPr lang="es-ES_tradnl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une 2016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3715" y="684096"/>
            <a:ext cx="4862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 Neue Medium"/>
                <a:cs typeface="Helvetica Neue Medium"/>
              </a:rPr>
              <a:t>Methods and Interpretations</a:t>
            </a:r>
            <a:endParaRPr lang="en-US" sz="2400" dirty="0">
              <a:latin typeface="Helvetica Neue Medium"/>
              <a:cs typeface="Helvetica Neue Medium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600" y="1818942"/>
            <a:ext cx="7658100" cy="288644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63600" y="1378788"/>
            <a:ext cx="3695700" cy="461665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FF"/>
                </a:solidFill>
                <a:latin typeface="Helvetica Neue Thin"/>
                <a:cs typeface="Helvetica Neue Thin"/>
              </a:rPr>
              <a:t>Summary of </a:t>
            </a:r>
            <a:r>
              <a:rPr lang="en-GB" sz="2400" dirty="0" smtClean="0">
                <a:solidFill>
                  <a:srgbClr val="0000FF"/>
                </a:solidFill>
                <a:latin typeface="Helvetica Neue"/>
                <a:cs typeface="Helvetica Neue"/>
              </a:rPr>
              <a:t>T</a:t>
            </a:r>
            <a:r>
              <a:rPr lang="en-GB" sz="1600" dirty="0" smtClean="0">
                <a:solidFill>
                  <a:srgbClr val="0000FF"/>
                </a:solidFill>
                <a:latin typeface="Helvetica Neue"/>
                <a:cs typeface="Helvetica Neue"/>
              </a:rPr>
              <a:t>houghts</a:t>
            </a:r>
            <a:r>
              <a:rPr lang="en-GB" sz="1600" dirty="0" smtClean="0">
                <a:solidFill>
                  <a:srgbClr val="0000FF"/>
                </a:solidFill>
                <a:latin typeface="Helvetica Neue Thin"/>
                <a:cs typeface="Helvetica Neue Thin"/>
              </a:rPr>
              <a:t> in each Phase</a:t>
            </a:r>
            <a:endParaRPr lang="en-US" sz="1600" dirty="0">
              <a:solidFill>
                <a:srgbClr val="0000FF"/>
              </a:solidFill>
              <a:latin typeface="Helvetica Neue Thin"/>
              <a:cs typeface="Helvetica Neue Thi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" y="87180"/>
            <a:ext cx="9156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11D0D"/>
                </a:solidFill>
                <a:effectLst/>
                <a:latin typeface="Helvetica Neue"/>
                <a:cs typeface="Helvetica Neue"/>
              </a:rPr>
              <a:t>Arts</a:t>
            </a:r>
            <a:r>
              <a:rPr lang="en-GB" dirty="0" smtClean="0">
                <a:effectLst/>
                <a:latin typeface="Helvetica Neue"/>
                <a:cs typeface="Helvetica Neue"/>
              </a:rPr>
              <a:t>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in the </a:t>
            </a:r>
            <a:r>
              <a:rPr lang="en-GB" dirty="0" smtClean="0">
                <a:effectLst/>
                <a:latin typeface="Helvetica Neue"/>
                <a:cs typeface="Helvetica Neue"/>
              </a:rPr>
              <a:t>Military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– </a:t>
            </a:r>
            <a:r>
              <a:rPr lang="en-GB" sz="1400" dirty="0" smtClean="0">
                <a:effectLst/>
                <a:latin typeface="Helvetica Neue Thin"/>
                <a:cs typeface="Helvetica Neue Thin"/>
              </a:rPr>
              <a:t>A Theatrical Performance Exercise</a:t>
            </a:r>
          </a:p>
        </p:txBody>
      </p:sp>
      <p:pic>
        <p:nvPicPr>
          <p:cNvPr id="12" name="Picture 11" descr="Print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92" y="133498"/>
            <a:ext cx="1223432" cy="286581"/>
          </a:xfrm>
          <a:prstGeom prst="rect">
            <a:avLst/>
          </a:prstGeom>
        </p:spPr>
      </p:pic>
      <p:pic>
        <p:nvPicPr>
          <p:cNvPr id="14" name="Picture 13" descr="Brasão EF GIF 2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858" y="17721"/>
            <a:ext cx="475885" cy="561367"/>
          </a:xfrm>
          <a:prstGeom prst="rect">
            <a:avLst/>
          </a:prstGeom>
          <a:ln>
            <a:noFill/>
          </a:ln>
        </p:spPr>
      </p:pic>
      <p:pic>
        <p:nvPicPr>
          <p:cNvPr id="15" name="Picture 14" descr="dd4a9f64-4dca-4b6f-9c3e-2e975eff31b0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r="7304" b="19589"/>
          <a:stretch/>
        </p:blipFill>
        <p:spPr>
          <a:xfrm>
            <a:off x="6555601" y="108098"/>
            <a:ext cx="1119932" cy="348415"/>
          </a:xfrm>
          <a:prstGeom prst="rect">
            <a:avLst/>
          </a:prstGeom>
        </p:spPr>
      </p:pic>
      <p:pic>
        <p:nvPicPr>
          <p:cNvPr id="16" name="Picture 15" descr="dr_f355589af6b980939deb29ddb5b162c9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50" y="149581"/>
            <a:ext cx="746908" cy="30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10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-12699" y="4871886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IFKAD, J</a:t>
            </a:r>
            <a:r>
              <a:rPr lang="es-ES_tradnl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une 2016</a:t>
            </a:r>
          </a:p>
        </p:txBody>
      </p:sp>
      <p:sp>
        <p:nvSpPr>
          <p:cNvPr id="3" name="Rectangle 2"/>
          <p:cNvSpPr/>
          <p:nvPr/>
        </p:nvSpPr>
        <p:spPr>
          <a:xfrm>
            <a:off x="863600" y="1315288"/>
            <a:ext cx="4965700" cy="461665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FF"/>
                </a:solidFill>
                <a:latin typeface="Helvetica Neue Thin"/>
                <a:cs typeface="Helvetica Neue Thin"/>
              </a:rPr>
              <a:t>Summary of </a:t>
            </a:r>
            <a:r>
              <a:rPr lang="en-GB" sz="2400" dirty="0">
                <a:solidFill>
                  <a:srgbClr val="0000FF"/>
                </a:solidFill>
                <a:latin typeface="Helvetica Neue"/>
                <a:cs typeface="Helvetica Neue"/>
              </a:rPr>
              <a:t>E</a:t>
            </a:r>
            <a:r>
              <a:rPr lang="en-GB" sz="1600" dirty="0">
                <a:solidFill>
                  <a:srgbClr val="0000FF"/>
                </a:solidFill>
                <a:latin typeface="Helvetica Neue"/>
                <a:cs typeface="Helvetica Neue"/>
              </a:rPr>
              <a:t>motions</a:t>
            </a:r>
            <a:r>
              <a:rPr lang="en-GB" sz="1600" dirty="0">
                <a:solidFill>
                  <a:srgbClr val="0000FF"/>
                </a:solidFill>
                <a:latin typeface="Helvetica Neue Thin"/>
                <a:cs typeface="Helvetica Neue Thin"/>
              </a:rPr>
              <a:t> and Feelings in </a:t>
            </a:r>
            <a:r>
              <a:rPr lang="en-GB" sz="1600" dirty="0" smtClean="0">
                <a:solidFill>
                  <a:srgbClr val="0000FF"/>
                </a:solidFill>
                <a:latin typeface="Helvetica Neue Thin"/>
                <a:cs typeface="Helvetica Neue Thin"/>
              </a:rPr>
              <a:t>each Phase</a:t>
            </a:r>
            <a:endParaRPr lang="en-US" sz="1600" dirty="0">
              <a:solidFill>
                <a:srgbClr val="0000FF"/>
              </a:solidFill>
              <a:latin typeface="Helvetica Neue Thin"/>
              <a:cs typeface="Helvetica Neue Thi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599" y="1768554"/>
            <a:ext cx="6985001" cy="333477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33715" y="736419"/>
            <a:ext cx="4336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 Neue Medium"/>
                <a:cs typeface="Helvetica Neue Medium"/>
              </a:rPr>
              <a:t>Interpretations and Results</a:t>
            </a:r>
            <a:endParaRPr lang="en-US" sz="2400" dirty="0">
              <a:latin typeface="Helvetica Neue Medium"/>
              <a:cs typeface="Helvetica Neue Medium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" y="87180"/>
            <a:ext cx="9156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11D0D"/>
                </a:solidFill>
                <a:effectLst/>
                <a:latin typeface="Helvetica Neue"/>
                <a:cs typeface="Helvetica Neue"/>
              </a:rPr>
              <a:t>Arts</a:t>
            </a:r>
            <a:r>
              <a:rPr lang="en-GB" dirty="0" smtClean="0">
                <a:effectLst/>
                <a:latin typeface="Helvetica Neue"/>
                <a:cs typeface="Helvetica Neue"/>
              </a:rPr>
              <a:t>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in the </a:t>
            </a:r>
            <a:r>
              <a:rPr lang="en-GB" dirty="0" smtClean="0">
                <a:effectLst/>
                <a:latin typeface="Helvetica Neue"/>
                <a:cs typeface="Helvetica Neue"/>
              </a:rPr>
              <a:t>Military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– </a:t>
            </a:r>
            <a:r>
              <a:rPr lang="en-GB" sz="1400" dirty="0" smtClean="0">
                <a:effectLst/>
                <a:latin typeface="Helvetica Neue Thin"/>
                <a:cs typeface="Helvetica Neue Thin"/>
              </a:rPr>
              <a:t>A Theatrical Performance Exercise</a:t>
            </a:r>
          </a:p>
        </p:txBody>
      </p:sp>
      <p:pic>
        <p:nvPicPr>
          <p:cNvPr id="12" name="Picture 11" descr="Print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92" y="133498"/>
            <a:ext cx="1223432" cy="286581"/>
          </a:xfrm>
          <a:prstGeom prst="rect">
            <a:avLst/>
          </a:prstGeom>
        </p:spPr>
      </p:pic>
      <p:pic>
        <p:nvPicPr>
          <p:cNvPr id="13" name="Picture 12" descr="Brasão EF GIF 2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858" y="17721"/>
            <a:ext cx="475885" cy="561367"/>
          </a:xfrm>
          <a:prstGeom prst="rect">
            <a:avLst/>
          </a:prstGeom>
          <a:ln>
            <a:noFill/>
          </a:ln>
        </p:spPr>
      </p:pic>
      <p:pic>
        <p:nvPicPr>
          <p:cNvPr id="14" name="Picture 13" descr="dd4a9f64-4dca-4b6f-9c3e-2e975eff31b0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r="7304" b="19589"/>
          <a:stretch/>
        </p:blipFill>
        <p:spPr>
          <a:xfrm>
            <a:off x="6555601" y="108098"/>
            <a:ext cx="1119932" cy="348415"/>
          </a:xfrm>
          <a:prstGeom prst="rect">
            <a:avLst/>
          </a:prstGeom>
        </p:spPr>
      </p:pic>
      <p:pic>
        <p:nvPicPr>
          <p:cNvPr id="15" name="Picture 14" descr="dr_f355589af6b980939deb29ddb5b162c9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50" y="149581"/>
            <a:ext cx="746908" cy="30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098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-12699" y="4871886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IFKAD, J</a:t>
            </a:r>
            <a:r>
              <a:rPr lang="es-ES_tradnl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une 2016</a:t>
            </a:r>
          </a:p>
        </p:txBody>
      </p:sp>
      <p:pic>
        <p:nvPicPr>
          <p:cNvPr id="3" name="Picture 2" descr="DSC_054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6275" r="8889" b="27927"/>
          <a:stretch/>
        </p:blipFill>
        <p:spPr>
          <a:xfrm>
            <a:off x="120466" y="1284377"/>
            <a:ext cx="8693334" cy="358562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33715" y="671396"/>
            <a:ext cx="4862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 Neue Medium"/>
                <a:cs typeface="Helvetica Neue Medium"/>
              </a:rPr>
              <a:t>Methods and Interpretations</a:t>
            </a:r>
            <a:endParaRPr lang="en-US" sz="2400" dirty="0">
              <a:latin typeface="Helvetica Neue Medium"/>
              <a:cs typeface="Helvetica Neue Medium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" y="87180"/>
            <a:ext cx="9156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11D0D"/>
                </a:solidFill>
                <a:effectLst/>
                <a:latin typeface="Helvetica Neue"/>
                <a:cs typeface="Helvetica Neue"/>
              </a:rPr>
              <a:t>Arts</a:t>
            </a:r>
            <a:r>
              <a:rPr lang="en-GB" dirty="0" smtClean="0">
                <a:effectLst/>
                <a:latin typeface="Helvetica Neue"/>
                <a:cs typeface="Helvetica Neue"/>
              </a:rPr>
              <a:t>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in the </a:t>
            </a:r>
            <a:r>
              <a:rPr lang="en-GB" dirty="0" smtClean="0">
                <a:effectLst/>
                <a:latin typeface="Helvetica Neue"/>
                <a:cs typeface="Helvetica Neue"/>
              </a:rPr>
              <a:t>Military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– </a:t>
            </a:r>
            <a:r>
              <a:rPr lang="en-GB" sz="1400" dirty="0" smtClean="0">
                <a:effectLst/>
                <a:latin typeface="Helvetica Neue Thin"/>
                <a:cs typeface="Helvetica Neue Thin"/>
              </a:rPr>
              <a:t>A Theatrical Performance Exercise</a:t>
            </a:r>
          </a:p>
        </p:txBody>
      </p:sp>
      <p:pic>
        <p:nvPicPr>
          <p:cNvPr id="8" name="Picture 7" descr="Print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92" y="133498"/>
            <a:ext cx="1223432" cy="286581"/>
          </a:xfrm>
          <a:prstGeom prst="rect">
            <a:avLst/>
          </a:prstGeom>
        </p:spPr>
      </p:pic>
      <p:pic>
        <p:nvPicPr>
          <p:cNvPr id="9" name="Picture 8" descr="Brasão EF GIF 2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858" y="17721"/>
            <a:ext cx="475885" cy="561367"/>
          </a:xfrm>
          <a:prstGeom prst="rect">
            <a:avLst/>
          </a:prstGeom>
          <a:ln>
            <a:noFill/>
          </a:ln>
        </p:spPr>
      </p:pic>
      <p:pic>
        <p:nvPicPr>
          <p:cNvPr id="10" name="Picture 9" descr="dd4a9f64-4dca-4b6f-9c3e-2e975eff31b0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r="7304" b="19589"/>
          <a:stretch/>
        </p:blipFill>
        <p:spPr>
          <a:xfrm>
            <a:off x="6555601" y="108098"/>
            <a:ext cx="1119932" cy="348415"/>
          </a:xfrm>
          <a:prstGeom prst="rect">
            <a:avLst/>
          </a:prstGeom>
        </p:spPr>
      </p:pic>
      <p:pic>
        <p:nvPicPr>
          <p:cNvPr id="12" name="Picture 11" descr="dr_f355589af6b980939deb29ddb5b162c9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50" y="149581"/>
            <a:ext cx="746908" cy="30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21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DSC_0540.jpg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6275" r="8889" b="27927"/>
          <a:stretch/>
        </p:blipFill>
        <p:spPr>
          <a:xfrm>
            <a:off x="120466" y="1284377"/>
            <a:ext cx="8693334" cy="358562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4" name="Rectangle 23"/>
          <p:cNvSpPr/>
          <p:nvPr/>
        </p:nvSpPr>
        <p:spPr>
          <a:xfrm>
            <a:off x="-12699" y="4871886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IFKAD, J</a:t>
            </a:r>
            <a:r>
              <a:rPr lang="es-ES_tradnl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une 2016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3715" y="671396"/>
            <a:ext cx="4862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 Neue Medium"/>
                <a:cs typeface="Helvetica Neue Medium"/>
              </a:rPr>
              <a:t>Methods and Interpretations</a:t>
            </a:r>
            <a:endParaRPr lang="en-US" sz="2400" dirty="0">
              <a:latin typeface="Helvetica Neue Medium"/>
              <a:cs typeface="Helvetica Neue Medium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267200" y="743707"/>
            <a:ext cx="1930400" cy="338554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  <a:latin typeface="Helvetica Neue Thin"/>
                <a:cs typeface="Helvetica Neue Thin"/>
              </a:rPr>
              <a:t>5 Key value drivers</a:t>
            </a:r>
            <a:endParaRPr lang="en-US" sz="1600" dirty="0">
              <a:solidFill>
                <a:srgbClr val="0000FF"/>
              </a:solidFill>
              <a:latin typeface="Helvetica Neue Thin"/>
              <a:cs typeface="Helvetica Neue Thin"/>
            </a:endParaRPr>
          </a:p>
        </p:txBody>
      </p:sp>
      <p:sp>
        <p:nvSpPr>
          <p:cNvPr id="26" name="TextBox 25"/>
          <p:cNvSpPr txBox="1"/>
          <p:nvPr/>
        </p:nvSpPr>
        <p:spPr>
          <a:xfrm rot="926452">
            <a:off x="6781870" y="774074"/>
            <a:ext cx="1572998" cy="798680"/>
          </a:xfrm>
          <a:prstGeom prst="rect">
            <a:avLst/>
          </a:prstGeom>
          <a:solidFill>
            <a:srgbClr val="95DCFF"/>
          </a:solidFill>
          <a:ln w="57150" cmpd="sng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latin typeface="Chalkduster"/>
                <a:cs typeface="Chalkduster"/>
              </a:rPr>
              <a:t>Learning Outcomes</a:t>
            </a:r>
          </a:p>
        </p:txBody>
      </p:sp>
      <p:sp>
        <p:nvSpPr>
          <p:cNvPr id="28" name="TextBox 27"/>
          <p:cNvSpPr txBox="1"/>
          <p:nvPr/>
        </p:nvSpPr>
        <p:spPr>
          <a:xfrm rot="368586">
            <a:off x="164699" y="3509699"/>
            <a:ext cx="2630694" cy="720197"/>
          </a:xfrm>
          <a:prstGeom prst="rect">
            <a:avLst/>
          </a:prstGeom>
          <a:solidFill>
            <a:srgbClr val="FFFD86"/>
          </a:solidFill>
          <a:ln w="57150" cmpd="sng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>
                <a:latin typeface="Chalkduster"/>
                <a:cs typeface="Chalkduster"/>
              </a:rPr>
              <a:t>Knowing better each team member</a:t>
            </a:r>
            <a:endParaRPr lang="en-US" sz="1600" dirty="0">
              <a:latin typeface="Chalkduster"/>
              <a:cs typeface="Chalkduster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219819" y="3015337"/>
            <a:ext cx="3839513" cy="369332"/>
          </a:xfrm>
          <a:prstGeom prst="rect">
            <a:avLst/>
          </a:prstGeom>
          <a:solidFill>
            <a:srgbClr val="D2FF8B"/>
          </a:solidFill>
          <a:ln w="5715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Developing teamwork skills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31" name="TextBox 30"/>
          <p:cNvSpPr txBox="1"/>
          <p:nvPr/>
        </p:nvSpPr>
        <p:spPr>
          <a:xfrm rot="20457450">
            <a:off x="6114634" y="3839415"/>
            <a:ext cx="2531395" cy="7986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57150" cmpd="sng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latin typeface="Chalkduster"/>
                <a:cs typeface="Chalkduster"/>
              </a:rPr>
              <a:t>Improving Group Cohesion</a:t>
            </a:r>
          </a:p>
        </p:txBody>
      </p:sp>
      <p:sp>
        <p:nvSpPr>
          <p:cNvPr id="32" name="TextBox 31"/>
          <p:cNvSpPr txBox="1"/>
          <p:nvPr/>
        </p:nvSpPr>
        <p:spPr>
          <a:xfrm rot="20457450">
            <a:off x="2502432" y="3610968"/>
            <a:ext cx="2599477" cy="1158779"/>
          </a:xfrm>
          <a:prstGeom prst="rect">
            <a:avLst/>
          </a:prstGeom>
          <a:solidFill>
            <a:srgbClr val="FF9DD8"/>
          </a:solidFill>
          <a:ln w="57150" cmpd="sng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latin typeface="Chalkduster"/>
                <a:cs typeface="Chalkduster"/>
              </a:rPr>
              <a:t>Increasing 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latin typeface="Chalkduster"/>
                <a:cs typeface="Chalkduster"/>
              </a:rPr>
              <a:t>Self-confidence &amp;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latin typeface="Chalkduster"/>
                <a:cs typeface="Chalkduster"/>
              </a:rPr>
              <a:t>self-respect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" y="87180"/>
            <a:ext cx="9156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11D0D"/>
                </a:solidFill>
                <a:effectLst/>
                <a:latin typeface="Helvetica Neue"/>
                <a:cs typeface="Helvetica Neue"/>
              </a:rPr>
              <a:t>Arts</a:t>
            </a:r>
            <a:r>
              <a:rPr lang="en-GB" dirty="0" smtClean="0">
                <a:effectLst/>
                <a:latin typeface="Helvetica Neue"/>
                <a:cs typeface="Helvetica Neue"/>
              </a:rPr>
              <a:t>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in the </a:t>
            </a:r>
            <a:r>
              <a:rPr lang="en-GB" dirty="0" smtClean="0">
                <a:effectLst/>
                <a:latin typeface="Helvetica Neue"/>
                <a:cs typeface="Helvetica Neue"/>
              </a:rPr>
              <a:t>Military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– </a:t>
            </a:r>
            <a:r>
              <a:rPr lang="en-GB" sz="1400" dirty="0" smtClean="0">
                <a:effectLst/>
                <a:latin typeface="Helvetica Neue Thin"/>
                <a:cs typeface="Helvetica Neue Thin"/>
              </a:rPr>
              <a:t>A Theatrical Performance Exercise</a:t>
            </a:r>
          </a:p>
        </p:txBody>
      </p:sp>
      <p:pic>
        <p:nvPicPr>
          <p:cNvPr id="14" name="Picture 13" descr="Print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92" y="133498"/>
            <a:ext cx="1223432" cy="286581"/>
          </a:xfrm>
          <a:prstGeom prst="rect">
            <a:avLst/>
          </a:prstGeom>
        </p:spPr>
      </p:pic>
      <p:pic>
        <p:nvPicPr>
          <p:cNvPr id="15" name="Picture 14" descr="Brasão EF GIF 2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858" y="17721"/>
            <a:ext cx="475885" cy="561367"/>
          </a:xfrm>
          <a:prstGeom prst="rect">
            <a:avLst/>
          </a:prstGeom>
          <a:ln>
            <a:noFill/>
          </a:ln>
        </p:spPr>
      </p:pic>
      <p:pic>
        <p:nvPicPr>
          <p:cNvPr id="16" name="Picture 15" descr="dd4a9f64-4dca-4b6f-9c3e-2e975eff31b0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r="7304" b="19589"/>
          <a:stretch/>
        </p:blipFill>
        <p:spPr>
          <a:xfrm>
            <a:off x="6555601" y="108098"/>
            <a:ext cx="1119932" cy="348415"/>
          </a:xfrm>
          <a:prstGeom prst="rect">
            <a:avLst/>
          </a:prstGeom>
        </p:spPr>
      </p:pic>
      <p:pic>
        <p:nvPicPr>
          <p:cNvPr id="17" name="Picture 16" descr="dr_f355589af6b980939deb29ddb5b162c9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50" y="149581"/>
            <a:ext cx="746908" cy="30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6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fad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  <p:bldP spid="28" grpId="0" animBg="1"/>
      <p:bldP spid="30" grpId="0" animBg="1"/>
      <p:bldP spid="31" grpId="0" animBg="1"/>
      <p:bldP spid="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2699" y="4871886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00"/>
                </a:solidFill>
                <a:latin typeface="Avenir Next Regular"/>
                <a:cs typeface="Avenir Next Regular"/>
              </a:rPr>
              <a:t>IFKAD, J</a:t>
            </a:r>
            <a:r>
              <a:rPr lang="es-ES_tradnl" sz="1000" b="1" dirty="0" smtClean="0">
                <a:solidFill>
                  <a:srgbClr val="000000"/>
                </a:solidFill>
                <a:latin typeface="Avenir Next Regular"/>
                <a:cs typeface="Avenir Next Regular"/>
              </a:rPr>
              <a:t>une 2016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4707467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10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Susana Vasconcelos Tavares,</a:t>
            </a:r>
            <a:r>
              <a:rPr lang="en-GB" sz="1000" dirty="0">
                <a:latin typeface="Helvetica Neue Thin"/>
                <a:cs typeface="Helvetica Neue Thin"/>
              </a:rPr>
              <a:t> </a:t>
            </a:r>
            <a:r>
              <a:rPr lang="en-GB" sz="10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Anne Pässilä, Allan Owens, </a:t>
            </a:r>
            <a:r>
              <a:rPr lang="en-GB" sz="1000" dirty="0" err="1" smtClean="0">
                <a:solidFill>
                  <a:prstClr val="black"/>
                </a:solidFill>
                <a:latin typeface="Helvetica Neue Thin"/>
                <a:cs typeface="Helvetica Neue Thin"/>
              </a:rPr>
              <a:t>Filipa</a:t>
            </a:r>
            <a:r>
              <a:rPr lang="en-GB" sz="10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 Pereira</a:t>
            </a:r>
            <a:r>
              <a:rPr lang="es-ES_tradnl" sz="10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 </a:t>
            </a:r>
            <a:endParaRPr lang="es-ES_tradnl" sz="1000" dirty="0">
              <a:solidFill>
                <a:prstClr val="black"/>
              </a:solidFill>
              <a:latin typeface="Helvetica Neue Thin"/>
              <a:cs typeface="Helvetica Neue Thi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" y="87180"/>
            <a:ext cx="9156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11D0D"/>
                </a:solidFill>
                <a:effectLst/>
                <a:latin typeface="Helvetica Neue"/>
                <a:cs typeface="Helvetica Neue"/>
              </a:rPr>
              <a:t>Arts</a:t>
            </a:r>
            <a:r>
              <a:rPr lang="en-GB" dirty="0" smtClean="0">
                <a:effectLst/>
                <a:latin typeface="Helvetica Neue"/>
                <a:cs typeface="Helvetica Neue"/>
              </a:rPr>
              <a:t>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in the </a:t>
            </a:r>
            <a:r>
              <a:rPr lang="en-GB" dirty="0" smtClean="0">
                <a:effectLst/>
                <a:latin typeface="Helvetica Neue"/>
                <a:cs typeface="Helvetica Neue"/>
              </a:rPr>
              <a:t>Military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– </a:t>
            </a:r>
            <a:r>
              <a:rPr lang="en-GB" sz="1400" dirty="0" smtClean="0">
                <a:effectLst/>
                <a:latin typeface="Helvetica Neue Thin"/>
                <a:cs typeface="Helvetica Neue Thin"/>
              </a:rPr>
              <a:t>A Theatrical Performance Exercise</a:t>
            </a:r>
          </a:p>
        </p:txBody>
      </p:sp>
      <p:pic>
        <p:nvPicPr>
          <p:cNvPr id="12" name="Picture 11" descr="Print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92" y="133498"/>
            <a:ext cx="1223432" cy="286581"/>
          </a:xfrm>
          <a:prstGeom prst="rect">
            <a:avLst/>
          </a:prstGeom>
        </p:spPr>
      </p:pic>
      <p:pic>
        <p:nvPicPr>
          <p:cNvPr id="14" name="Picture 13" descr="Brasão EF GIF 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858" y="17721"/>
            <a:ext cx="475885" cy="561367"/>
          </a:xfrm>
          <a:prstGeom prst="rect">
            <a:avLst/>
          </a:prstGeom>
          <a:ln>
            <a:noFill/>
          </a:ln>
        </p:spPr>
      </p:pic>
      <p:pic>
        <p:nvPicPr>
          <p:cNvPr id="15" name="Picture 14" descr="dd4a9f64-4dca-4b6f-9c3e-2e975eff31b0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r="7304" b="19589"/>
          <a:stretch/>
        </p:blipFill>
        <p:spPr>
          <a:xfrm>
            <a:off x="6555601" y="108098"/>
            <a:ext cx="1119932" cy="348415"/>
          </a:xfrm>
          <a:prstGeom prst="rect">
            <a:avLst/>
          </a:prstGeom>
        </p:spPr>
      </p:pic>
      <p:pic>
        <p:nvPicPr>
          <p:cNvPr id="16" name="Picture 15" descr="dr_f355589af6b980939deb29ddb5b162c9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50" y="149581"/>
            <a:ext cx="746908" cy="3069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3715" y="671396"/>
            <a:ext cx="3663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 Neue Medium"/>
                <a:cs typeface="Helvetica Neue Medium"/>
              </a:rPr>
              <a:t>Limitations of the study</a:t>
            </a:r>
            <a:endParaRPr lang="en-US" sz="2400" dirty="0">
              <a:latin typeface="Helvetica Neue Medium"/>
              <a:cs typeface="Helvetica Neue Medium"/>
            </a:endParaRPr>
          </a:p>
        </p:txBody>
      </p:sp>
      <p:pic>
        <p:nvPicPr>
          <p:cNvPr id="11" name="Picture 10" descr="DSC_0540.jpg"/>
          <p:cNvPicPr>
            <a:picLocks noChangeAspect="1"/>
          </p:cNvPicPr>
          <p:nvPr/>
        </p:nvPicPr>
        <p:blipFill rotWithShape="1"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6275" r="8889" b="27927"/>
          <a:stretch/>
        </p:blipFill>
        <p:spPr>
          <a:xfrm>
            <a:off x="120466" y="1284377"/>
            <a:ext cx="8693334" cy="358562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7" name="Rectangle 16"/>
          <p:cNvSpPr/>
          <p:nvPr/>
        </p:nvSpPr>
        <p:spPr>
          <a:xfrm>
            <a:off x="952619" y="3200003"/>
            <a:ext cx="2434987" cy="461665"/>
          </a:xfrm>
          <a:prstGeom prst="rect">
            <a:avLst/>
          </a:prstGeom>
          <a:solidFill>
            <a:srgbClr val="D69FFF"/>
          </a:solidFill>
          <a:ln w="5715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Chalkduster"/>
                <a:cs typeface="Chalkduster"/>
              </a:rPr>
              <a:t>Methodology</a:t>
            </a:r>
            <a:endParaRPr lang="en-US" sz="2400" dirty="0">
              <a:latin typeface="Chalkduster"/>
              <a:cs typeface="Chalkduster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52619" y="3961606"/>
            <a:ext cx="2364750" cy="461665"/>
          </a:xfrm>
          <a:prstGeom prst="rect">
            <a:avLst/>
          </a:prstGeom>
          <a:solidFill>
            <a:srgbClr val="FFF294"/>
          </a:solidFill>
          <a:ln w="5715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Chalkduster"/>
                <a:cs typeface="Chalkduster"/>
              </a:rPr>
              <a:t>Ethically</a:t>
            </a:r>
            <a:r>
              <a:rPr lang="en-US" dirty="0" smtClean="0">
                <a:latin typeface="Chalkduster"/>
                <a:cs typeface="Chalkduster"/>
              </a:rPr>
              <a:t>: ????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08194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xmlns:p14="http://schemas.microsoft.com/office/powerpoint/2010/main" spd="med" advClick="0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DSC_0540.jpg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6275" r="8889" b="27927"/>
          <a:stretch/>
        </p:blipFill>
        <p:spPr>
          <a:xfrm>
            <a:off x="120466" y="1284377"/>
            <a:ext cx="8693334" cy="358562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4" name="Rectangle 23"/>
          <p:cNvSpPr/>
          <p:nvPr/>
        </p:nvSpPr>
        <p:spPr>
          <a:xfrm>
            <a:off x="-12699" y="4871886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IFKAD, J</a:t>
            </a:r>
            <a:r>
              <a:rPr lang="es-ES_tradnl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une 2016</a:t>
            </a:r>
          </a:p>
        </p:txBody>
      </p:sp>
      <p:pic>
        <p:nvPicPr>
          <p:cNvPr id="26" name="Picture 25" descr="DSC_0540.jpg"/>
          <p:cNvPicPr>
            <a:picLocks noChangeAspect="1"/>
          </p:cNvPicPr>
          <p:nvPr/>
        </p:nvPicPr>
        <p:blipFill rotWithShape="1">
          <a:blip r:embed="rId3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" t="6275" r="8889" b="27927"/>
          <a:stretch/>
        </p:blipFill>
        <p:spPr>
          <a:xfrm>
            <a:off x="120466" y="1286258"/>
            <a:ext cx="8693334" cy="358562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7" name="TextBox 26"/>
          <p:cNvSpPr txBox="1"/>
          <p:nvPr/>
        </p:nvSpPr>
        <p:spPr>
          <a:xfrm>
            <a:off x="3149600" y="2172388"/>
            <a:ext cx="2870200" cy="707886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C11D0D"/>
            </a:solidFill>
            <a:prstDash val="dash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3200" dirty="0" smtClean="0">
                <a:latin typeface="Chalkduster"/>
                <a:cs typeface="Chalkduster"/>
              </a:rPr>
              <a:t>Thank you!</a:t>
            </a:r>
            <a:endParaRPr lang="en-US" sz="3200" dirty="0">
              <a:latin typeface="Chalkduster"/>
              <a:cs typeface="Chalkduster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" y="87180"/>
            <a:ext cx="9156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11D0D"/>
                </a:solidFill>
                <a:effectLst/>
                <a:latin typeface="Helvetica Neue"/>
                <a:cs typeface="Helvetica Neue"/>
              </a:rPr>
              <a:t>Arts</a:t>
            </a:r>
            <a:r>
              <a:rPr lang="en-GB" dirty="0" smtClean="0">
                <a:effectLst/>
                <a:latin typeface="Helvetica Neue"/>
                <a:cs typeface="Helvetica Neue"/>
              </a:rPr>
              <a:t>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in the </a:t>
            </a:r>
            <a:r>
              <a:rPr lang="en-GB" dirty="0" smtClean="0">
                <a:effectLst/>
                <a:latin typeface="Helvetica Neue"/>
                <a:cs typeface="Helvetica Neue"/>
              </a:rPr>
              <a:t>Military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– </a:t>
            </a:r>
            <a:r>
              <a:rPr lang="en-GB" sz="1400" dirty="0" smtClean="0">
                <a:effectLst/>
                <a:latin typeface="Helvetica Neue Thin"/>
                <a:cs typeface="Helvetica Neue Thin"/>
              </a:rPr>
              <a:t>A Theatrical Performance Exercise</a:t>
            </a:r>
          </a:p>
        </p:txBody>
      </p:sp>
      <p:pic>
        <p:nvPicPr>
          <p:cNvPr id="9" name="Picture 8" descr="Print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92" y="133498"/>
            <a:ext cx="1223432" cy="286581"/>
          </a:xfrm>
          <a:prstGeom prst="rect">
            <a:avLst/>
          </a:prstGeom>
        </p:spPr>
      </p:pic>
      <p:pic>
        <p:nvPicPr>
          <p:cNvPr id="10" name="Picture 9" descr="Brasão EF GIF 2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858" y="17721"/>
            <a:ext cx="475885" cy="561367"/>
          </a:xfrm>
          <a:prstGeom prst="rect">
            <a:avLst/>
          </a:prstGeom>
          <a:ln>
            <a:noFill/>
          </a:ln>
        </p:spPr>
      </p:pic>
      <p:pic>
        <p:nvPicPr>
          <p:cNvPr id="11" name="Picture 10" descr="dd4a9f64-4dca-4b6f-9c3e-2e975eff31b0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r="7304" b="19589"/>
          <a:stretch/>
        </p:blipFill>
        <p:spPr>
          <a:xfrm>
            <a:off x="6555601" y="108098"/>
            <a:ext cx="1119932" cy="348415"/>
          </a:xfrm>
          <a:prstGeom prst="rect">
            <a:avLst/>
          </a:prstGeom>
        </p:spPr>
      </p:pic>
      <p:pic>
        <p:nvPicPr>
          <p:cNvPr id="12" name="Picture 11" descr="dr_f355589af6b980939deb29ddb5b162c9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50" y="149581"/>
            <a:ext cx="746908" cy="30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94852"/>
      </p:ext>
    </p:extLst>
  </p:cSld>
  <p:clrMapOvr>
    <a:masterClrMapping/>
  </p:clrMapOvr>
  <p:transition xmlns:p14="http://schemas.microsoft.com/office/powerpoint/2010/main" spd="slow" advClick="0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-12699" y="4871886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IFKAD, J</a:t>
            </a:r>
            <a:r>
              <a:rPr lang="es-ES_tradnl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une 2016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" y="87180"/>
            <a:ext cx="9156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11D0D"/>
                </a:solidFill>
                <a:effectLst/>
                <a:latin typeface="Helvetica Neue"/>
                <a:cs typeface="Helvetica Neue"/>
              </a:rPr>
              <a:t>Arts</a:t>
            </a:r>
            <a:r>
              <a:rPr lang="en-GB" dirty="0" smtClean="0">
                <a:effectLst/>
                <a:latin typeface="Helvetica Neue"/>
                <a:cs typeface="Helvetica Neue"/>
              </a:rPr>
              <a:t>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in the </a:t>
            </a:r>
            <a:r>
              <a:rPr lang="en-GB" dirty="0" smtClean="0">
                <a:effectLst/>
                <a:latin typeface="Helvetica Neue"/>
                <a:cs typeface="Helvetica Neue"/>
              </a:rPr>
              <a:t>Military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– </a:t>
            </a:r>
            <a:r>
              <a:rPr lang="en-GB" sz="1400" dirty="0" smtClean="0">
                <a:effectLst/>
                <a:latin typeface="Helvetica Neue Thin"/>
                <a:cs typeface="Helvetica Neue Thin"/>
              </a:rPr>
              <a:t>A Theatrical Performance Exercise</a:t>
            </a:r>
          </a:p>
        </p:txBody>
      </p:sp>
      <p:pic>
        <p:nvPicPr>
          <p:cNvPr id="9" name="Picture 8" descr="Print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92" y="133498"/>
            <a:ext cx="1223432" cy="286581"/>
          </a:xfrm>
          <a:prstGeom prst="rect">
            <a:avLst/>
          </a:prstGeom>
        </p:spPr>
      </p:pic>
      <p:pic>
        <p:nvPicPr>
          <p:cNvPr id="10" name="Picture 9" descr="Brasão EF GIF 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858" y="17721"/>
            <a:ext cx="475885" cy="561367"/>
          </a:xfrm>
          <a:prstGeom prst="rect">
            <a:avLst/>
          </a:prstGeom>
          <a:ln>
            <a:noFill/>
          </a:ln>
        </p:spPr>
      </p:pic>
      <p:pic>
        <p:nvPicPr>
          <p:cNvPr id="11" name="Picture 10" descr="dd4a9f64-4dca-4b6f-9c3e-2e975eff31b0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r="7304" b="19589"/>
          <a:stretch/>
        </p:blipFill>
        <p:spPr>
          <a:xfrm>
            <a:off x="6555601" y="108098"/>
            <a:ext cx="1119932" cy="348415"/>
          </a:xfrm>
          <a:prstGeom prst="rect">
            <a:avLst/>
          </a:prstGeom>
        </p:spPr>
      </p:pic>
      <p:pic>
        <p:nvPicPr>
          <p:cNvPr id="12" name="Picture 11" descr="dr_f355589af6b980939deb29ddb5b162c9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50" y="149581"/>
            <a:ext cx="746908" cy="3069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3715" y="671396"/>
            <a:ext cx="3663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 Neue Medium"/>
                <a:cs typeface="Helvetica Neue Medium"/>
              </a:rPr>
              <a:t>References</a:t>
            </a:r>
            <a:endParaRPr lang="en-US" sz="2400" dirty="0">
              <a:latin typeface="Helvetica Neue Medium"/>
              <a:cs typeface="Helvetica Neue Medium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3715" y="1118133"/>
            <a:ext cx="8732701" cy="3785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charset="2"/>
              <a:buChar char="§"/>
            </a:pPr>
            <a:r>
              <a:rPr lang="en-GB" sz="1200" dirty="0"/>
              <a:t>Adams, J. and Owens, A.(2015). </a:t>
            </a:r>
            <a:r>
              <a:rPr lang="en-GB" sz="1200" i="1" dirty="0"/>
              <a:t>Creativity and Democracy in Education: the practice and politics of education through the Arts.</a:t>
            </a:r>
            <a:r>
              <a:rPr lang="en-GB" sz="1200" dirty="0"/>
              <a:t> Oxford, </a:t>
            </a:r>
            <a:r>
              <a:rPr lang="en-GB" sz="1200" dirty="0" err="1"/>
              <a:t>Routledge</a:t>
            </a:r>
            <a:r>
              <a:rPr lang="en-GB" sz="1200" dirty="0"/>
              <a:t> &amp; Taylor Francis Group.</a:t>
            </a:r>
            <a:endParaRPr lang="en-US" sz="1200" b="1" dirty="0"/>
          </a:p>
          <a:p>
            <a:pPr marL="285750" lvl="0" indent="-285750">
              <a:buFont typeface="Wingdings" charset="2"/>
              <a:buChar char="§"/>
            </a:pPr>
            <a:r>
              <a:rPr lang="en-US" sz="1200" dirty="0"/>
              <a:t>Brecht, B.(1964). </a:t>
            </a:r>
            <a:r>
              <a:rPr lang="en-US" sz="1200" i="1" dirty="0"/>
              <a:t>Brecht on Theatre.</a:t>
            </a:r>
            <a:r>
              <a:rPr lang="en-US" sz="1200" dirty="0"/>
              <a:t> </a:t>
            </a:r>
            <a:r>
              <a:rPr lang="en-GB" sz="1200" dirty="0"/>
              <a:t>London: Methuen.</a:t>
            </a:r>
            <a:endParaRPr lang="en-US" sz="1200" dirty="0"/>
          </a:p>
          <a:p>
            <a:pPr marL="285750" lvl="0" indent="-285750">
              <a:buFont typeface="Wingdings" charset="2"/>
              <a:buChar char="§"/>
            </a:pPr>
            <a:r>
              <a:rPr lang="en-GB" sz="1200" dirty="0" err="1"/>
              <a:t>Nonaka</a:t>
            </a:r>
            <a:r>
              <a:rPr lang="en-GB" sz="1200" dirty="0"/>
              <a:t>, I., Toyama, R. and Konno.</a:t>
            </a:r>
            <a:r>
              <a:rPr lang="en-US" sz="1200" dirty="0"/>
              <a:t>(2000). SECI, Ba and leadership: a unified model of dynamic knowledge creation. </a:t>
            </a:r>
            <a:r>
              <a:rPr lang="en-US" sz="1200" i="1" dirty="0"/>
              <a:t>Long Range Planning,</a:t>
            </a:r>
            <a:r>
              <a:rPr lang="en-US" sz="1200" dirty="0"/>
              <a:t> 33, pp. 5-34.</a:t>
            </a:r>
          </a:p>
          <a:p>
            <a:pPr marL="285750" lvl="0" indent="-285750">
              <a:buFont typeface="Wingdings" charset="2"/>
              <a:buChar char="§"/>
            </a:pPr>
            <a:r>
              <a:rPr lang="en-US" sz="1200" dirty="0" err="1"/>
              <a:t>Nonaka</a:t>
            </a:r>
            <a:r>
              <a:rPr lang="en-US" sz="1200" dirty="0"/>
              <a:t>, I., Toyama, R. and </a:t>
            </a:r>
            <a:r>
              <a:rPr lang="en-US" sz="1200" dirty="0" err="1"/>
              <a:t>Byosière</a:t>
            </a:r>
            <a:r>
              <a:rPr lang="en-US" sz="1200" dirty="0"/>
              <a:t>, P.(2001). A Theory of Organizational Knowledge Creation: Understanding the Dynamic Process of Creating Knowledge, p. 491-517 in M. </a:t>
            </a:r>
            <a:r>
              <a:rPr lang="en-US" sz="1200" dirty="0" err="1"/>
              <a:t>Dierkes</a:t>
            </a:r>
            <a:r>
              <a:rPr lang="en-US" sz="1200" dirty="0"/>
              <a:t>, A. </a:t>
            </a:r>
            <a:r>
              <a:rPr lang="en-US" sz="1200" dirty="0" err="1"/>
              <a:t>Berthoin</a:t>
            </a:r>
            <a:r>
              <a:rPr lang="en-US" sz="1200" dirty="0"/>
              <a:t> </a:t>
            </a:r>
            <a:r>
              <a:rPr lang="en-US" sz="1200" dirty="0" err="1"/>
              <a:t>Antal</a:t>
            </a:r>
            <a:r>
              <a:rPr lang="en-US" sz="1200" dirty="0"/>
              <a:t>, J. Child and I. </a:t>
            </a:r>
            <a:r>
              <a:rPr lang="en-US" sz="1200" dirty="0" err="1"/>
              <a:t>Nonaka</a:t>
            </a:r>
            <a:r>
              <a:rPr lang="en-US" sz="1200" dirty="0"/>
              <a:t> (eds.) </a:t>
            </a:r>
            <a:r>
              <a:rPr lang="en-US" sz="1200" i="1" dirty="0"/>
              <a:t>Handbook of Organizational Learning &amp; Knowledge.</a:t>
            </a:r>
            <a:r>
              <a:rPr lang="en-US" sz="1200" dirty="0"/>
              <a:t> Oxford: Oxford University Press.</a:t>
            </a:r>
          </a:p>
          <a:p>
            <a:pPr marL="285750" lvl="0" indent="-285750">
              <a:buFont typeface="Wingdings" charset="2"/>
              <a:buChar char="§"/>
            </a:pPr>
            <a:r>
              <a:rPr lang="en-US" sz="1200" dirty="0"/>
              <a:t>Polanyi, M.(1966). </a:t>
            </a:r>
            <a:r>
              <a:rPr lang="en-US" sz="1200" i="1" dirty="0"/>
              <a:t>The Tacit Dimension</a:t>
            </a:r>
            <a:r>
              <a:rPr lang="en-US" sz="1200" dirty="0"/>
              <a:t>. London: </a:t>
            </a:r>
            <a:r>
              <a:rPr lang="en-US" sz="1200" dirty="0" err="1"/>
              <a:t>Routledge</a:t>
            </a:r>
            <a:r>
              <a:rPr lang="en-US" sz="1200" dirty="0"/>
              <a:t> and </a:t>
            </a:r>
            <a:r>
              <a:rPr lang="en-US" sz="1200" dirty="0" err="1"/>
              <a:t>Kegan</a:t>
            </a:r>
            <a:r>
              <a:rPr lang="en-US" sz="1200" dirty="0"/>
              <a:t> Paul.</a:t>
            </a:r>
          </a:p>
          <a:p>
            <a:pPr marL="285750" lvl="0" indent="-285750">
              <a:buFont typeface="Wingdings" charset="2"/>
              <a:buChar char="§"/>
            </a:pPr>
            <a:r>
              <a:rPr lang="en-GB" sz="1200" dirty="0"/>
              <a:t>Pässilä, A., </a:t>
            </a:r>
            <a:r>
              <a:rPr lang="en-GB" sz="1200" dirty="0" err="1"/>
              <a:t>Aula</a:t>
            </a:r>
            <a:r>
              <a:rPr lang="en-GB" sz="1200" dirty="0"/>
              <a:t>, P., and </a:t>
            </a:r>
            <a:r>
              <a:rPr lang="en-GB" sz="1200" dirty="0" err="1"/>
              <a:t>Mellanen</a:t>
            </a:r>
            <a:r>
              <a:rPr lang="en-GB" sz="1200" dirty="0"/>
              <a:t> L.(2010) Innovation as Communication: Visualizing Tacit Knowledge to Nourish Innovations in Organizations. Conference Paper accepted in SCOS 2010: </a:t>
            </a:r>
            <a:r>
              <a:rPr lang="en-GB" sz="1200" dirty="0" err="1"/>
              <a:t>Vizaulisation</a:t>
            </a:r>
            <a:r>
              <a:rPr lang="en-GB" sz="1200" dirty="0"/>
              <a:t>, Lille France, July 2010.</a:t>
            </a:r>
            <a:endParaRPr lang="en-US" sz="1200" dirty="0"/>
          </a:p>
          <a:p>
            <a:pPr marL="285750" lvl="0" indent="-285750">
              <a:buFont typeface="Wingdings" charset="2"/>
              <a:buChar char="§"/>
            </a:pPr>
            <a:r>
              <a:rPr lang="en-US" sz="1200" dirty="0"/>
              <a:t>Pässilä, A., </a:t>
            </a:r>
            <a:r>
              <a:rPr lang="en-US" sz="1200" dirty="0" err="1"/>
              <a:t>Uotila</a:t>
            </a:r>
            <a:r>
              <a:rPr lang="en-US" sz="1200" dirty="0"/>
              <a:t>, T. &amp; </a:t>
            </a:r>
            <a:r>
              <a:rPr lang="en-US" sz="1200" dirty="0" err="1"/>
              <a:t>Melkas</a:t>
            </a:r>
            <a:r>
              <a:rPr lang="en-US" sz="1200" dirty="0"/>
              <a:t>, H.(2013) </a:t>
            </a:r>
            <a:r>
              <a:rPr lang="en-US" sz="1200" b="1" i="1" u="sng" dirty="0">
                <a:hlinkClick r:id="rId8"/>
              </a:rPr>
              <a:t>Facilitating future-oriented collaborative knowledge creation by using artistic organizational innovation methods: Experiences from a Finnish wood-processing company</a:t>
            </a:r>
            <a:r>
              <a:rPr lang="en-US" sz="1200" dirty="0"/>
              <a:t>, Futures Vol. 47, pp. 59-68</a:t>
            </a:r>
          </a:p>
          <a:p>
            <a:pPr marL="285750" lvl="0" indent="-285750">
              <a:buFont typeface="Wingdings" charset="2"/>
              <a:buChar char="§"/>
            </a:pPr>
            <a:r>
              <a:rPr lang="en-US" sz="1200" dirty="0"/>
              <a:t>Schechner, R.(2002). </a:t>
            </a:r>
            <a:r>
              <a:rPr lang="en-US" sz="1200" i="1" dirty="0"/>
              <a:t>Performance Studies. An Introduction</a:t>
            </a:r>
            <a:r>
              <a:rPr lang="en-US" sz="1200" dirty="0"/>
              <a:t>. Second edition. New York and London: </a:t>
            </a:r>
            <a:r>
              <a:rPr lang="en-US" sz="1200" dirty="0" err="1"/>
              <a:t>Routledge</a:t>
            </a:r>
            <a:r>
              <a:rPr lang="en-US" sz="1200" dirty="0"/>
              <a:t>.</a:t>
            </a:r>
          </a:p>
          <a:p>
            <a:pPr marL="285750" lvl="0" indent="-285750">
              <a:buFont typeface="Wingdings" charset="2"/>
              <a:buChar char="§"/>
            </a:pPr>
            <a:r>
              <a:rPr lang="en-GB" sz="1200" dirty="0"/>
              <a:t>   </a:t>
            </a:r>
            <a:r>
              <a:rPr lang="en-GB" sz="1200" dirty="0" err="1"/>
              <a:t>Uotila</a:t>
            </a:r>
            <a:r>
              <a:rPr lang="en-GB" sz="1200" dirty="0"/>
              <a:t>, T., </a:t>
            </a:r>
            <a:r>
              <a:rPr lang="en-GB" sz="1200" dirty="0" err="1"/>
              <a:t>Melkas</a:t>
            </a:r>
            <a:r>
              <a:rPr lang="en-GB" sz="1200" dirty="0"/>
              <a:t>, H. &amp; </a:t>
            </a:r>
            <a:r>
              <a:rPr lang="en-GB" sz="1200" dirty="0" err="1"/>
              <a:t>Harmaakorpi</a:t>
            </a:r>
            <a:r>
              <a:rPr lang="en-GB" sz="1200" dirty="0"/>
              <a:t>, V.(2005). </a:t>
            </a:r>
            <a:r>
              <a:rPr lang="en-US" sz="1200" dirty="0"/>
              <a:t>Incorporating futures research into regional knowledge </a:t>
            </a:r>
            <a:r>
              <a:rPr lang="en-US" sz="1200" dirty="0" err="1"/>
              <a:t>creationa</a:t>
            </a:r>
            <a:r>
              <a:rPr lang="en-US" sz="1200" dirty="0"/>
              <a:t> and management. </a:t>
            </a:r>
            <a:r>
              <a:rPr lang="en-GB" sz="1200" i="1" dirty="0"/>
              <a:t>Futures</a:t>
            </a:r>
            <a:r>
              <a:rPr lang="en-GB" sz="1200" dirty="0"/>
              <a:t>, 37, no. 8, pp.849-866.</a:t>
            </a:r>
            <a:endParaRPr lang="en-US" sz="1200" dirty="0"/>
          </a:p>
          <a:p>
            <a:pPr marL="285750" lvl="0" indent="-285750">
              <a:buFont typeface="Wingdings" charset="2"/>
              <a:buChar char="§"/>
            </a:pPr>
            <a:r>
              <a:rPr lang="en-GB" sz="1200" dirty="0"/>
              <a:t>  Schiuma, Giovanni.(2011). </a:t>
            </a:r>
            <a:r>
              <a:rPr lang="en-GB" sz="1200" i="1" dirty="0"/>
              <a:t>The Value of Arts for Business</a:t>
            </a:r>
            <a:r>
              <a:rPr lang="en-GB" sz="1200" dirty="0"/>
              <a:t>, Cambridge University Press. Cambridge, UK. </a:t>
            </a:r>
            <a:endParaRPr lang="en-US" sz="1200" dirty="0"/>
          </a:p>
          <a:p>
            <a:pPr marL="285750" lvl="0" indent="-285750">
              <a:buFont typeface="Wingdings" charset="2"/>
              <a:buChar char="§"/>
            </a:pPr>
            <a:r>
              <a:rPr lang="en-GB" sz="1200" dirty="0"/>
              <a:t>Strauss, A. L., &amp; Corbin, J.(1990). </a:t>
            </a:r>
            <a:r>
              <a:rPr lang="en-GB" sz="1200" i="1" dirty="0"/>
              <a:t>Basics of qualitative research</a:t>
            </a:r>
            <a:r>
              <a:rPr lang="en-GB" sz="1200" dirty="0"/>
              <a:t>. Newbury Park, CA: Sage. </a:t>
            </a:r>
            <a:endParaRPr lang="en-US" sz="1200" dirty="0"/>
          </a:p>
          <a:p>
            <a:pPr marL="285750" indent="-285750">
              <a:buFont typeface="Wingdings" charset="2"/>
              <a:buChar char="§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82737651"/>
      </p:ext>
    </p:extLst>
  </p:cSld>
  <p:clrMapOvr>
    <a:masterClrMapping/>
  </p:clrMapOvr>
  <p:transition xmlns:p14="http://schemas.microsoft.com/office/powerpoint/2010/main" spd="slow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33715" y="838019"/>
            <a:ext cx="6208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 Neue"/>
                <a:cs typeface="Helvetica Neue"/>
              </a:rPr>
              <a:t>Theatrical Performance Exercise (TPE)</a:t>
            </a:r>
            <a:endParaRPr lang="en-US" sz="2400" dirty="0">
              <a:latin typeface="Helvetica Neue"/>
              <a:cs typeface="Helvetica Neu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2059" y="4127146"/>
            <a:ext cx="1129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Karl E. Weick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-12699" y="4871886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00"/>
                </a:solidFill>
                <a:latin typeface="Avenir Next Regular"/>
                <a:cs typeface="Avenir Next Regular"/>
              </a:rPr>
              <a:t>IFKAD, J</a:t>
            </a:r>
            <a:r>
              <a:rPr lang="es-ES_tradnl" sz="1000" b="1" dirty="0" smtClean="0">
                <a:solidFill>
                  <a:srgbClr val="000000"/>
                </a:solidFill>
                <a:latin typeface="Avenir Next Regular"/>
                <a:cs typeface="Avenir Next Regular"/>
              </a:rPr>
              <a:t>une 2016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4707467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10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Susana Vasconcelos Tavares,</a:t>
            </a:r>
            <a:r>
              <a:rPr lang="en-GB" sz="1000" dirty="0">
                <a:latin typeface="Helvetica Neue Thin"/>
                <a:cs typeface="Helvetica Neue Thin"/>
              </a:rPr>
              <a:t> </a:t>
            </a:r>
            <a:r>
              <a:rPr lang="en-GB" sz="10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Anne Pässilä, Allan Owens, </a:t>
            </a:r>
            <a:r>
              <a:rPr lang="en-GB" sz="1000" dirty="0" err="1" smtClean="0">
                <a:solidFill>
                  <a:prstClr val="black"/>
                </a:solidFill>
                <a:latin typeface="Helvetica Neue Thin"/>
                <a:cs typeface="Helvetica Neue Thin"/>
              </a:rPr>
              <a:t>Filipa</a:t>
            </a:r>
            <a:r>
              <a:rPr lang="en-GB" sz="10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 Pereira</a:t>
            </a:r>
            <a:r>
              <a:rPr lang="es-ES_tradnl" sz="10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 </a:t>
            </a:r>
            <a:endParaRPr lang="es-ES_tradnl" sz="1000" dirty="0">
              <a:solidFill>
                <a:prstClr val="black"/>
              </a:solidFill>
              <a:latin typeface="Helvetica Neue Thin"/>
              <a:cs typeface="Helvetica Neue Thin"/>
            </a:endParaRPr>
          </a:p>
        </p:txBody>
      </p:sp>
      <p:pic>
        <p:nvPicPr>
          <p:cNvPr id="4" name="Picture 3" descr="DSC_0025.jpg"/>
          <p:cNvPicPr>
            <a:picLocks noChangeAspect="1"/>
          </p:cNvPicPr>
          <p:nvPr/>
        </p:nvPicPr>
        <p:blipFill rotWithShape="1"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6" t="23951"/>
          <a:stretch/>
        </p:blipFill>
        <p:spPr>
          <a:xfrm>
            <a:off x="545357" y="1451023"/>
            <a:ext cx="4872735" cy="2676123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5752563" y="3034539"/>
            <a:ext cx="3099337" cy="1338828"/>
          </a:xfrm>
          <a:prstGeom prst="rect">
            <a:avLst/>
          </a:prstGeom>
          <a:ln>
            <a:solidFill>
              <a:srgbClr val="C11D0D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GB" sz="1700" dirty="0" smtClean="0">
                <a:latin typeface="Avenir Next Demi Bold"/>
                <a:cs typeface="Avenir Next Demi Bold"/>
              </a:rPr>
              <a:t>TPE involves: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latin typeface="Avenir Next Demi Bold"/>
                <a:cs typeface="Avenir Next Demi Bold"/>
              </a:rPr>
              <a:t>Planning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latin typeface="Avenir Next Demi Bold"/>
                <a:cs typeface="Avenir Next Demi Bold"/>
              </a:rPr>
              <a:t>Organizing</a:t>
            </a:r>
            <a:endParaRPr lang="en-GB" sz="1600" dirty="0" smtClean="0">
              <a:latin typeface="Avenir Next Demi Bold"/>
              <a:cs typeface="Avenir Next Demi Bold"/>
            </a:endParaRP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latin typeface="Avenir Next Demi Bold"/>
                <a:cs typeface="Avenir Next Demi Bold"/>
              </a:rPr>
              <a:t>Creating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>
                <a:latin typeface="Avenir Next Demi Bold"/>
                <a:cs typeface="Avenir Next Demi Bold"/>
              </a:rPr>
              <a:t>P</a:t>
            </a:r>
            <a:r>
              <a:rPr lang="en-GB" sz="1600" dirty="0" smtClean="0">
                <a:latin typeface="Avenir Next Demi Bold"/>
                <a:cs typeface="Avenir Next Demi Bold"/>
              </a:rPr>
              <a:t>erforming</a:t>
            </a:r>
            <a:endParaRPr lang="en-US" sz="1600" dirty="0">
              <a:latin typeface="Avenir Next Demi Bold"/>
              <a:cs typeface="Avenir Next Demi Bold"/>
            </a:endParaRPr>
          </a:p>
        </p:txBody>
      </p:sp>
      <p:pic>
        <p:nvPicPr>
          <p:cNvPr id="11" name="Picture 10" descr="Print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92" y="133498"/>
            <a:ext cx="1223432" cy="286581"/>
          </a:xfrm>
          <a:prstGeom prst="rect">
            <a:avLst/>
          </a:prstGeom>
        </p:spPr>
      </p:pic>
      <p:pic>
        <p:nvPicPr>
          <p:cNvPr id="16" name="Picture 15" descr="Brasão EF GIF 2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858" y="17721"/>
            <a:ext cx="475885" cy="561367"/>
          </a:xfrm>
          <a:prstGeom prst="rect">
            <a:avLst/>
          </a:prstGeom>
          <a:ln>
            <a:noFill/>
          </a:ln>
        </p:spPr>
      </p:pic>
      <p:sp>
        <p:nvSpPr>
          <p:cNvPr id="17" name="Rectangle 16"/>
          <p:cNvSpPr/>
          <p:nvPr/>
        </p:nvSpPr>
        <p:spPr>
          <a:xfrm>
            <a:off x="1" y="87180"/>
            <a:ext cx="9156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11D0D"/>
                </a:solidFill>
                <a:effectLst/>
                <a:latin typeface="Helvetica Neue"/>
                <a:cs typeface="Helvetica Neue"/>
              </a:rPr>
              <a:t>Arts</a:t>
            </a:r>
            <a:r>
              <a:rPr lang="en-GB" dirty="0" smtClean="0">
                <a:effectLst/>
                <a:latin typeface="Helvetica Neue"/>
                <a:cs typeface="Helvetica Neue"/>
              </a:rPr>
              <a:t>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in the </a:t>
            </a:r>
            <a:r>
              <a:rPr lang="en-GB" dirty="0" smtClean="0">
                <a:effectLst/>
                <a:latin typeface="Helvetica Neue"/>
                <a:cs typeface="Helvetica Neue"/>
              </a:rPr>
              <a:t>Military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– </a:t>
            </a:r>
            <a:r>
              <a:rPr lang="en-GB" sz="1400" dirty="0" smtClean="0">
                <a:effectLst/>
                <a:latin typeface="Helvetica Neue Thin"/>
                <a:cs typeface="Helvetica Neue Thin"/>
              </a:rPr>
              <a:t>A Theatrical Performance Exercise</a:t>
            </a:r>
          </a:p>
        </p:txBody>
      </p:sp>
      <p:pic>
        <p:nvPicPr>
          <p:cNvPr id="14" name="Picture 13" descr="dd4a9f64-4dca-4b6f-9c3e-2e975eff31b0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r="7304" b="19589"/>
          <a:stretch/>
        </p:blipFill>
        <p:spPr>
          <a:xfrm>
            <a:off x="6555601" y="108098"/>
            <a:ext cx="1119932" cy="348415"/>
          </a:xfrm>
          <a:prstGeom prst="rect">
            <a:avLst/>
          </a:prstGeom>
        </p:spPr>
      </p:pic>
      <p:pic>
        <p:nvPicPr>
          <p:cNvPr id="15" name="Picture 14" descr="dr_f355589af6b980939deb29ddb5b162c9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50" y="149581"/>
            <a:ext cx="746908" cy="30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18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2059" y="4127146"/>
            <a:ext cx="1129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Karl E. Weick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-4619" b="-14756"/>
          <a:stretch/>
        </p:blipFill>
        <p:spPr>
          <a:xfrm>
            <a:off x="331742" y="1803913"/>
            <a:ext cx="8280022" cy="246591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4" name="Rectangle 23"/>
          <p:cNvSpPr/>
          <p:nvPr/>
        </p:nvSpPr>
        <p:spPr>
          <a:xfrm>
            <a:off x="-12699" y="4871886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00"/>
                </a:solidFill>
                <a:latin typeface="Avenir Next Regular"/>
                <a:cs typeface="Avenir Next Regular"/>
              </a:rPr>
              <a:t>IFKAD, J</a:t>
            </a:r>
            <a:r>
              <a:rPr lang="es-ES_tradnl" sz="1000" b="1" dirty="0" smtClean="0">
                <a:solidFill>
                  <a:srgbClr val="000000"/>
                </a:solidFill>
                <a:latin typeface="Avenir Next Regular"/>
                <a:cs typeface="Avenir Next Regular"/>
              </a:rPr>
              <a:t>une 2016</a:t>
            </a:r>
          </a:p>
        </p:txBody>
      </p:sp>
      <p:sp>
        <p:nvSpPr>
          <p:cNvPr id="29" name="Rectangle 28"/>
          <p:cNvSpPr/>
          <p:nvPr/>
        </p:nvSpPr>
        <p:spPr>
          <a:xfrm>
            <a:off x="0" y="4707467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10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Susana Vasconcelos Tavares,</a:t>
            </a:r>
            <a:r>
              <a:rPr lang="en-GB" sz="1000" dirty="0">
                <a:latin typeface="Helvetica Neue Thin"/>
                <a:cs typeface="Helvetica Neue Thin"/>
              </a:rPr>
              <a:t> </a:t>
            </a:r>
            <a:r>
              <a:rPr lang="en-GB" sz="10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Anne Pässilä, Allan Owens, </a:t>
            </a:r>
            <a:r>
              <a:rPr lang="en-GB" sz="1000" dirty="0" err="1" smtClean="0">
                <a:solidFill>
                  <a:prstClr val="black"/>
                </a:solidFill>
                <a:latin typeface="Helvetica Neue Thin"/>
                <a:cs typeface="Helvetica Neue Thin"/>
              </a:rPr>
              <a:t>Filipa</a:t>
            </a:r>
            <a:r>
              <a:rPr lang="en-GB" sz="10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 Pereira</a:t>
            </a:r>
            <a:r>
              <a:rPr lang="es-ES_tradnl" sz="10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 </a:t>
            </a:r>
            <a:endParaRPr lang="es-ES_tradnl" sz="1000" dirty="0">
              <a:solidFill>
                <a:prstClr val="black"/>
              </a:solidFill>
              <a:latin typeface="Helvetica Neue Thin"/>
              <a:cs typeface="Helvetica Neue Thi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1743" y="1433765"/>
            <a:ext cx="1052557" cy="338554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  <a:latin typeface="Helvetica Neue Thin"/>
                <a:cs typeface="Helvetica Neue Thin"/>
              </a:rPr>
              <a:t>Timetable</a:t>
            </a:r>
            <a:endParaRPr lang="en-US" sz="1600" dirty="0">
              <a:solidFill>
                <a:srgbClr val="0000FF"/>
              </a:solidFill>
              <a:latin typeface="Helvetica Neue Thin"/>
              <a:cs typeface="Helvetica Neue Thi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715" y="838019"/>
            <a:ext cx="6208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 Neue"/>
                <a:cs typeface="Helvetica Neue"/>
              </a:rPr>
              <a:t>Theatrical Performance Exercise (TPE)</a:t>
            </a:r>
            <a:endParaRPr lang="en-US" sz="2400" dirty="0">
              <a:latin typeface="Helvetica Neue"/>
              <a:cs typeface="Helvetica Neue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" y="87180"/>
            <a:ext cx="9156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11D0D"/>
                </a:solidFill>
                <a:effectLst/>
                <a:latin typeface="Helvetica Neue"/>
                <a:cs typeface="Helvetica Neue"/>
              </a:rPr>
              <a:t>Arts</a:t>
            </a:r>
            <a:r>
              <a:rPr lang="en-GB" dirty="0" smtClean="0">
                <a:effectLst/>
                <a:latin typeface="Helvetica Neue"/>
                <a:cs typeface="Helvetica Neue"/>
              </a:rPr>
              <a:t>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in the </a:t>
            </a:r>
            <a:r>
              <a:rPr lang="en-GB" dirty="0" smtClean="0">
                <a:effectLst/>
                <a:latin typeface="Helvetica Neue"/>
                <a:cs typeface="Helvetica Neue"/>
              </a:rPr>
              <a:t>Military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– </a:t>
            </a:r>
            <a:r>
              <a:rPr lang="en-GB" sz="1400" dirty="0" smtClean="0">
                <a:effectLst/>
                <a:latin typeface="Helvetica Neue Thin"/>
                <a:cs typeface="Helvetica Neue Thin"/>
              </a:rPr>
              <a:t>A Theatrical Performance Exercise</a:t>
            </a:r>
          </a:p>
        </p:txBody>
      </p:sp>
      <p:pic>
        <p:nvPicPr>
          <p:cNvPr id="11" name="Picture 10" descr="Print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92" y="133498"/>
            <a:ext cx="1223432" cy="286581"/>
          </a:xfrm>
          <a:prstGeom prst="rect">
            <a:avLst/>
          </a:prstGeom>
        </p:spPr>
      </p:pic>
      <p:pic>
        <p:nvPicPr>
          <p:cNvPr id="14" name="Picture 13" descr="Brasão EF GIF 2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858" y="17721"/>
            <a:ext cx="475885" cy="561367"/>
          </a:xfrm>
          <a:prstGeom prst="rect">
            <a:avLst/>
          </a:prstGeom>
          <a:ln>
            <a:noFill/>
          </a:ln>
        </p:spPr>
      </p:pic>
      <p:pic>
        <p:nvPicPr>
          <p:cNvPr id="15" name="Picture 14" descr="dd4a9f64-4dca-4b6f-9c3e-2e975eff31b0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r="7304" b="19589"/>
          <a:stretch/>
        </p:blipFill>
        <p:spPr>
          <a:xfrm>
            <a:off x="6555601" y="108098"/>
            <a:ext cx="1119932" cy="348415"/>
          </a:xfrm>
          <a:prstGeom prst="rect">
            <a:avLst/>
          </a:prstGeom>
        </p:spPr>
      </p:pic>
      <p:pic>
        <p:nvPicPr>
          <p:cNvPr id="18" name="Picture 17" descr="dr_f355589af6b980939deb29ddb5b162c9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50" y="149581"/>
            <a:ext cx="746908" cy="30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08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65101" y="793736"/>
            <a:ext cx="4786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 Neue Medium"/>
                <a:cs typeface="Helvetica Neue Medium"/>
              </a:rPr>
              <a:t>Data collection and Sample</a:t>
            </a:r>
            <a:endParaRPr lang="en-US" sz="2400" dirty="0">
              <a:latin typeface="Helvetica Neue Medium"/>
              <a:cs typeface="Helvetica Neue Medium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2059" y="4127146"/>
            <a:ext cx="1129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Karl E. Weick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459316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12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Susana Vasconcelos Tavares,</a:t>
            </a:r>
            <a:r>
              <a:rPr lang="en-GB" sz="1200" dirty="0">
                <a:latin typeface="Helvetica Neue Thin"/>
                <a:cs typeface="Helvetica Neue Thin"/>
              </a:rPr>
              <a:t> </a:t>
            </a:r>
            <a:r>
              <a:rPr lang="en-GB" sz="12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Anne Pässilä, Allan Owens, </a:t>
            </a:r>
            <a:r>
              <a:rPr lang="en-GB" sz="1200" dirty="0" err="1" smtClean="0">
                <a:solidFill>
                  <a:prstClr val="black"/>
                </a:solidFill>
                <a:latin typeface="Helvetica Neue Thin"/>
                <a:cs typeface="Helvetica Neue Thin"/>
              </a:rPr>
              <a:t>Filipa</a:t>
            </a:r>
            <a:r>
              <a:rPr lang="en-GB" sz="12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 Pereira</a:t>
            </a:r>
            <a:r>
              <a:rPr lang="es-ES_tradnl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 </a:t>
            </a:r>
            <a:endParaRPr lang="es-ES_tradnl" dirty="0">
              <a:solidFill>
                <a:prstClr val="black"/>
              </a:solidFill>
              <a:latin typeface="Helvetica Neue Thin"/>
              <a:cs typeface="Helvetica Neue Thin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-12699" y="4871886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00"/>
                </a:solidFill>
                <a:latin typeface="Avenir Next Regular"/>
                <a:cs typeface="Avenir Next Regular"/>
              </a:rPr>
              <a:t>IFKAD, J</a:t>
            </a:r>
            <a:r>
              <a:rPr lang="es-ES_tradnl" sz="1000" b="1" dirty="0" smtClean="0">
                <a:solidFill>
                  <a:srgbClr val="000000"/>
                </a:solidFill>
                <a:latin typeface="Avenir Next Regular"/>
                <a:cs typeface="Avenir Next Regular"/>
              </a:rPr>
              <a:t>une 2016</a:t>
            </a:r>
          </a:p>
        </p:txBody>
      </p:sp>
      <p:pic>
        <p:nvPicPr>
          <p:cNvPr id="6" name="Picture 5" descr="DSC_0545.jpg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59" t="22460" r="9217" b="28847"/>
          <a:stretch/>
        </p:blipFill>
        <p:spPr>
          <a:xfrm>
            <a:off x="215899" y="1791313"/>
            <a:ext cx="6413501" cy="2575828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1268280"/>
              </p:ext>
            </p:extLst>
          </p:nvPr>
        </p:nvGraphicFramePr>
        <p:xfrm>
          <a:off x="6848972" y="1765912"/>
          <a:ext cx="2065868" cy="26436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Worksheet" r:id="rId6" imgW="1498600" imgH="1917700" progId="Excel.Sheet.12">
                  <p:embed/>
                </p:oleObj>
              </mc:Choice>
              <mc:Fallback>
                <p:oleObj name="Worksheet" r:id="rId6" imgW="1498600" imgH="19177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848972" y="1765912"/>
                        <a:ext cx="2065868" cy="26436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6848972" y="1395665"/>
            <a:ext cx="874757" cy="338554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  <a:latin typeface="Helvetica Neue Thin"/>
                <a:cs typeface="Helvetica Neue Thin"/>
              </a:rPr>
              <a:t>Sample</a:t>
            </a:r>
            <a:endParaRPr lang="en-US" sz="1600" dirty="0">
              <a:solidFill>
                <a:srgbClr val="0000FF"/>
              </a:solidFill>
              <a:latin typeface="Helvetica Neue Thin"/>
              <a:cs typeface="Helvetica Neue Thin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" y="87180"/>
            <a:ext cx="9156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11D0D"/>
                </a:solidFill>
                <a:effectLst/>
                <a:latin typeface="Helvetica Neue"/>
                <a:cs typeface="Helvetica Neue"/>
              </a:rPr>
              <a:t>Arts</a:t>
            </a:r>
            <a:r>
              <a:rPr lang="en-GB" dirty="0" smtClean="0">
                <a:effectLst/>
                <a:latin typeface="Helvetica Neue"/>
                <a:cs typeface="Helvetica Neue"/>
              </a:rPr>
              <a:t>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in the </a:t>
            </a:r>
            <a:r>
              <a:rPr lang="en-GB" dirty="0" smtClean="0">
                <a:effectLst/>
                <a:latin typeface="Helvetica Neue"/>
                <a:cs typeface="Helvetica Neue"/>
              </a:rPr>
              <a:t>Military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– </a:t>
            </a:r>
            <a:r>
              <a:rPr lang="en-GB" sz="1400" dirty="0" smtClean="0">
                <a:effectLst/>
                <a:latin typeface="Helvetica Neue Thin"/>
                <a:cs typeface="Helvetica Neue Thin"/>
              </a:rPr>
              <a:t>A Theatrical Performance Exercise</a:t>
            </a:r>
          </a:p>
        </p:txBody>
      </p:sp>
      <p:pic>
        <p:nvPicPr>
          <p:cNvPr id="14" name="Picture 13" descr="Print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92" y="133498"/>
            <a:ext cx="1223432" cy="286581"/>
          </a:xfrm>
          <a:prstGeom prst="rect">
            <a:avLst/>
          </a:prstGeom>
        </p:spPr>
      </p:pic>
      <p:pic>
        <p:nvPicPr>
          <p:cNvPr id="15" name="Picture 14" descr="Brasão EF GIF 2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858" y="17721"/>
            <a:ext cx="475885" cy="561367"/>
          </a:xfrm>
          <a:prstGeom prst="rect">
            <a:avLst/>
          </a:prstGeom>
          <a:ln>
            <a:noFill/>
          </a:ln>
        </p:spPr>
      </p:pic>
      <p:pic>
        <p:nvPicPr>
          <p:cNvPr id="17" name="Picture 16" descr="dd4a9f64-4dca-4b6f-9c3e-2e975eff31b0.jpg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r="7304" b="19589"/>
          <a:stretch/>
        </p:blipFill>
        <p:spPr>
          <a:xfrm>
            <a:off x="6555601" y="108098"/>
            <a:ext cx="1119932" cy="348415"/>
          </a:xfrm>
          <a:prstGeom prst="rect">
            <a:avLst/>
          </a:prstGeom>
        </p:spPr>
      </p:pic>
      <p:pic>
        <p:nvPicPr>
          <p:cNvPr id="19" name="Picture 18" descr="dr_f355589af6b980939deb29ddb5b162c9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50" y="149581"/>
            <a:ext cx="746908" cy="30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07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2059" y="4127146"/>
            <a:ext cx="1129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Karl E. Weick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-12699" y="4871886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00"/>
                </a:solidFill>
                <a:latin typeface="Avenir Next Regular"/>
                <a:cs typeface="Avenir Next Regular"/>
              </a:rPr>
              <a:t>IFKAD, J</a:t>
            </a:r>
            <a:r>
              <a:rPr lang="es-ES_tradnl" sz="1000" b="1" dirty="0" smtClean="0">
                <a:solidFill>
                  <a:srgbClr val="000000"/>
                </a:solidFill>
                <a:latin typeface="Avenir Next Regular"/>
                <a:cs typeface="Avenir Next Regular"/>
              </a:rPr>
              <a:t>une 2016</a:t>
            </a:r>
          </a:p>
        </p:txBody>
      </p:sp>
      <p:sp>
        <p:nvSpPr>
          <p:cNvPr id="29" name="Rectangle 28"/>
          <p:cNvSpPr/>
          <p:nvPr/>
        </p:nvSpPr>
        <p:spPr>
          <a:xfrm>
            <a:off x="0" y="4707467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10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Susana Vasconcelos Tavares,</a:t>
            </a:r>
            <a:r>
              <a:rPr lang="en-GB" sz="1000" dirty="0">
                <a:latin typeface="Helvetica Neue Thin"/>
                <a:cs typeface="Helvetica Neue Thin"/>
              </a:rPr>
              <a:t> </a:t>
            </a:r>
            <a:r>
              <a:rPr lang="en-GB" sz="10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Anne Pässilä, Allan Owens, </a:t>
            </a:r>
            <a:r>
              <a:rPr lang="en-GB" sz="1000" dirty="0" err="1" smtClean="0">
                <a:solidFill>
                  <a:prstClr val="black"/>
                </a:solidFill>
                <a:latin typeface="Helvetica Neue Thin"/>
                <a:cs typeface="Helvetica Neue Thin"/>
              </a:rPr>
              <a:t>Filipa</a:t>
            </a:r>
            <a:r>
              <a:rPr lang="en-GB" sz="10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 Pereira</a:t>
            </a:r>
            <a:r>
              <a:rPr lang="es-ES_tradnl" sz="1000" dirty="0" smtClean="0">
                <a:solidFill>
                  <a:prstClr val="black"/>
                </a:solidFill>
                <a:latin typeface="Helvetica Neue Thin"/>
                <a:cs typeface="Helvetica Neue Thin"/>
              </a:rPr>
              <a:t> </a:t>
            </a:r>
            <a:endParaRPr lang="es-ES_tradnl" sz="1000" dirty="0">
              <a:solidFill>
                <a:prstClr val="black"/>
              </a:solidFill>
              <a:latin typeface="Helvetica Neue Thin"/>
              <a:cs typeface="Helvetica Neue Thi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715" y="812619"/>
            <a:ext cx="4862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 Neue Medium"/>
                <a:cs typeface="Helvetica Neue Medium"/>
              </a:rPr>
              <a:t>Methods and Interpretations</a:t>
            </a:r>
            <a:endParaRPr lang="en-US" sz="2400" dirty="0">
              <a:latin typeface="Helvetica Neue Medium"/>
              <a:cs typeface="Helvetica Neue Medium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059" y="2119396"/>
            <a:ext cx="7328847" cy="153832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52059" y="1628442"/>
            <a:ext cx="2029241" cy="338554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  <a:latin typeface="Helvetica Neue Thin"/>
                <a:cs typeface="Helvetica Neue Thin"/>
              </a:rPr>
              <a:t>3 Phases of the TPE</a:t>
            </a:r>
            <a:endParaRPr lang="en-US" sz="1600" dirty="0">
              <a:solidFill>
                <a:srgbClr val="0000FF"/>
              </a:solidFill>
              <a:latin typeface="Helvetica Neue Thin"/>
              <a:cs typeface="Helvetica Neue Thin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" y="87180"/>
            <a:ext cx="9156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11D0D"/>
                </a:solidFill>
                <a:effectLst/>
                <a:latin typeface="Helvetica Neue"/>
                <a:cs typeface="Helvetica Neue"/>
              </a:rPr>
              <a:t>Arts</a:t>
            </a:r>
            <a:r>
              <a:rPr lang="en-GB" dirty="0" smtClean="0">
                <a:effectLst/>
                <a:latin typeface="Helvetica Neue"/>
                <a:cs typeface="Helvetica Neue"/>
              </a:rPr>
              <a:t>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in the </a:t>
            </a:r>
            <a:r>
              <a:rPr lang="en-GB" dirty="0" smtClean="0">
                <a:effectLst/>
                <a:latin typeface="Helvetica Neue"/>
                <a:cs typeface="Helvetica Neue"/>
              </a:rPr>
              <a:t>Military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– </a:t>
            </a:r>
            <a:r>
              <a:rPr lang="en-GB" sz="1400" dirty="0" smtClean="0">
                <a:effectLst/>
                <a:latin typeface="Helvetica Neue Thin"/>
                <a:cs typeface="Helvetica Neue Thin"/>
              </a:rPr>
              <a:t>A Theatrical Performance Exercise</a:t>
            </a:r>
          </a:p>
        </p:txBody>
      </p:sp>
      <p:pic>
        <p:nvPicPr>
          <p:cNvPr id="11" name="Picture 10" descr="Print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92" y="133498"/>
            <a:ext cx="1223432" cy="286581"/>
          </a:xfrm>
          <a:prstGeom prst="rect">
            <a:avLst/>
          </a:prstGeom>
        </p:spPr>
      </p:pic>
      <p:pic>
        <p:nvPicPr>
          <p:cNvPr id="14" name="Picture 13" descr="Brasão EF GIF 2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858" y="17721"/>
            <a:ext cx="475885" cy="561367"/>
          </a:xfrm>
          <a:prstGeom prst="rect">
            <a:avLst/>
          </a:prstGeom>
          <a:ln>
            <a:noFill/>
          </a:ln>
        </p:spPr>
      </p:pic>
      <p:pic>
        <p:nvPicPr>
          <p:cNvPr id="15" name="Picture 14" descr="dd4a9f64-4dca-4b6f-9c3e-2e975eff31b0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r="7304" b="19589"/>
          <a:stretch/>
        </p:blipFill>
        <p:spPr>
          <a:xfrm>
            <a:off x="6555601" y="108098"/>
            <a:ext cx="1119932" cy="348415"/>
          </a:xfrm>
          <a:prstGeom prst="rect">
            <a:avLst/>
          </a:prstGeom>
        </p:spPr>
      </p:pic>
      <p:pic>
        <p:nvPicPr>
          <p:cNvPr id="18" name="Picture 17" descr="dr_f355589af6b980939deb29ddb5b162c9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50" y="149581"/>
            <a:ext cx="746908" cy="30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55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-12699" y="4871886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IFKAD, J</a:t>
            </a:r>
            <a:r>
              <a:rPr lang="es-ES_tradnl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une 2016</a:t>
            </a:r>
          </a:p>
        </p:txBody>
      </p:sp>
      <p:pic>
        <p:nvPicPr>
          <p:cNvPr id="4" name="Picture 3" descr="DSC_0025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5" t="25319" b="8556"/>
          <a:stretch/>
        </p:blipFill>
        <p:spPr>
          <a:xfrm>
            <a:off x="219278" y="1272381"/>
            <a:ext cx="7832522" cy="359950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133715" y="812619"/>
            <a:ext cx="4862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 Neue Medium"/>
                <a:cs typeface="Helvetica Neue Medium"/>
              </a:rPr>
              <a:t>Methods and Interpretations</a:t>
            </a:r>
            <a:endParaRPr lang="en-US" sz="2400" dirty="0">
              <a:latin typeface="Helvetica Neue Medium"/>
              <a:cs typeface="Helvetica Neue Medium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4713" y="646177"/>
            <a:ext cx="1591174" cy="14541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1319618">
            <a:off x="711198" y="4195594"/>
            <a:ext cx="8381963" cy="3385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 cmpd="sng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halkduster"/>
                <a:cs typeface="Chalkduster"/>
              </a:rPr>
              <a:t>“A task </a:t>
            </a:r>
            <a:r>
              <a:rPr lang="en-GB" sz="1600" dirty="0">
                <a:latin typeface="Chalkduster"/>
                <a:cs typeface="Chalkduster"/>
              </a:rPr>
              <a:t>out of my comfort zone, the first impact was almost shock.”</a:t>
            </a:r>
            <a:endParaRPr lang="en-US" sz="1600" dirty="0">
              <a:latin typeface="Chalkduster"/>
              <a:cs typeface="Chalkduster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" y="87180"/>
            <a:ext cx="9156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11D0D"/>
                </a:solidFill>
                <a:effectLst/>
                <a:latin typeface="Helvetica Neue"/>
                <a:cs typeface="Helvetica Neue"/>
              </a:rPr>
              <a:t>Arts</a:t>
            </a:r>
            <a:r>
              <a:rPr lang="en-GB" dirty="0" smtClean="0">
                <a:effectLst/>
                <a:latin typeface="Helvetica Neue"/>
                <a:cs typeface="Helvetica Neue"/>
              </a:rPr>
              <a:t>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in the </a:t>
            </a:r>
            <a:r>
              <a:rPr lang="en-GB" dirty="0" smtClean="0">
                <a:effectLst/>
                <a:latin typeface="Helvetica Neue"/>
                <a:cs typeface="Helvetica Neue"/>
              </a:rPr>
              <a:t>Military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– </a:t>
            </a:r>
            <a:r>
              <a:rPr lang="en-GB" sz="1400" dirty="0" smtClean="0">
                <a:effectLst/>
                <a:latin typeface="Helvetica Neue Thin"/>
                <a:cs typeface="Helvetica Neue Thin"/>
              </a:rPr>
              <a:t>A Theatrical Performance Exercise</a:t>
            </a:r>
          </a:p>
        </p:txBody>
      </p:sp>
      <p:pic>
        <p:nvPicPr>
          <p:cNvPr id="11" name="Picture 10" descr="Print.jpg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92" y="133498"/>
            <a:ext cx="1223432" cy="286581"/>
          </a:xfrm>
          <a:prstGeom prst="rect">
            <a:avLst/>
          </a:prstGeom>
        </p:spPr>
      </p:pic>
      <p:pic>
        <p:nvPicPr>
          <p:cNvPr id="12" name="Picture 11" descr="Brasão EF GIF 2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858" y="17721"/>
            <a:ext cx="475885" cy="561367"/>
          </a:xfrm>
          <a:prstGeom prst="rect">
            <a:avLst/>
          </a:prstGeom>
          <a:ln>
            <a:noFill/>
          </a:ln>
        </p:spPr>
      </p:pic>
      <p:pic>
        <p:nvPicPr>
          <p:cNvPr id="14" name="Picture 13" descr="dd4a9f64-4dca-4b6f-9c3e-2e975eff31b0.jp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r="7304" b="19589"/>
          <a:stretch/>
        </p:blipFill>
        <p:spPr>
          <a:xfrm>
            <a:off x="6555601" y="108098"/>
            <a:ext cx="1119932" cy="348415"/>
          </a:xfrm>
          <a:prstGeom prst="rect">
            <a:avLst/>
          </a:prstGeom>
        </p:spPr>
      </p:pic>
      <p:pic>
        <p:nvPicPr>
          <p:cNvPr id="15" name="Picture 14" descr="dr_f355589af6b980939deb29ddb5b162c9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50" y="149581"/>
            <a:ext cx="746908" cy="30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89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28708" y="4930465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IFKAD, J</a:t>
            </a:r>
            <a:r>
              <a:rPr lang="es-ES_tradnl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une 2016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3715" y="812619"/>
            <a:ext cx="4862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 Neue Medium"/>
                <a:cs typeface="Helvetica Neue Medium"/>
              </a:rPr>
              <a:t>Methods and Interpretations</a:t>
            </a:r>
            <a:endParaRPr lang="en-US" sz="2400" dirty="0">
              <a:latin typeface="Helvetica Neue Medium"/>
              <a:cs typeface="Helvetica Neue Medium"/>
            </a:endParaRPr>
          </a:p>
        </p:txBody>
      </p:sp>
      <p:pic>
        <p:nvPicPr>
          <p:cNvPr id="5" name="Picture 4" descr="35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" t="21186" r="6242" b="7723"/>
          <a:stretch/>
        </p:blipFill>
        <p:spPr>
          <a:xfrm>
            <a:off x="236167" y="1333499"/>
            <a:ext cx="8324552" cy="3584550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2679" y="812619"/>
            <a:ext cx="1551240" cy="1422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1194921">
            <a:off x="1039417" y="3936937"/>
            <a:ext cx="8127094" cy="5847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57150" cmpd="sng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halkduster"/>
                <a:cs typeface="Chalkduster"/>
              </a:rPr>
              <a:t>”</a:t>
            </a:r>
            <a:r>
              <a:rPr lang="en-GB" sz="1600" dirty="0">
                <a:latin typeface="Chalkduster"/>
                <a:cs typeface="Chalkduster"/>
              </a:rPr>
              <a:t>Soon after came the </a:t>
            </a:r>
            <a:r>
              <a:rPr lang="en-GB" sz="1600" dirty="0" smtClean="0">
                <a:latin typeface="Chalkduster"/>
                <a:cs typeface="Chalkduster"/>
              </a:rPr>
              <a:t>rehearsals and </a:t>
            </a:r>
            <a:r>
              <a:rPr lang="en-GB" sz="1600" dirty="0">
                <a:latin typeface="Chalkduster"/>
                <a:cs typeface="Chalkduster"/>
              </a:rPr>
              <a:t>from a sense </a:t>
            </a:r>
            <a:r>
              <a:rPr lang="en-GB" sz="1600" dirty="0" smtClean="0">
                <a:latin typeface="Chalkduster"/>
                <a:cs typeface="Chalkduster"/>
              </a:rPr>
              <a:t>of helplessness</a:t>
            </a:r>
            <a:r>
              <a:rPr lang="en-GB" sz="1600" dirty="0">
                <a:latin typeface="Chalkduster"/>
                <a:cs typeface="Chalkduster"/>
              </a:rPr>
              <a:t>, </a:t>
            </a:r>
          </a:p>
          <a:p>
            <a:pPr algn="ctr"/>
            <a:r>
              <a:rPr lang="en-GB" sz="1600" dirty="0">
                <a:latin typeface="Chalkduster"/>
                <a:cs typeface="Chalkduster"/>
              </a:rPr>
              <a:t> came the certainty that with work, </a:t>
            </a:r>
            <a:r>
              <a:rPr lang="en-GB" sz="1600" dirty="0" smtClean="0">
                <a:latin typeface="Chalkduster"/>
                <a:cs typeface="Chalkduster"/>
              </a:rPr>
              <a:t>we were </a:t>
            </a:r>
            <a:r>
              <a:rPr lang="en-GB" sz="1600" dirty="0">
                <a:latin typeface="Chalkduster"/>
                <a:cs typeface="Chalkduster"/>
              </a:rPr>
              <a:t>going to </a:t>
            </a:r>
            <a:r>
              <a:rPr lang="en-GB" sz="1600" dirty="0" smtClean="0">
                <a:latin typeface="Chalkduster"/>
                <a:cs typeface="Chalkduster"/>
              </a:rPr>
              <a:t>make it” </a:t>
            </a:r>
            <a:endParaRPr lang="en-US" sz="1600" dirty="0">
              <a:latin typeface="Chalkduster"/>
              <a:cs typeface="Chalkduster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" y="87180"/>
            <a:ext cx="9156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11D0D"/>
                </a:solidFill>
                <a:effectLst/>
                <a:latin typeface="Helvetica Neue"/>
                <a:cs typeface="Helvetica Neue"/>
              </a:rPr>
              <a:t>Arts</a:t>
            </a:r>
            <a:r>
              <a:rPr lang="en-GB" dirty="0" smtClean="0">
                <a:effectLst/>
                <a:latin typeface="Helvetica Neue"/>
                <a:cs typeface="Helvetica Neue"/>
              </a:rPr>
              <a:t>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in the </a:t>
            </a:r>
            <a:r>
              <a:rPr lang="en-GB" dirty="0" smtClean="0">
                <a:effectLst/>
                <a:latin typeface="Helvetica Neue"/>
                <a:cs typeface="Helvetica Neue"/>
              </a:rPr>
              <a:t>Military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– </a:t>
            </a:r>
            <a:r>
              <a:rPr lang="en-GB" sz="1400" dirty="0" smtClean="0">
                <a:effectLst/>
                <a:latin typeface="Helvetica Neue Thin"/>
                <a:cs typeface="Helvetica Neue Thin"/>
              </a:rPr>
              <a:t>A Theatrical Performance Exercise</a:t>
            </a:r>
          </a:p>
        </p:txBody>
      </p:sp>
      <p:pic>
        <p:nvPicPr>
          <p:cNvPr id="11" name="Picture 10" descr="Print.jpg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92" y="133498"/>
            <a:ext cx="1223432" cy="286581"/>
          </a:xfrm>
          <a:prstGeom prst="rect">
            <a:avLst/>
          </a:prstGeom>
        </p:spPr>
      </p:pic>
      <p:pic>
        <p:nvPicPr>
          <p:cNvPr id="12" name="Picture 11" descr="Brasão EF GIF 2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858" y="17721"/>
            <a:ext cx="475885" cy="561367"/>
          </a:xfrm>
          <a:prstGeom prst="rect">
            <a:avLst/>
          </a:prstGeom>
          <a:ln>
            <a:noFill/>
          </a:ln>
        </p:spPr>
      </p:pic>
      <p:pic>
        <p:nvPicPr>
          <p:cNvPr id="13" name="Picture 12" descr="dd4a9f64-4dca-4b6f-9c3e-2e975eff31b0.jp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r="7304" b="19589"/>
          <a:stretch/>
        </p:blipFill>
        <p:spPr>
          <a:xfrm>
            <a:off x="6555601" y="108098"/>
            <a:ext cx="1119932" cy="348415"/>
          </a:xfrm>
          <a:prstGeom prst="rect">
            <a:avLst/>
          </a:prstGeom>
        </p:spPr>
      </p:pic>
      <p:pic>
        <p:nvPicPr>
          <p:cNvPr id="14" name="Picture 13" descr="dr_f355589af6b980939deb29ddb5b162c9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50" y="149581"/>
            <a:ext cx="746908" cy="30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38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-12699" y="4871886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IFKAD, J</a:t>
            </a:r>
            <a:r>
              <a:rPr lang="es-ES_tradnl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une 2016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3715" y="812619"/>
            <a:ext cx="4862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 Neue Medium"/>
                <a:cs typeface="Helvetica Neue Medium"/>
              </a:rPr>
              <a:t>Methods and Interpretations</a:t>
            </a:r>
            <a:endParaRPr lang="en-US" sz="2400" dirty="0">
              <a:latin typeface="Helvetica Neue Medium"/>
              <a:cs typeface="Helvetica Neue Medium"/>
            </a:endParaRPr>
          </a:p>
        </p:txBody>
      </p:sp>
      <p:pic>
        <p:nvPicPr>
          <p:cNvPr id="4" name="Picture 3" descr="DSC_0529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" t="29428" r="3122" b="6058"/>
          <a:stretch/>
        </p:blipFill>
        <p:spPr>
          <a:xfrm>
            <a:off x="495300" y="1414635"/>
            <a:ext cx="7620000" cy="3442048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7514" y="1064452"/>
            <a:ext cx="1584186" cy="14477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1345534">
            <a:off x="2157509" y="3986571"/>
            <a:ext cx="6685939" cy="720197"/>
          </a:xfrm>
          <a:prstGeom prst="rect">
            <a:avLst/>
          </a:prstGeom>
          <a:solidFill>
            <a:srgbClr val="CCA3FF"/>
          </a:solidFill>
          <a:ln w="57150" cmpd="sng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>
                <a:latin typeface="Chalkduster"/>
                <a:cs typeface="Chalkduster"/>
              </a:rPr>
              <a:t>“I </a:t>
            </a:r>
            <a:r>
              <a:rPr lang="en-US" sz="1600" dirty="0">
                <a:latin typeface="Chalkduster"/>
                <a:cs typeface="Chalkduster"/>
              </a:rPr>
              <a:t>felt joy and good humor </a:t>
            </a:r>
            <a:r>
              <a:rPr lang="en-US" sz="1600" dirty="0" smtClean="0">
                <a:latin typeface="Chalkduster"/>
                <a:cs typeface="Chalkduster"/>
              </a:rPr>
              <a:t>emotions during </a:t>
            </a:r>
            <a:r>
              <a:rPr lang="en-US" sz="1600" dirty="0">
                <a:latin typeface="Chalkduster"/>
                <a:cs typeface="Chalkduster"/>
              </a:rPr>
              <a:t>the </a:t>
            </a:r>
            <a:r>
              <a:rPr lang="en-US" sz="1600" dirty="0" smtClean="0">
                <a:latin typeface="Chalkduster"/>
                <a:cs typeface="Chalkduster"/>
              </a:rPr>
              <a:t>play, and in the end, </a:t>
            </a:r>
            <a:r>
              <a:rPr lang="en-US" sz="1600" dirty="0">
                <a:latin typeface="Chalkduster"/>
                <a:cs typeface="Chalkduster"/>
              </a:rPr>
              <a:t>a sense of accomplishment.</a:t>
            </a:r>
            <a:r>
              <a:rPr lang="en-US" sz="1600" dirty="0" smtClean="0">
                <a:latin typeface="Chalkduster"/>
                <a:cs typeface="Chalkduster"/>
              </a:rPr>
              <a:t>” </a:t>
            </a:r>
            <a:endParaRPr lang="en-US" sz="1600" dirty="0">
              <a:latin typeface="Chalkduster"/>
              <a:cs typeface="Chalkduster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" y="87180"/>
            <a:ext cx="9156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11D0D"/>
                </a:solidFill>
                <a:effectLst/>
                <a:latin typeface="Helvetica Neue"/>
                <a:cs typeface="Helvetica Neue"/>
              </a:rPr>
              <a:t>Arts</a:t>
            </a:r>
            <a:r>
              <a:rPr lang="en-GB" dirty="0" smtClean="0">
                <a:effectLst/>
                <a:latin typeface="Helvetica Neue"/>
                <a:cs typeface="Helvetica Neue"/>
              </a:rPr>
              <a:t>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in the </a:t>
            </a:r>
            <a:r>
              <a:rPr lang="en-GB" dirty="0" smtClean="0">
                <a:effectLst/>
                <a:latin typeface="Helvetica Neue"/>
                <a:cs typeface="Helvetica Neue"/>
              </a:rPr>
              <a:t>Military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– </a:t>
            </a:r>
            <a:r>
              <a:rPr lang="en-GB" sz="1400" dirty="0" smtClean="0">
                <a:effectLst/>
                <a:latin typeface="Helvetica Neue Thin"/>
                <a:cs typeface="Helvetica Neue Thin"/>
              </a:rPr>
              <a:t>A Theatrical Performance Exercise</a:t>
            </a:r>
          </a:p>
        </p:txBody>
      </p:sp>
      <p:pic>
        <p:nvPicPr>
          <p:cNvPr id="12" name="Picture 11" descr="Print.jpg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92" y="133498"/>
            <a:ext cx="1223432" cy="286581"/>
          </a:xfrm>
          <a:prstGeom prst="rect">
            <a:avLst/>
          </a:prstGeom>
        </p:spPr>
      </p:pic>
      <p:pic>
        <p:nvPicPr>
          <p:cNvPr id="14" name="Picture 13" descr="Brasão EF GIF 2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858" y="17721"/>
            <a:ext cx="475885" cy="561367"/>
          </a:xfrm>
          <a:prstGeom prst="rect">
            <a:avLst/>
          </a:prstGeom>
          <a:ln>
            <a:noFill/>
          </a:ln>
        </p:spPr>
      </p:pic>
      <p:pic>
        <p:nvPicPr>
          <p:cNvPr id="15" name="Picture 14" descr="dd4a9f64-4dca-4b6f-9c3e-2e975eff31b0.jp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r="7304" b="19589"/>
          <a:stretch/>
        </p:blipFill>
        <p:spPr>
          <a:xfrm>
            <a:off x="6555601" y="108098"/>
            <a:ext cx="1119932" cy="348415"/>
          </a:xfrm>
          <a:prstGeom prst="rect">
            <a:avLst/>
          </a:prstGeom>
        </p:spPr>
      </p:pic>
      <p:pic>
        <p:nvPicPr>
          <p:cNvPr id="17" name="Picture 16" descr="dr_f355589af6b980939deb29ddb5b162c9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50" y="149581"/>
            <a:ext cx="746908" cy="30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879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-12699" y="4871886"/>
            <a:ext cx="91439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IFKAD, J</a:t>
            </a:r>
            <a:r>
              <a:rPr lang="es-ES_tradnl" sz="1000" dirty="0" smtClean="0">
                <a:solidFill>
                  <a:srgbClr val="000000"/>
                </a:solidFill>
                <a:latin typeface="Avenir Next Demi Bold"/>
                <a:cs typeface="Avenir Next Demi Bold"/>
              </a:rPr>
              <a:t>une 2016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3715" y="684096"/>
            <a:ext cx="4862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 Neue Medium"/>
                <a:cs typeface="Helvetica Neue Medium"/>
              </a:rPr>
              <a:t>Methods and Interpretations</a:t>
            </a:r>
            <a:endParaRPr lang="en-US" sz="2400" dirty="0">
              <a:latin typeface="Helvetica Neue Medium"/>
              <a:cs typeface="Helvetica Neue Medium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63600" y="1251788"/>
            <a:ext cx="3670300" cy="461665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FF"/>
                </a:solidFill>
                <a:latin typeface="Helvetica Neue Thin"/>
                <a:cs typeface="Helvetica Neue Thin"/>
              </a:rPr>
              <a:t>Summary of </a:t>
            </a:r>
            <a:r>
              <a:rPr lang="en-GB" sz="2400" dirty="0" smtClean="0">
                <a:solidFill>
                  <a:srgbClr val="0000FF"/>
                </a:solidFill>
                <a:latin typeface="Helvetica Neue"/>
                <a:cs typeface="Helvetica Neue"/>
              </a:rPr>
              <a:t>C</a:t>
            </a:r>
            <a:r>
              <a:rPr lang="en-GB" sz="1600" dirty="0" smtClean="0">
                <a:solidFill>
                  <a:srgbClr val="0000FF"/>
                </a:solidFill>
                <a:latin typeface="Helvetica Neue"/>
                <a:cs typeface="Helvetica Neue"/>
              </a:rPr>
              <a:t>hallenges</a:t>
            </a:r>
            <a:r>
              <a:rPr lang="en-GB" sz="1600" dirty="0" smtClean="0">
                <a:solidFill>
                  <a:srgbClr val="0000FF"/>
                </a:solidFill>
                <a:latin typeface="Helvetica Neue Thin"/>
                <a:cs typeface="Helvetica Neue Thin"/>
              </a:rPr>
              <a:t> in each Phase</a:t>
            </a:r>
            <a:endParaRPr lang="en-US" sz="1600" dirty="0">
              <a:solidFill>
                <a:srgbClr val="0000FF"/>
              </a:solidFill>
              <a:latin typeface="Helvetica Neue Thin"/>
              <a:cs typeface="Helvetica Neue Thi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600" y="1708183"/>
            <a:ext cx="7213600" cy="328007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" y="87180"/>
            <a:ext cx="9156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11D0D"/>
                </a:solidFill>
                <a:effectLst/>
                <a:latin typeface="Helvetica Neue"/>
                <a:cs typeface="Helvetica Neue"/>
              </a:rPr>
              <a:t>Arts</a:t>
            </a:r>
            <a:r>
              <a:rPr lang="en-GB" dirty="0" smtClean="0">
                <a:effectLst/>
                <a:latin typeface="Helvetica Neue"/>
                <a:cs typeface="Helvetica Neue"/>
              </a:rPr>
              <a:t>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in the </a:t>
            </a:r>
            <a:r>
              <a:rPr lang="en-GB" dirty="0" smtClean="0">
                <a:effectLst/>
                <a:latin typeface="Helvetica Neue"/>
                <a:cs typeface="Helvetica Neue"/>
              </a:rPr>
              <a:t>Military </a:t>
            </a:r>
            <a:r>
              <a:rPr lang="en-GB" dirty="0" smtClean="0">
                <a:effectLst/>
                <a:latin typeface="Helvetica Neue Thin"/>
                <a:cs typeface="Helvetica Neue Thin"/>
              </a:rPr>
              <a:t>– </a:t>
            </a:r>
            <a:r>
              <a:rPr lang="en-GB" sz="1400" dirty="0" smtClean="0">
                <a:effectLst/>
                <a:latin typeface="Helvetica Neue Thin"/>
                <a:cs typeface="Helvetica Neue Thin"/>
              </a:rPr>
              <a:t>A Theatrical Performance Exercise</a:t>
            </a:r>
          </a:p>
        </p:txBody>
      </p:sp>
      <p:pic>
        <p:nvPicPr>
          <p:cNvPr id="12" name="Picture 11" descr="Print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092" y="133498"/>
            <a:ext cx="1223432" cy="286581"/>
          </a:xfrm>
          <a:prstGeom prst="rect">
            <a:avLst/>
          </a:prstGeom>
        </p:spPr>
      </p:pic>
      <p:pic>
        <p:nvPicPr>
          <p:cNvPr id="13" name="Picture 12" descr="Brasão EF GIF 2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858" y="17721"/>
            <a:ext cx="475885" cy="561367"/>
          </a:xfrm>
          <a:prstGeom prst="rect">
            <a:avLst/>
          </a:prstGeom>
          <a:ln>
            <a:noFill/>
          </a:ln>
        </p:spPr>
      </p:pic>
      <p:pic>
        <p:nvPicPr>
          <p:cNvPr id="14" name="Picture 13" descr="dd4a9f64-4dca-4b6f-9c3e-2e975eff31b0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r="7304" b="19589"/>
          <a:stretch/>
        </p:blipFill>
        <p:spPr>
          <a:xfrm>
            <a:off x="6555601" y="108098"/>
            <a:ext cx="1119932" cy="348415"/>
          </a:xfrm>
          <a:prstGeom prst="rect">
            <a:avLst/>
          </a:prstGeom>
        </p:spPr>
      </p:pic>
      <p:pic>
        <p:nvPicPr>
          <p:cNvPr id="15" name="Picture 14" descr="dr_f355589af6b980939deb29ddb5b162c9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50" y="149581"/>
            <a:ext cx="746908" cy="30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60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5563</TotalTime>
  <Words>900</Words>
  <Application>Microsoft Macintosh PowerPoint</Application>
  <PresentationFormat>On-screen Show (16:9)</PresentationFormat>
  <Paragraphs>111</Paragraphs>
  <Slides>16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Susana Tavares</dc:creator>
  <cp:lastModifiedBy>Susana Tavares</cp:lastModifiedBy>
  <cp:revision>760</cp:revision>
  <dcterms:created xsi:type="dcterms:W3CDTF">2014-11-06T11:33:20Z</dcterms:created>
  <dcterms:modified xsi:type="dcterms:W3CDTF">2016-06-06T15:42:49Z</dcterms:modified>
</cp:coreProperties>
</file>