
<file path=[Content_Types].xml><?xml version="1.0" encoding="utf-8"?>
<Types xmlns="http://schemas.openxmlformats.org/package/2006/content-types">
  <Default Extension="xml" ContentType="application/xml"/>
  <Default Extension="jpeg" ContentType="image/jpeg"/>
  <Default Extension="jpg" ContentType="image/jpeg"/>
  <Default Extension="mp4" ContentType="video/unknown"/>
  <Default Extension="xlsx" ContentType="application/vnd.openxmlformats-officedocument.spreadsheetml.sheet"/>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charts/chart3.xml" ContentType="application/vnd.openxmlformats-officedocument.drawingml.chart+xml"/>
  <Override PartName="/ppt/notesSlides/notesSlide15.xml" ContentType="application/vnd.openxmlformats-officedocument.presentationml.notesSlide+xml"/>
  <Override PartName="/ppt/charts/chart4.xml" ContentType="application/vnd.openxmlformats-officedocument.drawingml.chart+xml"/>
  <Override PartName="/ppt/notesSlides/notesSlide16.xml" ContentType="application/vnd.openxmlformats-officedocument.presentationml.notesSlide+xml"/>
  <Override PartName="/ppt/charts/chart5.xml" ContentType="application/vnd.openxmlformats-officedocument.drawingml.chart+xml"/>
  <Override PartName="/ppt/notesSlides/notesSlide17.xml" ContentType="application/vnd.openxmlformats-officedocument.presentationml.notesSlide+xml"/>
  <Override PartName="/ppt/charts/chart6.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Override PartName="/ppt/charts/style6.xml" ContentType="application/vnd.ms-office.chartstyle+xml"/>
  <Override PartName="/ppt/charts/colors6.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handoutMasterIdLst>
    <p:handoutMasterId r:id="rId26"/>
  </p:handoutMasterIdLst>
  <p:sldIdLst>
    <p:sldId id="694" r:id="rId2"/>
    <p:sldId id="704" r:id="rId3"/>
    <p:sldId id="361" r:id="rId4"/>
    <p:sldId id="920" r:id="rId5"/>
    <p:sldId id="921" r:id="rId6"/>
    <p:sldId id="646" r:id="rId7"/>
    <p:sldId id="887" r:id="rId8"/>
    <p:sldId id="709" r:id="rId9"/>
    <p:sldId id="717" r:id="rId10"/>
    <p:sldId id="799" r:id="rId11"/>
    <p:sldId id="912" r:id="rId12"/>
    <p:sldId id="915" r:id="rId13"/>
    <p:sldId id="916" r:id="rId14"/>
    <p:sldId id="914" r:id="rId15"/>
    <p:sldId id="917" r:id="rId16"/>
    <p:sldId id="918" r:id="rId17"/>
    <p:sldId id="590" r:id="rId18"/>
    <p:sldId id="809" r:id="rId19"/>
    <p:sldId id="919" r:id="rId20"/>
    <p:sldId id="515" r:id="rId21"/>
    <p:sldId id="794" r:id="rId22"/>
    <p:sldId id="272" r:id="rId23"/>
    <p:sldId id="863" r:id="rId24"/>
  </p:sldIdLst>
  <p:sldSz cx="9144000" cy="6858000" type="screen4x3"/>
  <p:notesSz cx="9144000" cy="6858000"/>
  <p:defaultTextStyle>
    <a:defPPr>
      <a:defRPr lang="en-US"/>
    </a:defPPr>
    <a:lvl1pPr algn="l" defTabSz="1030288" rtl="0" fontAlgn="base">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1pPr>
    <a:lvl2pPr marL="514350" indent="-57150" algn="l" defTabSz="1030288" rtl="0" fontAlgn="base">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2pPr>
    <a:lvl3pPr marL="1030288" indent="-115888" algn="l" defTabSz="1030288" rtl="0" fontAlgn="base">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3pPr>
    <a:lvl4pPr marL="1546225" indent="-174625" algn="l" defTabSz="1030288" rtl="0" fontAlgn="base">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4pPr>
    <a:lvl5pPr marL="2062163" indent="-233363" algn="l" defTabSz="1030288" rtl="0" fontAlgn="base">
      <a:spcBef>
        <a:spcPct val="0"/>
      </a:spcBef>
      <a:spcAft>
        <a:spcPct val="0"/>
      </a:spcAft>
      <a:defRPr sz="20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20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20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20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20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97467"/>
    <a:srgbClr val="2993FF"/>
    <a:srgbClr val="FF3F5F"/>
    <a:srgbClr val="836845"/>
    <a:srgbClr val="BF0020"/>
    <a:srgbClr val="2AC2AC"/>
    <a:srgbClr val="997300"/>
    <a:srgbClr val="7F739A"/>
    <a:srgbClr val="3BC7E2"/>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54" autoAdjust="0"/>
    <p:restoredTop sz="78456" autoAdjust="0"/>
  </p:normalViewPr>
  <p:slideViewPr>
    <p:cSldViewPr snapToObjects="1">
      <p:cViewPr varScale="1">
        <p:scale>
          <a:sx n="114" d="100"/>
          <a:sy n="114" d="100"/>
        </p:scale>
        <p:origin x="-1424" y="-112"/>
      </p:cViewPr>
      <p:guideLst>
        <p:guide orient="horz" pos="2160"/>
        <p:guide pos="2880"/>
      </p:guideLst>
    </p:cSldViewPr>
  </p:slideViewPr>
  <p:outlineViewPr>
    <p:cViewPr>
      <p:scale>
        <a:sx n="33" d="100"/>
        <a:sy n="33" d="100"/>
      </p:scale>
      <p:origin x="0" y="13650"/>
    </p:cViewPr>
  </p:outlineViewPr>
  <p:notesTextViewPr>
    <p:cViewPr>
      <p:scale>
        <a:sx n="100" d="100"/>
        <a:sy n="100" d="100"/>
      </p:scale>
      <p:origin x="0" y="0"/>
    </p:cViewPr>
  </p:notesTextViewPr>
  <p:sorterViewPr>
    <p:cViewPr>
      <p:scale>
        <a:sx n="33" d="100"/>
        <a:sy n="33" d="100"/>
      </p:scale>
      <p:origin x="0" y="7134"/>
    </p:cViewPr>
  </p:sorterViewPr>
  <p:notesViewPr>
    <p:cSldViewPr snapToObjects="1">
      <p:cViewPr varScale="1">
        <p:scale>
          <a:sx n="74" d="100"/>
          <a:sy n="74" d="100"/>
        </p:scale>
        <p:origin x="-1908" y="-96"/>
      </p:cViewPr>
      <p:guideLst>
        <p:guide orient="horz" pos="2160"/>
        <p:guide pos="2880"/>
      </p:guideLst>
    </p:cSldViewPr>
  </p:notesViewPr>
  <p:gridSpacing cx="57607" cy="57607"/>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microsoft.com/office/2011/relationships/chartStyle" Target="style1.xml"/><Relationship Id="rId3" Type="http://schemas.microsoft.com/office/2011/relationships/chartColorStyle" Target="colors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 Id="rId2" Type="http://schemas.microsoft.com/office/2011/relationships/chartStyle" Target="style2.xml"/><Relationship Id="rId3" Type="http://schemas.microsoft.com/office/2011/relationships/chartColorStyle" Target="colors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 Id="rId2" Type="http://schemas.microsoft.com/office/2011/relationships/chartStyle" Target="style3.xml"/><Relationship Id="rId3" Type="http://schemas.microsoft.com/office/2011/relationships/chartColorStyle" Target="colors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 Id="rId2" Type="http://schemas.microsoft.com/office/2011/relationships/chartStyle" Target="style4.xml"/><Relationship Id="rId3" Type="http://schemas.microsoft.com/office/2011/relationships/chartColorStyle" Target="colors4.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 Id="rId2" Type="http://schemas.microsoft.com/office/2011/relationships/chartStyle" Target="style5.xml"/><Relationship Id="rId3" Type="http://schemas.microsoft.com/office/2011/relationships/chartColorStyle" Target="colors5.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Sheet6.xlsx"/><Relationship Id="rId2" Type="http://schemas.microsoft.com/office/2011/relationships/chartStyle" Target="style6.xml"/><Relationship Id="rId3" Type="http://schemas.microsoft.com/office/2011/relationships/chartColorStyle" Target="colors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10% or less</c:v>
                </c:pt>
              </c:strCache>
            </c:strRef>
          </c:tx>
          <c:spPr>
            <a:solidFill>
              <a:schemeClr val="accent1"/>
            </a:solidFill>
            <a:ln>
              <a:noFill/>
            </a:ln>
            <a:effectLst/>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Sheet1!$A$2:$A$3</c:f>
              <c:strCache>
                <c:ptCount val="2"/>
                <c:pt idx="0">
                  <c:v>Males</c:v>
                </c:pt>
                <c:pt idx="1">
                  <c:v>Females</c:v>
                </c:pt>
              </c:strCache>
            </c:strRef>
          </c:cat>
          <c:val>
            <c:numRef>
              <c:f>Sheet1!$B$2:$B$3</c:f>
              <c:numCache>
                <c:formatCode>General</c:formatCode>
                <c:ptCount val="2"/>
                <c:pt idx="0">
                  <c:v>11.0</c:v>
                </c:pt>
                <c:pt idx="1">
                  <c:v>5.0</c:v>
                </c:pt>
              </c:numCache>
            </c:numRef>
          </c:val>
        </c:ser>
        <c:ser>
          <c:idx val="1"/>
          <c:order val="1"/>
          <c:tx>
            <c:strRef>
              <c:f>Sheet1!$C$1</c:f>
              <c:strCache>
                <c:ptCount val="1"/>
                <c:pt idx="0">
                  <c:v>20-30%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Males</c:v>
                </c:pt>
                <c:pt idx="1">
                  <c:v>Females</c:v>
                </c:pt>
              </c:strCache>
            </c:strRef>
          </c:cat>
          <c:val>
            <c:numRef>
              <c:f>Sheet1!$C$2:$C$3</c:f>
              <c:numCache>
                <c:formatCode>General</c:formatCode>
                <c:ptCount val="2"/>
                <c:pt idx="0">
                  <c:v>35.0</c:v>
                </c:pt>
                <c:pt idx="1">
                  <c:v>21.0</c:v>
                </c:pt>
              </c:numCache>
            </c:numRef>
          </c:val>
        </c:ser>
        <c:ser>
          <c:idx val="2"/>
          <c:order val="2"/>
          <c:tx>
            <c:strRef>
              <c:f>Sheet1!$D$1</c:f>
              <c:strCache>
                <c:ptCount val="1"/>
                <c:pt idx="0">
                  <c:v>40-50%</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Sheet1!$D$2:$D$3</c:f>
              <c:numCache>
                <c:formatCode>General</c:formatCode>
                <c:ptCount val="2"/>
                <c:pt idx="0">
                  <c:v>27.0</c:v>
                </c:pt>
                <c:pt idx="1">
                  <c:v>30.0</c:v>
                </c:pt>
              </c:numCache>
            </c:numRef>
          </c:val>
        </c:ser>
        <c:ser>
          <c:idx val="3"/>
          <c:order val="3"/>
          <c:tx>
            <c:strRef>
              <c:f>Sheet1!$E$1</c:f>
              <c:strCache>
                <c:ptCount val="1"/>
                <c:pt idx="0">
                  <c:v>60-70%</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Sheet1!$E$2:$E$3</c:f>
              <c:numCache>
                <c:formatCode>General</c:formatCode>
                <c:ptCount val="2"/>
                <c:pt idx="0">
                  <c:v>24.0</c:v>
                </c:pt>
                <c:pt idx="1">
                  <c:v>34.0</c:v>
                </c:pt>
              </c:numCache>
            </c:numRef>
          </c:val>
        </c:ser>
        <c:ser>
          <c:idx val="4"/>
          <c:order val="4"/>
          <c:tx>
            <c:strRef>
              <c:f>Sheet1!$F$1</c:f>
              <c:strCache>
                <c:ptCount val="1"/>
                <c:pt idx="0">
                  <c:v>80-90%</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Sheet1!$F$2:$F$3</c:f>
              <c:numCache>
                <c:formatCode>General</c:formatCode>
                <c:ptCount val="2"/>
                <c:pt idx="0">
                  <c:v>3.0</c:v>
                </c:pt>
                <c:pt idx="1">
                  <c:v>5.0</c:v>
                </c:pt>
              </c:numCache>
            </c:numRef>
          </c:val>
        </c:ser>
        <c:ser>
          <c:idx val="5"/>
          <c:order val="5"/>
          <c:tx>
            <c:strRef>
              <c:f>Sheet1!$G$1</c:f>
              <c:strCache>
                <c:ptCount val="1"/>
                <c:pt idx="0">
                  <c:v>90-100%</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Sheet1!$G$2:$G$3</c:f>
              <c:numCache>
                <c:formatCode>General</c:formatCode>
                <c:ptCount val="2"/>
                <c:pt idx="0">
                  <c:v>0.0</c:v>
                </c:pt>
                <c:pt idx="1">
                  <c:v>2.0</c:v>
                </c:pt>
              </c:numCache>
            </c:numRef>
          </c:val>
        </c:ser>
        <c:ser>
          <c:idx val="6"/>
          <c:order val="6"/>
          <c:tx>
            <c:strRef>
              <c:f>Sheet1!$H$1</c:f>
              <c:strCache>
                <c:ptCount val="1"/>
                <c:pt idx="0">
                  <c:v>100%</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Sheet1!$H$2:$H$3</c:f>
              <c:numCache>
                <c:formatCode>General</c:formatCode>
                <c:ptCount val="2"/>
                <c:pt idx="0">
                  <c:v>0.0</c:v>
                </c:pt>
                <c:pt idx="1">
                  <c:v>4.0</c:v>
                </c:pt>
              </c:numCache>
            </c:numRef>
          </c:val>
        </c:ser>
        <c:dLbls>
          <c:showLegendKey val="0"/>
          <c:showVal val="0"/>
          <c:showCatName val="0"/>
          <c:showSerName val="0"/>
          <c:showPercent val="0"/>
          <c:showBubbleSize val="0"/>
        </c:dLbls>
        <c:gapWidth val="219"/>
        <c:overlap val="-27"/>
        <c:axId val="-2108675304"/>
        <c:axId val="-2108678840"/>
      </c:barChart>
      <c:catAx>
        <c:axId val="-210867530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108678840"/>
        <c:crosses val="autoZero"/>
        <c:auto val="1"/>
        <c:lblAlgn val="ctr"/>
        <c:lblOffset val="100"/>
        <c:noMultiLvlLbl val="0"/>
      </c:catAx>
      <c:valAx>
        <c:axId val="-21086788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low"/>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08675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Yes</c:v>
                </c:pt>
              </c:strCache>
            </c:strRef>
          </c:tx>
          <c:spPr>
            <a:solidFill>
              <a:schemeClr val="accent1"/>
            </a:solidFill>
            <a:ln>
              <a:noFill/>
            </a:ln>
            <a:effectLst/>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showLegendKey val="0"/>
              <c:showVal val="1"/>
              <c:showCatName val="0"/>
              <c:showSerName val="0"/>
              <c:showPercent val="0"/>
              <c:showBubbleSize val="0"/>
              <c:extLst>
                <c:ext xmlns:c15="http://schemas.microsoft.com/office/drawing/2012/chart" uri="{CE6537A1-D6FC-4f65-9D91-7224C49458BB}">
                  <c15:layout/>
                </c:ext>
              </c:extLst>
            </c:dLbl>
            <c:numFmt formatCode="General"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Sheet1!$A$2:$A$3</c:f>
              <c:strCache>
                <c:ptCount val="2"/>
                <c:pt idx="0">
                  <c:v>Males</c:v>
                </c:pt>
                <c:pt idx="1">
                  <c:v>Females</c:v>
                </c:pt>
              </c:strCache>
            </c:strRef>
          </c:cat>
          <c:val>
            <c:numRef>
              <c:f>Sheet1!$B$2:$B$3</c:f>
              <c:numCache>
                <c:formatCode>General</c:formatCode>
                <c:ptCount val="2"/>
                <c:pt idx="0">
                  <c:v>88.0</c:v>
                </c:pt>
                <c:pt idx="1">
                  <c:v>76.0</c:v>
                </c:pt>
              </c:numCache>
            </c:numRef>
          </c:val>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Males</c:v>
                </c:pt>
                <c:pt idx="1">
                  <c:v>Females</c:v>
                </c:pt>
              </c:strCache>
            </c:strRef>
          </c:cat>
          <c:val>
            <c:numRef>
              <c:f>Sheet1!$C$2:$C$3</c:f>
              <c:numCache>
                <c:formatCode>General</c:formatCode>
                <c:ptCount val="2"/>
                <c:pt idx="0">
                  <c:v>12.0</c:v>
                </c:pt>
                <c:pt idx="1">
                  <c:v>24.0</c:v>
                </c:pt>
              </c:numCache>
            </c:numRef>
          </c:val>
        </c:ser>
        <c:dLbls>
          <c:showLegendKey val="0"/>
          <c:showVal val="0"/>
          <c:showCatName val="0"/>
          <c:showSerName val="0"/>
          <c:showPercent val="0"/>
          <c:showBubbleSize val="0"/>
        </c:dLbls>
        <c:gapWidth val="219"/>
        <c:overlap val="-27"/>
        <c:axId val="-2111747304"/>
        <c:axId val="2086444312"/>
      </c:barChart>
      <c:catAx>
        <c:axId val="-211174730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086444312"/>
        <c:crosses val="autoZero"/>
        <c:auto val="1"/>
        <c:lblAlgn val="ctr"/>
        <c:lblOffset val="100"/>
        <c:noMultiLvlLbl val="0"/>
      </c:catAx>
      <c:valAx>
        <c:axId val="20864443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low"/>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1747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10% or less</c:v>
                </c:pt>
              </c:strCache>
            </c:strRef>
          </c:tx>
          <c:spPr>
            <a:solidFill>
              <a:schemeClr val="accent1"/>
            </a:solidFill>
            <a:ln>
              <a:noFill/>
            </a:ln>
            <a:effectLst/>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Sheet1!$A$2:$A$3</c:f>
              <c:strCache>
                <c:ptCount val="2"/>
                <c:pt idx="0">
                  <c:v>Males</c:v>
                </c:pt>
                <c:pt idx="1">
                  <c:v>Females</c:v>
                </c:pt>
              </c:strCache>
            </c:strRef>
          </c:cat>
          <c:val>
            <c:numRef>
              <c:f>Sheet1!$B$2:$B$3</c:f>
              <c:numCache>
                <c:formatCode>General</c:formatCode>
                <c:ptCount val="2"/>
                <c:pt idx="0">
                  <c:v>21.0</c:v>
                </c:pt>
                <c:pt idx="1">
                  <c:v>36.0</c:v>
                </c:pt>
              </c:numCache>
            </c:numRef>
          </c:val>
        </c:ser>
        <c:ser>
          <c:idx val="1"/>
          <c:order val="1"/>
          <c:tx>
            <c:strRef>
              <c:f>Sheet1!$C$1</c:f>
              <c:strCache>
                <c:ptCount val="1"/>
                <c:pt idx="0">
                  <c:v>20-30%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Males</c:v>
                </c:pt>
                <c:pt idx="1">
                  <c:v>Females</c:v>
                </c:pt>
              </c:strCache>
            </c:strRef>
          </c:cat>
          <c:val>
            <c:numRef>
              <c:f>Sheet1!$C$2:$C$3</c:f>
              <c:numCache>
                <c:formatCode>General</c:formatCode>
                <c:ptCount val="2"/>
                <c:pt idx="0">
                  <c:v>47.0</c:v>
                </c:pt>
                <c:pt idx="1">
                  <c:v>49.0</c:v>
                </c:pt>
              </c:numCache>
            </c:numRef>
          </c:val>
        </c:ser>
        <c:ser>
          <c:idx val="2"/>
          <c:order val="2"/>
          <c:tx>
            <c:strRef>
              <c:f>Sheet1!$D$1</c:f>
              <c:strCache>
                <c:ptCount val="1"/>
                <c:pt idx="0">
                  <c:v>40-50%</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Sheet1!$D$2:$D$3</c:f>
              <c:numCache>
                <c:formatCode>General</c:formatCode>
                <c:ptCount val="2"/>
                <c:pt idx="0">
                  <c:v>9.0</c:v>
                </c:pt>
                <c:pt idx="1">
                  <c:v>2.0</c:v>
                </c:pt>
              </c:numCache>
            </c:numRef>
          </c:val>
        </c:ser>
        <c:ser>
          <c:idx val="3"/>
          <c:order val="3"/>
          <c:tx>
            <c:strRef>
              <c:f>Sheet1!$E$1</c:f>
              <c:strCache>
                <c:ptCount val="1"/>
                <c:pt idx="0">
                  <c:v>60-70%</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Sheet1!$E$2:$E$3</c:f>
              <c:numCache>
                <c:formatCode>General</c:formatCode>
                <c:ptCount val="2"/>
                <c:pt idx="0">
                  <c:v>6.0</c:v>
                </c:pt>
                <c:pt idx="1">
                  <c:v>6.0</c:v>
                </c:pt>
              </c:numCache>
            </c:numRef>
          </c:val>
        </c:ser>
        <c:ser>
          <c:idx val="4"/>
          <c:order val="4"/>
          <c:tx>
            <c:strRef>
              <c:f>Sheet1!$F$1</c:f>
              <c:strCache>
                <c:ptCount val="1"/>
                <c:pt idx="0">
                  <c:v>80-90%</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Sheet1!$F$2:$F$3</c:f>
              <c:numCache>
                <c:formatCode>General</c:formatCode>
                <c:ptCount val="2"/>
                <c:pt idx="0">
                  <c:v>12.0</c:v>
                </c:pt>
                <c:pt idx="1">
                  <c:v>0.0</c:v>
                </c:pt>
              </c:numCache>
            </c:numRef>
          </c:val>
        </c:ser>
        <c:ser>
          <c:idx val="5"/>
          <c:order val="5"/>
          <c:tx>
            <c:strRef>
              <c:f>Sheet1!$G$1</c:f>
              <c:strCache>
                <c:ptCount val="1"/>
                <c:pt idx="0">
                  <c:v>100%</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Sheet1!$G$2:$G$3</c:f>
              <c:numCache>
                <c:formatCode>General</c:formatCode>
                <c:ptCount val="2"/>
                <c:pt idx="0">
                  <c:v>0.0</c:v>
                </c:pt>
                <c:pt idx="1">
                  <c:v>4.0</c:v>
                </c:pt>
              </c:numCache>
            </c:numRef>
          </c:val>
        </c:ser>
        <c:ser>
          <c:idx val="6"/>
          <c:order val="6"/>
          <c:tx>
            <c:strRef>
              <c:f>Sheet1!$H$1</c:f>
              <c:strCache>
                <c:ptCount val="1"/>
                <c:pt idx="0">
                  <c:v>0%</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Sheet1!$H$2:$H$3</c:f>
              <c:numCache>
                <c:formatCode>General</c:formatCode>
                <c:ptCount val="2"/>
                <c:pt idx="0">
                  <c:v>6.0</c:v>
                </c:pt>
                <c:pt idx="1">
                  <c:v>4.0</c:v>
                </c:pt>
              </c:numCache>
            </c:numRef>
          </c:val>
        </c:ser>
        <c:dLbls>
          <c:showLegendKey val="0"/>
          <c:showVal val="0"/>
          <c:showCatName val="0"/>
          <c:showSerName val="0"/>
          <c:showPercent val="0"/>
          <c:showBubbleSize val="0"/>
        </c:dLbls>
        <c:gapWidth val="219"/>
        <c:overlap val="-27"/>
        <c:axId val="2133492600"/>
        <c:axId val="2133475624"/>
      </c:barChart>
      <c:catAx>
        <c:axId val="2133492600"/>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133475624"/>
        <c:crosses val="autoZero"/>
        <c:auto val="1"/>
        <c:lblAlgn val="ctr"/>
        <c:lblOffset val="100"/>
        <c:noMultiLvlLbl val="0"/>
      </c:catAx>
      <c:valAx>
        <c:axId val="2133475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low"/>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34926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Yes</c:v>
                </c:pt>
              </c:strCache>
            </c:strRef>
          </c:tx>
          <c:spPr>
            <a:solidFill>
              <a:schemeClr val="accent1"/>
            </a:solidFill>
            <a:ln>
              <a:noFill/>
            </a:ln>
            <a:effectLst/>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showLegendKey val="0"/>
              <c:showVal val="1"/>
              <c:showCatName val="0"/>
              <c:showSerName val="0"/>
              <c:showPercent val="0"/>
              <c:showBubbleSize val="0"/>
              <c:extLst>
                <c:ext xmlns:c15="http://schemas.microsoft.com/office/drawing/2012/chart" uri="{CE6537A1-D6FC-4f65-9D91-7224C49458BB}">
                  <c15:layout/>
                </c:ext>
              </c:extLst>
            </c:dLbl>
            <c:numFmt formatCode="General"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Sheet1!$A$2:$A$3</c:f>
              <c:strCache>
                <c:ptCount val="2"/>
                <c:pt idx="0">
                  <c:v>Males</c:v>
                </c:pt>
                <c:pt idx="1">
                  <c:v>Females</c:v>
                </c:pt>
              </c:strCache>
            </c:strRef>
          </c:cat>
          <c:val>
            <c:numRef>
              <c:f>Sheet1!$B$2:$B$3</c:f>
              <c:numCache>
                <c:formatCode>General</c:formatCode>
                <c:ptCount val="2"/>
                <c:pt idx="0">
                  <c:v>56.0</c:v>
                </c:pt>
                <c:pt idx="1">
                  <c:v>45.0</c:v>
                </c:pt>
              </c:numCache>
            </c:numRef>
          </c:val>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Males</c:v>
                </c:pt>
                <c:pt idx="1">
                  <c:v>Females</c:v>
                </c:pt>
              </c:strCache>
            </c:strRef>
          </c:cat>
          <c:val>
            <c:numRef>
              <c:f>Sheet1!$C$2:$C$3</c:f>
              <c:numCache>
                <c:formatCode>General</c:formatCode>
                <c:ptCount val="2"/>
                <c:pt idx="0">
                  <c:v>26.0</c:v>
                </c:pt>
                <c:pt idx="1">
                  <c:v>36.0</c:v>
                </c:pt>
              </c:numCache>
            </c:numRef>
          </c:val>
        </c:ser>
        <c:ser>
          <c:idx val="2"/>
          <c:order val="2"/>
          <c:tx>
            <c:strRef>
              <c:f>Sheet1!$D$1</c:f>
              <c:strCache>
                <c:ptCount val="1"/>
                <c:pt idx="0">
                  <c:v>Not Applicable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Sheet1!$D$2:$D$3</c:f>
              <c:numCache>
                <c:formatCode>General</c:formatCode>
                <c:ptCount val="2"/>
                <c:pt idx="0">
                  <c:v>19.0</c:v>
                </c:pt>
                <c:pt idx="1">
                  <c:v>20.0</c:v>
                </c:pt>
              </c:numCache>
            </c:numRef>
          </c:val>
        </c:ser>
        <c:dLbls>
          <c:showLegendKey val="0"/>
          <c:showVal val="0"/>
          <c:showCatName val="0"/>
          <c:showSerName val="0"/>
          <c:showPercent val="0"/>
          <c:showBubbleSize val="0"/>
        </c:dLbls>
        <c:gapWidth val="219"/>
        <c:overlap val="-27"/>
        <c:axId val="-2133234472"/>
        <c:axId val="-2111293944"/>
      </c:barChart>
      <c:catAx>
        <c:axId val="-213323447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111293944"/>
        <c:crosses val="autoZero"/>
        <c:auto val="1"/>
        <c:lblAlgn val="ctr"/>
        <c:lblOffset val="100"/>
        <c:noMultiLvlLbl val="0"/>
      </c:catAx>
      <c:valAx>
        <c:axId val="-21112939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low"/>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32344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Lack of support and guidence</c:v>
                </c:pt>
              </c:strCache>
            </c:strRef>
          </c:tx>
          <c:spPr>
            <a:solidFill>
              <a:schemeClr val="accent1"/>
            </a:solidFill>
            <a:ln>
              <a:noFill/>
            </a:ln>
            <a:effectLst/>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Sheet1!$A$2:$A$3</c:f>
              <c:strCache>
                <c:ptCount val="2"/>
                <c:pt idx="0">
                  <c:v>Males</c:v>
                </c:pt>
                <c:pt idx="1">
                  <c:v>Females</c:v>
                </c:pt>
              </c:strCache>
            </c:strRef>
          </c:cat>
          <c:val>
            <c:numRef>
              <c:f>Sheet1!$B$2:$B$3</c:f>
              <c:numCache>
                <c:formatCode>General</c:formatCode>
                <c:ptCount val="2"/>
                <c:pt idx="0">
                  <c:v>0.0</c:v>
                </c:pt>
                <c:pt idx="1">
                  <c:v>3.0</c:v>
                </c:pt>
              </c:numCache>
            </c:numRef>
          </c:val>
        </c:ser>
        <c:ser>
          <c:idx val="1"/>
          <c:order val="1"/>
          <c:tx>
            <c:strRef>
              <c:f>Sheet1!$C$1</c:f>
              <c:strCache>
                <c:ptCount val="1"/>
                <c:pt idx="0">
                  <c:v>Temporary Contract</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Males</c:v>
                </c:pt>
                <c:pt idx="1">
                  <c:v>Females</c:v>
                </c:pt>
              </c:strCache>
            </c:strRef>
          </c:cat>
          <c:val>
            <c:numRef>
              <c:f>Sheet1!$C$2:$C$3</c:f>
              <c:numCache>
                <c:formatCode>General</c:formatCode>
                <c:ptCount val="2"/>
                <c:pt idx="0">
                  <c:v>2.0</c:v>
                </c:pt>
                <c:pt idx="1">
                  <c:v>0.0</c:v>
                </c:pt>
              </c:numCache>
            </c:numRef>
          </c:val>
        </c:ser>
        <c:ser>
          <c:idx val="2"/>
          <c:order val="2"/>
          <c:tx>
            <c:strRef>
              <c:f>Sheet1!$D$1</c:f>
              <c:strCache>
                <c:ptCount val="1"/>
                <c:pt idx="0">
                  <c:v>Ill health</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Sheet1!$D$2:$D$3</c:f>
              <c:numCache>
                <c:formatCode>General</c:formatCode>
                <c:ptCount val="2"/>
                <c:pt idx="0">
                  <c:v>0.0</c:v>
                </c:pt>
                <c:pt idx="1">
                  <c:v>1.0</c:v>
                </c:pt>
              </c:numCache>
            </c:numRef>
          </c:val>
        </c:ser>
        <c:ser>
          <c:idx val="3"/>
          <c:order val="3"/>
          <c:tx>
            <c:strRef>
              <c:f>Sheet1!$E$1</c:f>
              <c:strCache>
                <c:ptCount val="1"/>
                <c:pt idx="0">
                  <c:v>Not my decision</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Sheet1!$E$2:$E$3</c:f>
              <c:numCache>
                <c:formatCode>General</c:formatCode>
                <c:ptCount val="2"/>
                <c:pt idx="0">
                  <c:v>1.0</c:v>
                </c:pt>
                <c:pt idx="1">
                  <c:v>0.0</c:v>
                </c:pt>
              </c:numCache>
            </c:numRef>
          </c:val>
        </c:ser>
        <c:ser>
          <c:idx val="4"/>
          <c:order val="4"/>
          <c:tx>
            <c:strRef>
              <c:f>Sheet1!$F$1</c:f>
              <c:strCache>
                <c:ptCount val="1"/>
                <c:pt idx="0">
                  <c:v>High teaching loads</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Sheet1!$F$2:$F$3</c:f>
              <c:numCache>
                <c:formatCode>General</c:formatCode>
                <c:ptCount val="2"/>
                <c:pt idx="0">
                  <c:v>0.0</c:v>
                </c:pt>
                <c:pt idx="1">
                  <c:v>1.0</c:v>
                </c:pt>
              </c:numCache>
            </c:numRef>
          </c:val>
        </c:ser>
        <c:ser>
          <c:idx val="5"/>
          <c:order val="5"/>
          <c:tx>
            <c:strRef>
              <c:f>Sheet1!$G$1</c:f>
              <c:strCache>
                <c:ptCount val="1"/>
                <c:pt idx="0">
                  <c:v>Not research active</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Sheet1!$G$2:$G$3</c:f>
              <c:numCache>
                <c:formatCode>General</c:formatCode>
                <c:ptCount val="2"/>
                <c:pt idx="0">
                  <c:v>2.0</c:v>
                </c:pt>
                <c:pt idx="1">
                  <c:v>2.0</c:v>
                </c:pt>
              </c:numCache>
            </c:numRef>
          </c:val>
        </c:ser>
        <c:ser>
          <c:idx val="6"/>
          <c:order val="6"/>
          <c:tx>
            <c:strRef>
              <c:f>Sheet1!$H$1</c:f>
              <c:strCache>
                <c:ptCount val="1"/>
                <c:pt idx="0">
                  <c:v>No output/Lack of sufficient quality outputs</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Sheet1!$H$2:$H$3</c:f>
              <c:numCache>
                <c:formatCode>General</c:formatCode>
                <c:ptCount val="2"/>
                <c:pt idx="0">
                  <c:v>2.0</c:v>
                </c:pt>
                <c:pt idx="1">
                  <c:v>6.0</c:v>
                </c:pt>
              </c:numCache>
            </c:numRef>
          </c:val>
        </c:ser>
        <c:ser>
          <c:idx val="7"/>
          <c:order val="7"/>
          <c:tx>
            <c:strRef>
              <c:f>Sheet1!$I$1</c:f>
              <c:strCache>
                <c:ptCount val="1"/>
                <c:pt idx="0">
                  <c:v>Only Co-authored papers</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Sheet1!$I$2:$I$3</c:f>
              <c:numCache>
                <c:formatCode>General</c:formatCode>
                <c:ptCount val="2"/>
                <c:pt idx="0">
                  <c:v>1.0</c:v>
                </c:pt>
                <c:pt idx="1">
                  <c:v>1.0</c:v>
                </c:pt>
              </c:numCache>
            </c:numRef>
          </c:val>
        </c:ser>
        <c:ser>
          <c:idx val="8"/>
          <c:order val="8"/>
          <c:tx>
            <c:strRef>
              <c:f>Sheet1!$J$1</c:f>
              <c:strCache>
                <c:ptCount val="1"/>
                <c:pt idx="0">
                  <c:v>Lack of time</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Males</c:v>
                </c:pt>
                <c:pt idx="1">
                  <c:v>Females</c:v>
                </c:pt>
              </c:strCache>
            </c:strRef>
          </c:cat>
          <c:val>
            <c:numRef>
              <c:f>Sheet1!$J$2:$J$3</c:f>
              <c:numCache>
                <c:formatCode>General</c:formatCode>
                <c:ptCount val="2"/>
                <c:pt idx="0">
                  <c:v>2.0</c:v>
                </c:pt>
                <c:pt idx="1">
                  <c:v>6.0</c:v>
                </c:pt>
              </c:numCache>
            </c:numRef>
          </c:val>
        </c:ser>
        <c:dLbls>
          <c:showLegendKey val="0"/>
          <c:showVal val="0"/>
          <c:showCatName val="0"/>
          <c:showSerName val="0"/>
          <c:showPercent val="0"/>
          <c:showBubbleSize val="0"/>
        </c:dLbls>
        <c:gapWidth val="219"/>
        <c:overlap val="-27"/>
        <c:axId val="2086759512"/>
        <c:axId val="-2138326248"/>
      </c:barChart>
      <c:catAx>
        <c:axId val="208675951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138326248"/>
        <c:crosses val="autoZero"/>
        <c:auto val="1"/>
        <c:lblAlgn val="ctr"/>
        <c:lblOffset val="100"/>
        <c:noMultiLvlLbl val="0"/>
      </c:catAx>
      <c:valAx>
        <c:axId val="-21383262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low"/>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86759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Yes</c:v>
                </c:pt>
              </c:strCache>
            </c:strRef>
          </c:tx>
          <c:spPr>
            <a:solidFill>
              <a:schemeClr val="accent1"/>
            </a:solidFill>
            <a:ln>
              <a:noFill/>
            </a:ln>
            <a:effectLst/>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Sheet1!$A$2:$A$3</c:f>
              <c:strCache>
                <c:ptCount val="2"/>
                <c:pt idx="0">
                  <c:v>Males</c:v>
                </c:pt>
                <c:pt idx="1">
                  <c:v>Females</c:v>
                </c:pt>
              </c:strCache>
            </c:strRef>
          </c:cat>
          <c:val>
            <c:numRef>
              <c:f>Sheet1!$B$2:$B$3</c:f>
              <c:numCache>
                <c:formatCode>General</c:formatCode>
                <c:ptCount val="2"/>
                <c:pt idx="0">
                  <c:v>9.0</c:v>
                </c:pt>
                <c:pt idx="1">
                  <c:v>40.0</c:v>
                </c:pt>
              </c:numCache>
            </c:numRef>
          </c:val>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Sheet1!$A$2:$A$3</c:f>
              <c:strCache>
                <c:ptCount val="2"/>
                <c:pt idx="0">
                  <c:v>Males</c:v>
                </c:pt>
                <c:pt idx="1">
                  <c:v>Females</c:v>
                </c:pt>
              </c:strCache>
            </c:strRef>
          </c:cat>
          <c:val>
            <c:numRef>
              <c:f>Sheet1!$C$2:$C$3</c:f>
              <c:numCache>
                <c:formatCode>General</c:formatCode>
                <c:ptCount val="2"/>
                <c:pt idx="0">
                  <c:v>91.0</c:v>
                </c:pt>
                <c:pt idx="1">
                  <c:v>60.0</c:v>
                </c:pt>
              </c:numCache>
            </c:numRef>
          </c:val>
        </c:ser>
        <c:dLbls>
          <c:showLegendKey val="0"/>
          <c:showVal val="0"/>
          <c:showCatName val="0"/>
          <c:showSerName val="0"/>
          <c:showPercent val="0"/>
          <c:showBubbleSize val="0"/>
        </c:dLbls>
        <c:gapWidth val="219"/>
        <c:overlap val="-27"/>
        <c:axId val="-2138717144"/>
        <c:axId val="2087501208"/>
      </c:barChart>
      <c:catAx>
        <c:axId val="-213871714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087501208"/>
        <c:crosses val="autoZero"/>
        <c:auto val="1"/>
        <c:lblAlgn val="ctr"/>
        <c:lblOffset val="100"/>
        <c:noMultiLvlLbl val="0"/>
      </c:catAx>
      <c:valAx>
        <c:axId val="2087501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low"/>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8717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Slide Number Placeholder 11"/>
          <p:cNvSpPr>
            <a:spLocks noGrp="1"/>
          </p:cNvSpPr>
          <p:nvPr>
            <p:ph type="sldNum" sz="quarter" idx="3"/>
          </p:nvPr>
        </p:nvSpPr>
        <p:spPr>
          <a:xfrm>
            <a:off x="8764588" y="228600"/>
            <a:ext cx="379412" cy="342900"/>
          </a:xfrm>
          <a:prstGeom prst="rect">
            <a:avLst/>
          </a:prstGeom>
        </p:spPr>
        <p:txBody>
          <a:bodyPr vert="horz" wrap="square" lIns="91440" tIns="45720" rIns="91440" bIns="45720" numCol="1" anchor="b" anchorCtr="0" compatLnSpc="1">
            <a:prstTxWarp prst="textNoShape">
              <a:avLst/>
            </a:prstTxWarp>
          </a:bodyPr>
          <a:lstStyle>
            <a:lvl1pPr algn="r">
              <a:defRPr sz="1200">
                <a:latin typeface="Book Antiqua" panose="02040602050305030304" pitchFamily="18" charset="0"/>
                <a:ea typeface="FontAwesome" pitchFamily="2" charset="0"/>
                <a:cs typeface="FontAwesome" pitchFamily="2" charset="0"/>
              </a:defRPr>
            </a:lvl1pPr>
          </a:lstStyle>
          <a:p>
            <a:fld id="{F1ED2733-AB0E-4B31-920B-9BB3EDF35B34}" type="slidenum">
              <a:rPr lang="en-US" altLang="en-US"/>
              <a:pPr/>
              <a:t>‹#›</a:t>
            </a:fld>
            <a:endParaRPr lang="en-US" altLang="en-US" dirty="0"/>
          </a:p>
        </p:txBody>
      </p:sp>
    </p:spTree>
    <p:extLst>
      <p:ext uri="{BB962C8B-B14F-4D97-AF65-F5344CB8AC3E}">
        <p14:creationId xmlns:p14="http://schemas.microsoft.com/office/powerpoint/2010/main" val="2089667963"/>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defTabSz="1031626" fontAlgn="auto">
              <a:spcBef>
                <a:spcPts val="0"/>
              </a:spcBef>
              <a:spcAft>
                <a:spcPts val="0"/>
              </a:spcAft>
              <a:defRPr sz="1200" dirty="0" smtClean="0">
                <a:latin typeface="+mn-lt"/>
                <a:cs typeface="+mn-cs"/>
              </a:defRPr>
            </a:lvl1pPr>
          </a:lstStyle>
          <a:p>
            <a:pPr>
              <a:defRPr/>
            </a:pPr>
            <a:r>
              <a:rPr lang="en-US" dirty="0"/>
              <a:t>My First Template</a:t>
            </a: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defTabSz="1031626" fontAlgn="auto">
              <a:spcBef>
                <a:spcPts val="0"/>
              </a:spcBef>
              <a:spcAft>
                <a:spcPts val="0"/>
              </a:spcAft>
              <a:defRPr sz="1200" smtClean="0">
                <a:latin typeface="+mn-lt"/>
                <a:cs typeface="+mn-cs"/>
              </a:defRPr>
            </a:lvl1pPr>
          </a:lstStyle>
          <a:p>
            <a:pPr>
              <a:defRPr/>
            </a:pPr>
            <a:fld id="{265C6C51-FAD8-4F73-B465-8AF69C54F701}" type="datetimeFigureOut">
              <a:rPr lang="en-US"/>
              <a:pPr>
                <a:defRPr/>
              </a:pPr>
              <a:t>07/12/15</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defTabSz="1031626" fontAlgn="auto">
              <a:spcBef>
                <a:spcPts val="0"/>
              </a:spcBef>
              <a:spcAft>
                <a:spcPts val="0"/>
              </a:spcAft>
              <a:defRPr sz="1200" dirty="0" smtClean="0">
                <a:latin typeface="+mn-lt"/>
                <a:cs typeface="+mn-cs"/>
              </a:defRPr>
            </a:lvl1pPr>
          </a:lstStyle>
          <a:p>
            <a:pPr>
              <a:defRPr/>
            </a:pPr>
            <a:r>
              <a:rPr lang="en-US" dirty="0"/>
              <a:t>This is me Adam</a:t>
            </a:r>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ea typeface="FontAwesome" pitchFamily="2" charset="0"/>
                <a:cs typeface="FontAwesome" pitchFamily="2" charset="0"/>
              </a:defRPr>
            </a:lvl1pPr>
          </a:lstStyle>
          <a:p>
            <a:fld id="{F18E7844-2719-4972-9304-AD29FE986BE1}" type="slidenum">
              <a:rPr lang="en-US" altLang="en-US"/>
              <a:pPr/>
              <a:t>‹#›</a:t>
            </a:fld>
            <a:endParaRPr lang="en-US" altLang="en-US" dirty="0"/>
          </a:p>
        </p:txBody>
      </p:sp>
    </p:spTree>
    <p:extLst>
      <p:ext uri="{BB962C8B-B14F-4D97-AF65-F5344CB8AC3E}">
        <p14:creationId xmlns:p14="http://schemas.microsoft.com/office/powerpoint/2010/main" val="1241982705"/>
      </p:ext>
    </p:extLst>
  </p:cSld>
  <p:clrMap bg1="lt1" tx1="dk1" bg2="lt2" tx2="dk2" accent1="accent1" accent2="accent2" accent3="accent3" accent4="accent4" accent5="accent5" accent6="accent6" hlink="hlink" folHlink="folHlink"/>
  <p:hf sldNum="0" ftr="0" dt="0"/>
  <p:notesStyle>
    <a:lvl1pPr algn="l" defTabSz="1030288" rtl="0" fontAlgn="base">
      <a:spcBef>
        <a:spcPct val="30000"/>
      </a:spcBef>
      <a:spcAft>
        <a:spcPct val="0"/>
      </a:spcAft>
      <a:defRPr sz="1400" kern="1200">
        <a:solidFill>
          <a:schemeClr val="tx1"/>
        </a:solidFill>
        <a:latin typeface="+mn-lt"/>
        <a:ea typeface="+mn-ea"/>
        <a:cs typeface="+mn-cs"/>
      </a:defRPr>
    </a:lvl1pPr>
    <a:lvl2pPr marL="514350" algn="l" defTabSz="1030288" rtl="0" fontAlgn="base">
      <a:spcBef>
        <a:spcPct val="30000"/>
      </a:spcBef>
      <a:spcAft>
        <a:spcPct val="0"/>
      </a:spcAft>
      <a:defRPr sz="1400" kern="1200">
        <a:solidFill>
          <a:schemeClr val="tx1"/>
        </a:solidFill>
        <a:latin typeface="+mn-lt"/>
        <a:ea typeface="+mn-ea"/>
        <a:cs typeface="+mn-cs"/>
      </a:defRPr>
    </a:lvl2pPr>
    <a:lvl3pPr marL="1030288" algn="l" defTabSz="1030288" rtl="0" fontAlgn="base">
      <a:spcBef>
        <a:spcPct val="30000"/>
      </a:spcBef>
      <a:spcAft>
        <a:spcPct val="0"/>
      </a:spcAft>
      <a:defRPr sz="1400" kern="1200">
        <a:solidFill>
          <a:schemeClr val="tx1"/>
        </a:solidFill>
        <a:latin typeface="+mn-lt"/>
        <a:ea typeface="+mn-ea"/>
        <a:cs typeface="+mn-cs"/>
      </a:defRPr>
    </a:lvl3pPr>
    <a:lvl4pPr marL="1546225" algn="l" defTabSz="1030288" rtl="0" fontAlgn="base">
      <a:spcBef>
        <a:spcPct val="30000"/>
      </a:spcBef>
      <a:spcAft>
        <a:spcPct val="0"/>
      </a:spcAft>
      <a:defRPr sz="1400" kern="1200">
        <a:solidFill>
          <a:schemeClr val="tx1"/>
        </a:solidFill>
        <a:latin typeface="+mn-lt"/>
        <a:ea typeface="+mn-ea"/>
        <a:cs typeface="+mn-cs"/>
      </a:defRPr>
    </a:lvl4pPr>
    <a:lvl5pPr marL="2062163" algn="l" defTabSz="1030288" rtl="0" fontAlgn="base">
      <a:spcBef>
        <a:spcPct val="30000"/>
      </a:spcBef>
      <a:spcAft>
        <a:spcPct val="0"/>
      </a:spcAft>
      <a:defRPr sz="1400" kern="1200">
        <a:solidFill>
          <a:schemeClr val="tx1"/>
        </a:solidFill>
        <a:latin typeface="+mn-lt"/>
        <a:ea typeface="+mn-ea"/>
        <a:cs typeface="+mn-cs"/>
      </a:defRPr>
    </a:lvl5pPr>
    <a:lvl6pPr marL="2579065" algn="l" defTabSz="1031626" rtl="0" eaLnBrk="1" latinLnBrk="0" hangingPunct="1">
      <a:defRPr sz="1400" kern="1200">
        <a:solidFill>
          <a:schemeClr val="tx1"/>
        </a:solidFill>
        <a:latin typeface="+mn-lt"/>
        <a:ea typeface="+mn-ea"/>
        <a:cs typeface="+mn-cs"/>
      </a:defRPr>
    </a:lvl6pPr>
    <a:lvl7pPr marL="3094878" algn="l" defTabSz="1031626" rtl="0" eaLnBrk="1" latinLnBrk="0" hangingPunct="1">
      <a:defRPr sz="1400" kern="1200">
        <a:solidFill>
          <a:schemeClr val="tx1"/>
        </a:solidFill>
        <a:latin typeface="+mn-lt"/>
        <a:ea typeface="+mn-ea"/>
        <a:cs typeface="+mn-cs"/>
      </a:defRPr>
    </a:lvl7pPr>
    <a:lvl8pPr marL="3610691" algn="l" defTabSz="1031626" rtl="0" eaLnBrk="1" latinLnBrk="0" hangingPunct="1">
      <a:defRPr sz="1400" kern="1200">
        <a:solidFill>
          <a:schemeClr val="tx1"/>
        </a:solidFill>
        <a:latin typeface="+mn-lt"/>
        <a:ea typeface="+mn-ea"/>
        <a:cs typeface="+mn-cs"/>
      </a:defRPr>
    </a:lvl8pPr>
    <a:lvl9pPr marL="4126504" algn="l" defTabSz="103162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 Id="rId3" Type="http://schemas.openxmlformats.org/officeDocument/2006/relationships/hyperlink" Target="http://www.ucea.ac.uk/en/publications/index.cfm/njgender"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My First Template</a:t>
            </a:r>
            <a:endParaRPr lang="en-US" dirty="0"/>
          </a:p>
        </p:txBody>
      </p:sp>
    </p:spTree>
    <p:extLst>
      <p:ext uri="{BB962C8B-B14F-4D97-AF65-F5344CB8AC3E}">
        <p14:creationId xmlns:p14="http://schemas.microsoft.com/office/powerpoint/2010/main" val="4257742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My First Template</a:t>
            </a:r>
            <a:endParaRPr lang="en-US" dirty="0"/>
          </a:p>
        </p:txBody>
      </p:sp>
    </p:spTree>
    <p:extLst>
      <p:ext uri="{BB962C8B-B14F-4D97-AF65-F5344CB8AC3E}">
        <p14:creationId xmlns:p14="http://schemas.microsoft.com/office/powerpoint/2010/main" val="3266501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1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21220"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40674795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7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85750" indent="-285750">
              <a:spcBef>
                <a:spcPct val="0"/>
              </a:spcBef>
              <a:buFont typeface="Arial" panose="020B0604020202020204" pitchFamily="34" charset="0"/>
              <a:buChar char="•"/>
            </a:pPr>
            <a:r>
              <a:rPr lang="en-US" altLang="en-US" dirty="0" smtClean="0"/>
              <a:t>43% of females will have 51-100% of time on teaching</a:t>
            </a:r>
            <a:r>
              <a:rPr lang="en-US" altLang="en-US" baseline="0" dirty="0" smtClean="0"/>
              <a:t>, compared to just 27% of males (but still not significant)</a:t>
            </a:r>
            <a:endParaRPr lang="en-US" altLang="en-US" dirty="0" smtClean="0"/>
          </a:p>
        </p:txBody>
      </p:sp>
      <p:sp>
        <p:nvSpPr>
          <p:cNvPr id="51712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362020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7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85750" indent="-285750">
              <a:spcBef>
                <a:spcPct val="0"/>
              </a:spcBef>
              <a:buFont typeface="Arial" panose="020B0604020202020204" pitchFamily="34" charset="0"/>
              <a:buChar char="•"/>
            </a:pPr>
            <a:r>
              <a:rPr lang="en-US" altLang="en-US" dirty="0" smtClean="0"/>
              <a:t>No significant difference.  </a:t>
            </a:r>
          </a:p>
          <a:p>
            <a:pPr marL="285750" indent="-285750">
              <a:spcBef>
                <a:spcPct val="0"/>
              </a:spcBef>
              <a:buFont typeface="Arial" panose="020B0604020202020204" pitchFamily="34" charset="0"/>
              <a:buChar char="•"/>
            </a:pPr>
            <a:r>
              <a:rPr lang="en-US" altLang="en-US" dirty="0" smtClean="0"/>
              <a:t>Females significantly more likely</a:t>
            </a:r>
            <a:r>
              <a:rPr lang="en-US" altLang="en-US" baseline="0" dirty="0" smtClean="0"/>
              <a:t> to be qualitative researches (p=0.027).  </a:t>
            </a:r>
            <a:endParaRPr lang="en-US" altLang="en-US" dirty="0" smtClean="0"/>
          </a:p>
        </p:txBody>
      </p:sp>
      <p:sp>
        <p:nvSpPr>
          <p:cNvPr id="51712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1665879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7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85750" indent="-285750">
              <a:spcBef>
                <a:spcPct val="0"/>
              </a:spcBef>
              <a:buFont typeface="Arial" panose="020B0604020202020204" pitchFamily="34" charset="0"/>
              <a:buChar char="•"/>
            </a:pPr>
            <a:r>
              <a:rPr lang="en-US" altLang="en-US" dirty="0" smtClean="0"/>
              <a:t>90%</a:t>
            </a:r>
            <a:r>
              <a:rPr lang="en-US" altLang="en-US" baseline="0" dirty="0" smtClean="0"/>
              <a:t> men, 84% women with research included in contract (but no significant difference)</a:t>
            </a:r>
          </a:p>
          <a:p>
            <a:pPr marL="285750" indent="-285750">
              <a:spcBef>
                <a:spcPct val="0"/>
              </a:spcBef>
              <a:buFont typeface="Arial" panose="020B0604020202020204" pitchFamily="34" charset="0"/>
              <a:buChar char="•"/>
            </a:pPr>
            <a:r>
              <a:rPr lang="en-US" altLang="en-US" baseline="0" dirty="0" smtClean="0"/>
              <a:t>18% of men have 51-100% of time on research, only 9% of women (no significant difference)</a:t>
            </a:r>
          </a:p>
          <a:p>
            <a:pPr marL="285750" indent="-285750">
              <a:spcBef>
                <a:spcPct val="0"/>
              </a:spcBef>
              <a:buFont typeface="Arial" panose="020B0604020202020204" pitchFamily="34" charset="0"/>
              <a:buChar char="•"/>
            </a:pPr>
            <a:r>
              <a:rPr lang="en-US" altLang="en-US" baseline="0" dirty="0" smtClean="0"/>
              <a:t>80-90% of both genders have 0-50% of time in research – indicative of the institution</a:t>
            </a:r>
            <a:endParaRPr lang="en-US" altLang="en-US" dirty="0" smtClean="0"/>
          </a:p>
        </p:txBody>
      </p:sp>
      <p:sp>
        <p:nvSpPr>
          <p:cNvPr id="51712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4140674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7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85750" indent="-285750">
              <a:spcBef>
                <a:spcPct val="0"/>
              </a:spcBef>
              <a:buFont typeface="Arial" panose="020B0604020202020204" pitchFamily="34" charset="0"/>
              <a:buChar char="•"/>
            </a:pPr>
            <a:r>
              <a:rPr lang="en-US" altLang="en-US" dirty="0" smtClean="0"/>
              <a:t>10%</a:t>
            </a:r>
            <a:r>
              <a:rPr lang="en-US" altLang="en-US" baseline="0" dirty="0" smtClean="0"/>
              <a:t> more males self-selected than females (but not significant)</a:t>
            </a:r>
            <a:endParaRPr lang="en-US" altLang="en-US" dirty="0" smtClean="0"/>
          </a:p>
        </p:txBody>
      </p:sp>
      <p:sp>
        <p:nvSpPr>
          <p:cNvPr id="51712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1505258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7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A higher number of females noted lack of time</a:t>
            </a:r>
            <a:r>
              <a:rPr lang="en-US" altLang="en-US" baseline="0" dirty="0" smtClean="0"/>
              <a:t> and lack of sufficient quality than males.  </a:t>
            </a:r>
            <a:endParaRPr lang="en-US" altLang="en-US" dirty="0" smtClean="0"/>
          </a:p>
        </p:txBody>
      </p:sp>
      <p:sp>
        <p:nvSpPr>
          <p:cNvPr id="51712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5885497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7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85750" indent="-285750">
              <a:spcBef>
                <a:spcPct val="0"/>
              </a:spcBef>
              <a:buFont typeface="Arial" panose="020B0604020202020204" pitchFamily="34" charset="0"/>
              <a:buChar char="•"/>
            </a:pPr>
            <a:r>
              <a:rPr lang="en-US" altLang="en-US" baseline="0" dirty="0" smtClean="0"/>
              <a:t>However all of the tests run show that this doesn’t statistically affect research output </a:t>
            </a:r>
          </a:p>
          <a:p>
            <a:pPr marL="285750" indent="-285750">
              <a:spcBef>
                <a:spcPct val="0"/>
              </a:spcBef>
              <a:buFont typeface="Arial" panose="020B0604020202020204" pitchFamily="34" charset="0"/>
              <a:buChar char="•"/>
            </a:pPr>
            <a:r>
              <a:rPr lang="en-US" altLang="en-US" baseline="0" dirty="0" smtClean="0"/>
              <a:t>% research in contract = primary carers have around 2% more research in their contracts (not significantly different)</a:t>
            </a:r>
          </a:p>
          <a:p>
            <a:pPr marL="285750" indent="-285750">
              <a:spcBef>
                <a:spcPct val="0"/>
              </a:spcBef>
              <a:buFont typeface="Arial" panose="020B0604020202020204" pitchFamily="34" charset="0"/>
              <a:buChar char="•"/>
            </a:pPr>
            <a:r>
              <a:rPr lang="en-US" altLang="en-US" baseline="0" dirty="0" smtClean="0"/>
              <a:t>Research active = 85% of primary carers were research active, as opposed to 80% of non-carers.  </a:t>
            </a:r>
          </a:p>
          <a:p>
            <a:pPr marL="285750" indent="-285750">
              <a:spcBef>
                <a:spcPct val="0"/>
              </a:spcBef>
              <a:buFont typeface="Arial" panose="020B0604020202020204" pitchFamily="34" charset="0"/>
              <a:buChar char="•"/>
            </a:pPr>
            <a:r>
              <a:rPr lang="en-US" altLang="en-US" baseline="0" dirty="0" smtClean="0"/>
              <a:t>No signifcant difference as to whether they self selected – 47% primary carers selected, 49% non primary carers </a:t>
            </a:r>
          </a:p>
          <a:p>
            <a:pPr marL="285750" indent="-285750">
              <a:spcBef>
                <a:spcPct val="0"/>
              </a:spcBef>
              <a:buFont typeface="Arial" panose="020B0604020202020204" pitchFamily="34" charset="0"/>
              <a:buChar char="•"/>
            </a:pPr>
            <a:r>
              <a:rPr lang="en-US" altLang="en-US" baseline="0" dirty="0" smtClean="0"/>
              <a:t>Carers = 10% more likely to note a lack of time (but not significant difference)</a:t>
            </a:r>
          </a:p>
          <a:p>
            <a:pPr marL="285750" indent="-285750">
              <a:spcBef>
                <a:spcPct val="0"/>
              </a:spcBef>
              <a:buFont typeface="Arial" panose="020B0604020202020204" pitchFamily="34" charset="0"/>
              <a:buChar char="•"/>
            </a:pPr>
            <a:r>
              <a:rPr lang="en-US" altLang="en-US" baseline="0" dirty="0" smtClean="0"/>
              <a:t>22% of primary carers came from non academic backgrounds, and 22% were focusing on a PhD (both groups non and carers saying teaching loads)</a:t>
            </a:r>
          </a:p>
          <a:p>
            <a:pPr marL="285750" indent="-285750">
              <a:spcBef>
                <a:spcPct val="0"/>
              </a:spcBef>
              <a:buFont typeface="Arial" panose="020B0604020202020204" pitchFamily="34" charset="0"/>
              <a:buChar char="•"/>
            </a:pPr>
            <a:r>
              <a:rPr lang="en-US" altLang="en-US" baseline="0" dirty="0" smtClean="0"/>
              <a:t>0.7% more primary carers selected for the REF.  </a:t>
            </a:r>
            <a:endParaRPr lang="en-US" altLang="en-US" dirty="0" smtClean="0"/>
          </a:p>
        </p:txBody>
      </p:sp>
      <p:sp>
        <p:nvSpPr>
          <p:cNvPr id="51712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3634186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My First Template</a:t>
            </a:r>
            <a:endParaRPr lang="en-US" dirty="0"/>
          </a:p>
        </p:txBody>
      </p:sp>
    </p:spTree>
    <p:extLst>
      <p:ext uri="{BB962C8B-B14F-4D97-AF65-F5344CB8AC3E}">
        <p14:creationId xmlns:p14="http://schemas.microsoft.com/office/powerpoint/2010/main" val="5671925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My First Template</a:t>
            </a:r>
            <a:endParaRPr lang="en-US" dirty="0"/>
          </a:p>
        </p:txBody>
      </p:sp>
    </p:spTree>
    <p:extLst>
      <p:ext uri="{BB962C8B-B14F-4D97-AF65-F5344CB8AC3E}">
        <p14:creationId xmlns:p14="http://schemas.microsoft.com/office/powerpoint/2010/main" val="530155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5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335876"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24251485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My First Template</a:t>
            </a:r>
            <a:endParaRPr lang="en-US" dirty="0"/>
          </a:p>
        </p:txBody>
      </p:sp>
    </p:spTree>
    <p:extLst>
      <p:ext uri="{BB962C8B-B14F-4D97-AF65-F5344CB8AC3E}">
        <p14:creationId xmlns:p14="http://schemas.microsoft.com/office/powerpoint/2010/main" val="1842982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5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44544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15123622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7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367620"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24339861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My First Template</a:t>
            </a:r>
            <a:endParaRPr lang="en-US" dirty="0"/>
          </a:p>
        </p:txBody>
      </p:sp>
    </p:spTree>
    <p:extLst>
      <p:ext uri="{BB962C8B-B14F-4D97-AF65-F5344CB8AC3E}">
        <p14:creationId xmlns:p14="http://schemas.microsoft.com/office/powerpoint/2010/main" val="2564911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4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334852"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225835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My First Template</a:t>
            </a:r>
            <a:endParaRPr lang="en-US" dirty="0"/>
          </a:p>
        </p:txBody>
      </p:sp>
    </p:spTree>
    <p:extLst>
      <p:ext uri="{BB962C8B-B14F-4D97-AF65-F5344CB8AC3E}">
        <p14:creationId xmlns:p14="http://schemas.microsoft.com/office/powerpoint/2010/main" val="2249489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Women in university leadership are paid up to 11.4 per cent less than men in equivalent jobs, a major new study says.</a:t>
            </a:r>
          </a:p>
          <a:p>
            <a:r>
              <a:rPr lang="en-US" sz="1200" kern="1200" dirty="0" smtClean="0">
                <a:solidFill>
                  <a:schemeClr val="tx1"/>
                </a:solidFill>
                <a:latin typeface="+mn-lt"/>
                <a:ea typeface="+mn-ea"/>
                <a:cs typeface="+mn-cs"/>
              </a:rPr>
              <a:t>Female vice-chancellors and principals earn 5.4 per cent less on average than male peers, while the pay gap rises to 10 per cent when deputy and pro vice-chancellors, registrars and chief operating officers are considered, says the joint report by employers and trade unions in higher education, published on 16 July.</a:t>
            </a:r>
          </a:p>
          <a:p>
            <a:r>
              <a:rPr lang="en-US" sz="1200" kern="1200" dirty="0" smtClean="0">
                <a:solidFill>
                  <a:schemeClr val="tx1"/>
                </a:solidFill>
                <a:latin typeface="+mn-lt"/>
                <a:ea typeface="+mn-ea"/>
                <a:cs typeface="+mn-cs"/>
              </a:rPr>
              <a:t>The pay gap for heads of schools or departments is also significant, ranging from 5.3 per cent for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with 51 to 100 staff to 11.4 per cent for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with 50 or fewer staff, says </a:t>
            </a:r>
            <a:r>
              <a:rPr lang="en-US" sz="1200" kern="1200" dirty="0" smtClean="0">
                <a:solidFill>
                  <a:schemeClr val="tx1"/>
                </a:solidFill>
                <a:latin typeface="+mn-lt"/>
                <a:ea typeface="+mn-ea"/>
                <a:cs typeface="+mn-cs"/>
                <a:hlinkClick r:id="rId3"/>
              </a:rPr>
              <a:t>the report by the New Joint Negotiating Committee for Higher Education Staff (JNCHES) Working Group on Gender Pay, which was set up as part of the 2014-15 national pay agreement for universities.</a:t>
            </a:r>
          </a:p>
          <a:p>
            <a:r>
              <a:rPr lang="en-US" sz="1200" kern="1200" dirty="0" smtClean="0">
                <a:solidFill>
                  <a:schemeClr val="tx1"/>
                </a:solidFill>
                <a:latin typeface="+mn-lt"/>
                <a:ea typeface="+mn-ea"/>
                <a:cs typeface="+mn-cs"/>
              </a:rPr>
              <a:t>At larger departments or schools with more than 100 staff, the pay gap for heads stands at 8.6 per cent, while the professorial pay gap for the whole sector is 5.1 per cent, it adds.</a:t>
            </a:r>
          </a:p>
          <a:p>
            <a:r>
              <a:rPr lang="en-US" sz="1200" kern="1200" dirty="0" smtClean="0">
                <a:solidFill>
                  <a:schemeClr val="tx1"/>
                </a:solidFill>
                <a:latin typeface="+mn-lt"/>
                <a:ea typeface="+mn-ea"/>
                <a:cs typeface="+mn-cs"/>
              </a:rPr>
              <a:t>However, the group found that there are far fewer significant pay gaps among rank-and-file academics. There is no pay gap at lecturer or junior research assistant level and when other equivalent academic roles are compared, such as senior and principal lecturers, women earn between 1.6 per cent and 2.6 per cent less than men, it says. [JNCHES]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ECU, 2014 (Manfredi report)</a:t>
            </a: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Only 17% of vice-chancellors are women3 and very few vice-chancellors or principals are from a minority ethnic background. Data published by the Equality and Human Rights Commission (EHRC) in 2011 shows that the higher education sector has the second lowest percentage of women in ‘top jobs’, the lowest being the judiciary with 12.9%.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Currently only 20% of professors are women; given that most vice-chancellors and pro-vice-chancellors are appointed from this pool of academics, it is difficult to see how gender equality can be achieved in these roles in the near future if male professors continue to outnumber female professors.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HESA</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45% of academic staff were female, but at senior levels women made up 22% of professors, and 33% of other senior academic staff. The majority (63%) of non-academic staff in 2013/14 were women, including 54% of managerial, professional and technical staff and 82% of clerical staff. However in 2003/04 only 15% of academic staff graded 'Professor' were female, and the trend shows this proportion increasing slowly over time.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F1833011-C35A-9145-ACFE-A24F1B79710B}" type="slidenum">
              <a:rPr lang="en-US" smtClean="0"/>
              <a:t>5</a:t>
            </a:fld>
            <a:endParaRPr lang="en-US"/>
          </a:p>
        </p:txBody>
      </p:sp>
    </p:spTree>
    <p:extLst>
      <p:ext uri="{BB962C8B-B14F-4D97-AF65-F5344CB8AC3E}">
        <p14:creationId xmlns:p14="http://schemas.microsoft.com/office/powerpoint/2010/main" val="3265977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7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1030288" rtl="0" eaLnBrk="1" fontAlgn="base" latinLnBrk="0" hangingPunct="1">
              <a:lnSpc>
                <a:spcPct val="100000"/>
              </a:lnSpc>
              <a:spcBef>
                <a:spcPct val="30000"/>
              </a:spcBef>
              <a:spcAft>
                <a:spcPct val="0"/>
              </a:spcAft>
              <a:buClrTx/>
              <a:buSzTx/>
              <a:buFontTx/>
              <a:buNone/>
              <a:tabLst/>
              <a:defRPr/>
            </a:pPr>
            <a:r>
              <a:rPr lang="en-GB" sz="1400" kern="1200" dirty="0" smtClean="0">
                <a:solidFill>
                  <a:schemeClr val="tx1"/>
                </a:solidFill>
                <a:effectLst/>
                <a:latin typeface="+mn-lt"/>
                <a:ea typeface="+mn-ea"/>
                <a:cs typeface="+mn-cs"/>
              </a:rPr>
              <a:t>The Research Excellence Framework (REF) is a new method for the assessment of the quality of research in UK higher education institutions. This was born out of the Research Assessment Exercise (RAE) in 2008. The purpose of the REF is to assess the quality of each individual research submission and their outcomes and grade them according to their impact on a global or national scale. This is then used to determine allocations of funds for research for institutions in 2015-16, based on how well they did in the REF. The assessment provides a reputational yardstick for institutions as well as providing evidence for UK research impact </a:t>
            </a:r>
            <a:r>
              <a:rPr lang="en-US" sz="1400" kern="1200" dirty="0" smtClean="0">
                <a:solidFill>
                  <a:schemeClr val="tx1"/>
                </a:solidFill>
                <a:effectLst/>
                <a:latin typeface="+mn-lt"/>
                <a:ea typeface="+mn-ea"/>
                <a:cs typeface="+mn-cs"/>
              </a:rPr>
              <a:t>(HEFCE, 2015)</a:t>
            </a:r>
            <a:r>
              <a:rPr lang="en-GB" sz="1400" kern="1200" dirty="0" smtClean="0">
                <a:solidFill>
                  <a:schemeClr val="tx1"/>
                </a:solidFill>
                <a:effectLst/>
                <a:latin typeface="+mn-lt"/>
                <a:ea typeface="+mn-ea"/>
                <a:cs typeface="+mn-cs"/>
              </a:rPr>
              <a:t>. </a:t>
            </a:r>
          </a:p>
          <a:p>
            <a:endParaRPr lang="en-GB" sz="1400" kern="1200" dirty="0" smtClean="0">
              <a:solidFill>
                <a:schemeClr val="tx1"/>
              </a:solidFill>
              <a:effectLst/>
              <a:latin typeface="+mn-lt"/>
              <a:ea typeface="+mn-ea"/>
              <a:cs typeface="+mn-cs"/>
            </a:endParaRPr>
          </a:p>
          <a:p>
            <a:endParaRPr lang="en-GB" sz="1400" kern="1200" dirty="0" smtClean="0">
              <a:solidFill>
                <a:schemeClr val="tx1"/>
              </a:solidFill>
              <a:effectLst/>
              <a:latin typeface="+mn-lt"/>
              <a:ea typeface="+mn-ea"/>
              <a:cs typeface="+mn-cs"/>
            </a:endParaRP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The University is committed to supporting the development of excellence and equality in research. This is evidenced by the institutional application to three key national/European initiatives in this area:</a:t>
            </a:r>
          </a:p>
          <a:p>
            <a:pPr marL="285750" lvl="0" indent="-285750">
              <a:buFont typeface="Arial"/>
              <a:buChar char="•"/>
            </a:pPr>
            <a:r>
              <a:rPr lang="en-GB" sz="1400" kern="1200" dirty="0" smtClean="0">
                <a:solidFill>
                  <a:schemeClr val="tx1"/>
                </a:solidFill>
                <a:effectLst/>
                <a:latin typeface="+mn-lt"/>
                <a:ea typeface="+mn-ea"/>
                <a:cs typeface="+mn-cs"/>
              </a:rPr>
              <a:t>The University was granted the HR Excellence in Research Award by the European Commission in January 2013. </a:t>
            </a:r>
          </a:p>
          <a:p>
            <a:pPr marL="285750" lvl="0" indent="-285750">
              <a:buFont typeface="Arial"/>
              <a:buChar char="•"/>
            </a:pPr>
            <a:r>
              <a:rPr lang="en-GB" sz="1400" kern="1200" dirty="0" smtClean="0">
                <a:solidFill>
                  <a:schemeClr val="tx1"/>
                </a:solidFill>
                <a:effectLst/>
                <a:latin typeface="+mn-lt"/>
                <a:ea typeface="+mn-ea"/>
                <a:cs typeface="+mn-cs"/>
              </a:rPr>
              <a:t>The University submitted an application for a Bronze Athena SWAN award in November 2014 and is currently awaiting a decision from the ECU.</a:t>
            </a:r>
          </a:p>
          <a:p>
            <a:pPr marL="285750" lvl="0" indent="-285750">
              <a:buFont typeface="Arial"/>
              <a:buChar char="•"/>
            </a:pPr>
            <a:r>
              <a:rPr lang="en-GB" sz="1400" kern="1200" dirty="0" smtClean="0">
                <a:solidFill>
                  <a:schemeClr val="tx1"/>
                </a:solidFill>
                <a:effectLst/>
                <a:latin typeface="+mn-lt"/>
                <a:ea typeface="+mn-ea"/>
                <a:cs typeface="+mn-cs"/>
              </a:rPr>
              <a:t>In September 2014 the University was one of only 5 HEIs to be awarded the Bronze Gender Equality Mark award from the Equality Challenge Unit. </a:t>
            </a:r>
          </a:p>
          <a:p>
            <a:pPr marL="285750" indent="-285750">
              <a:buFont typeface="Arial"/>
              <a:buChar char="•"/>
            </a:pPr>
            <a:r>
              <a:rPr lang="en-GB" sz="1400" kern="1200" dirty="0" smtClean="0">
                <a:solidFill>
                  <a:schemeClr val="tx1"/>
                </a:solidFill>
                <a:effectLst/>
                <a:latin typeface="+mn-lt"/>
                <a:ea typeface="+mn-ea"/>
                <a:cs typeface="+mn-cs"/>
              </a:rPr>
              <a:t>In relation to all three projects, core action plans state the need to explore the reasons for differentiation between numbers of male and female research-active staff. In addition, the Public Sector Equality Duty (pursuant to the Equality Act 2010) requires public bodies (and therefore HEIs) to have ‘due regard’ to the need to eliminate unlawful discrimination; advance equality of opportunity; and foster good relations between people who share a protected characteristic and those who do not share it.</a:t>
            </a:r>
          </a:p>
          <a:p>
            <a:r>
              <a:rPr lang="en-GB" sz="1400" kern="1200" dirty="0" smtClean="0">
                <a:solidFill>
                  <a:schemeClr val="tx1"/>
                </a:solidFill>
                <a:effectLst/>
                <a:latin typeface="+mn-lt"/>
                <a:ea typeface="+mn-ea"/>
                <a:cs typeface="+mn-cs"/>
              </a:rPr>
              <a:t>The PSED together with the action points from the three initiatives described has indicated the need to explore the gendered experience of academics in relation to research activity and in particular in relation to the REF 2014 process. Following completion of the REF 2014 submission, a comparison of the equality characteristics of the 215 staff who self-selected and were considered for submission (against the 151 staff who were eventually selected for submission) was carried out. This analysis indicated that the selection process per se had not had any adverse impact on female staff. However, as a secondary area of interest, the equality characteristics of research active staff (i.e. the 215 staff who self-selected for potential submission to REF 2014) was compared against the profile of all 527 academic and research staff who were in employment on the REF census date. This analysis did reveal some interesting areas for further analysis, in particular that female staff are significantly under-represented within the institution amongst researchers. Whilst these variations do not suggest that there are any areas of concern in terms of the REF 2014 selection process, they are considered to be worthy of further investigation (in light of the PSED together with the action plans in relation to the three initiatives described above).  </a:t>
            </a:r>
          </a:p>
          <a:p>
            <a:r>
              <a:rPr lang="en-GB" sz="1400" kern="1200" dirty="0" smtClean="0">
                <a:solidFill>
                  <a:schemeClr val="tx1"/>
                </a:solidFill>
                <a:effectLst/>
                <a:latin typeface="+mn-lt"/>
                <a:ea typeface="+mn-ea"/>
                <a:cs typeface="+mn-cs"/>
              </a:rPr>
              <a:t>The ECU’s Athena SWAN Charter has been developed to encourage and recognize commitment to combating underrepresentation of women and advancing the careers of women in STEMM research and academia.</a:t>
            </a:r>
          </a:p>
          <a:p>
            <a:r>
              <a:rPr lang="en-GB" sz="1400" kern="1200" dirty="0" smtClean="0">
                <a:solidFill>
                  <a:schemeClr val="tx1"/>
                </a:solidFill>
                <a:effectLst/>
                <a:latin typeface="+mn-lt"/>
                <a:ea typeface="+mn-ea"/>
                <a:cs typeface="+mn-cs"/>
              </a:rPr>
              <a:t>The GEM charter mark aims to address the gender inequalities and imbalance in the arts, humanities and social sciences, in particular the underrepresentation of women in senior roles.</a:t>
            </a:r>
          </a:p>
          <a:p>
            <a:pPr>
              <a:spcBef>
                <a:spcPct val="0"/>
              </a:spcBef>
            </a:pPr>
            <a:endParaRPr lang="en-US" altLang="en-US" dirty="0" smtClean="0"/>
          </a:p>
        </p:txBody>
      </p:sp>
      <p:sp>
        <p:nvSpPr>
          <p:cNvPr id="357380"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3836910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sz="1400" b="1" kern="1200" dirty="0" smtClean="0">
                <a:solidFill>
                  <a:schemeClr val="tx1"/>
                </a:solidFill>
                <a:effectLst/>
                <a:latin typeface="+mn-lt"/>
                <a:ea typeface="+mn-ea"/>
                <a:cs typeface="+mn-cs"/>
              </a:rPr>
              <a:t>Can see the gender imbalance</a:t>
            </a:r>
            <a:r>
              <a:rPr lang="en-GB" sz="1400" b="1" kern="1200" baseline="0" dirty="0" smtClean="0">
                <a:solidFill>
                  <a:schemeClr val="tx1"/>
                </a:solidFill>
                <a:effectLst/>
                <a:latin typeface="+mn-lt"/>
                <a:ea typeface="+mn-ea"/>
                <a:cs typeface="+mn-cs"/>
              </a:rPr>
              <a:t> more generally – as before but also re the REF as well.</a:t>
            </a:r>
            <a:endParaRPr lang="en-GB" sz="1400" b="1" kern="1200" dirty="0" smtClean="0">
              <a:solidFill>
                <a:schemeClr val="tx1"/>
              </a:solidFill>
              <a:effectLst/>
              <a:latin typeface="+mn-lt"/>
              <a:ea typeface="+mn-ea"/>
              <a:cs typeface="+mn-cs"/>
            </a:endParaRPr>
          </a:p>
          <a:p>
            <a:endParaRPr lang="en-GB" sz="1400" b="1" kern="1200" dirty="0" smtClean="0">
              <a:solidFill>
                <a:schemeClr val="tx1"/>
              </a:solidFill>
              <a:effectLst/>
              <a:latin typeface="+mn-lt"/>
              <a:ea typeface="+mn-ea"/>
              <a:cs typeface="+mn-cs"/>
            </a:endParaRPr>
          </a:p>
          <a:p>
            <a:r>
              <a:rPr lang="en-GB" sz="1400" b="1" kern="1200" dirty="0" smtClean="0">
                <a:solidFill>
                  <a:schemeClr val="tx1"/>
                </a:solidFill>
                <a:effectLst/>
                <a:latin typeface="+mn-lt"/>
                <a:ea typeface="+mn-ea"/>
                <a:cs typeface="+mn-cs"/>
              </a:rPr>
              <a:t>REF statistics</a:t>
            </a:r>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In terms of submission rates 67% of eligible male academic staff successfully submitted to the REF compared to 51% of female staff, an improvement of 3% for females from the 2008 RAE (HEFCE, 2015). Data shows that early career researchers and young academics are not significantly different with their rates of submission for the REF 14. However, there is a big difference between genders from the age of 35 to 55 years old, with ages 45-55 being the biggest gulf. Males between the ages of 28 and 55 are significantly more likely to be selected over their female counterparts of the same age (HEFCE, 2015).</a:t>
            </a:r>
            <a:r>
              <a:rPr lang="en-GB" dirty="0" smtClean="0">
                <a:effectLst/>
              </a:rPr>
              <a:t> </a:t>
            </a:r>
            <a:endParaRPr lang="en-US" dirty="0" smtClean="0"/>
          </a:p>
          <a:p>
            <a:pPr>
              <a:spcBef>
                <a:spcPct val="0"/>
              </a:spcBef>
            </a:pPr>
            <a:endParaRPr lang="en-US" altLang="en-US" dirty="0" smtClean="0"/>
          </a:p>
        </p:txBody>
      </p:sp>
      <p:sp>
        <p:nvSpPr>
          <p:cNvPr id="38912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670274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6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z="1400" kern="1200" dirty="0" smtClean="0">
              <a:solidFill>
                <a:schemeClr val="tx1"/>
              </a:solidFill>
              <a:effectLst/>
              <a:latin typeface="+mn-lt"/>
              <a:ea typeface="+mn-ea"/>
              <a:cs typeface="+mn-cs"/>
            </a:endParaRPr>
          </a:p>
          <a:p>
            <a:r>
              <a:rPr lang="en-GB" sz="1400" b="1" i="1" kern="1200" dirty="0" smtClean="0">
                <a:solidFill>
                  <a:schemeClr val="tx1"/>
                </a:solidFill>
                <a:effectLst/>
                <a:latin typeface="+mn-lt"/>
                <a:ea typeface="+mn-ea"/>
                <a:cs typeface="+mn-cs"/>
              </a:rPr>
              <a:t>Teaching:</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Research is seen as a key and pivotal part of being a successful academic and is seen as a key to promotion (Barrett &amp; Barrett, 2008). The REF and institutions reward successful REF candidates. The REF in recent years has made the UK more focused on research and therefore now places research excellence and privilege over teaching (Broadbent, 2010). This can potentially be problematic for women due to the differences in submission rates and time from teaching to do research. Poole et al. (1997), believes that women are more inclined to teach than to do research. He believes that men seem to have a greater understanding of the implications of research; such as how it relates to faculty reputation, promotion and the attainment of resources.</a:t>
            </a:r>
            <a:r>
              <a:rPr lang="en-GB" sz="1400" b="1" kern="1200" dirty="0" smtClean="0">
                <a:solidFill>
                  <a:schemeClr val="tx1"/>
                </a:solidFill>
                <a:effectLst/>
                <a:latin typeface="+mn-lt"/>
                <a:ea typeface="+mn-ea"/>
                <a:cs typeface="+mn-cs"/>
              </a:rPr>
              <a:t> </a:t>
            </a:r>
            <a:r>
              <a:rPr lang="en-GB" sz="1400" kern="1200" dirty="0" err="1" smtClean="0">
                <a:solidFill>
                  <a:schemeClr val="tx1"/>
                </a:solidFill>
                <a:effectLst/>
                <a:latin typeface="+mn-lt"/>
                <a:ea typeface="+mn-ea"/>
                <a:cs typeface="+mn-cs"/>
              </a:rPr>
              <a:t>Terosky</a:t>
            </a:r>
            <a:r>
              <a:rPr lang="en-GB" sz="1400" kern="1200" dirty="0" smtClean="0">
                <a:solidFill>
                  <a:schemeClr val="tx1"/>
                </a:solidFill>
                <a:effectLst/>
                <a:latin typeface="+mn-lt"/>
                <a:ea typeface="+mn-ea"/>
                <a:cs typeface="+mn-cs"/>
              </a:rPr>
              <a:t> et al (2008) with their research across research universities in the US, state that women are in fact forced into more teaching roles than males. They found that 80% of women, compared to just 26% of males, feel their work is increasing in the “service” role and is clashing with their desire and requirement to produce research outputs.</a:t>
            </a:r>
            <a:r>
              <a:rPr lang="en-GB" sz="1400" b="1" kern="1200" dirty="0" smtClean="0">
                <a:solidFill>
                  <a:schemeClr val="tx1"/>
                </a:solidFill>
                <a:effectLst/>
                <a:latin typeface="+mn-lt"/>
                <a:ea typeface="+mn-ea"/>
                <a:cs typeface="+mn-cs"/>
              </a:rPr>
              <a:t> </a:t>
            </a:r>
            <a:r>
              <a:rPr lang="en-GB" sz="1400" kern="1200" dirty="0" smtClean="0">
                <a:solidFill>
                  <a:schemeClr val="tx1"/>
                </a:solidFill>
                <a:effectLst/>
                <a:latin typeface="+mn-lt"/>
                <a:ea typeface="+mn-ea"/>
                <a:cs typeface="+mn-cs"/>
              </a:rPr>
              <a:t>Broadbent (2010) agrees with this statement and states that women and minority groups are disadvantaged due to having more of the teaching load than males.</a:t>
            </a:r>
            <a:r>
              <a:rPr lang="en-GB" sz="1400" b="1" kern="1200" dirty="0" smtClean="0">
                <a:solidFill>
                  <a:schemeClr val="tx1"/>
                </a:solidFill>
                <a:effectLst/>
                <a:latin typeface="+mn-lt"/>
                <a:ea typeface="+mn-ea"/>
                <a:cs typeface="+mn-cs"/>
              </a:rPr>
              <a:t> </a:t>
            </a:r>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This is ever more problematic for female academics due to the increased pressure of the REF, yet more pressure from their institutions to take on more teaching and student mentoring loads. Emotional labour by female academic staff is seen as necessary and beneficial to institutions but in doing so, those academics are deprived of some of the space needed for research focused activities (Knights &amp; Richards, 2003).</a:t>
            </a:r>
            <a:r>
              <a:rPr lang="en-GB" sz="1400" b="1" kern="1200" dirty="0" smtClean="0">
                <a:solidFill>
                  <a:schemeClr val="tx1"/>
                </a:solidFill>
                <a:effectLst/>
                <a:latin typeface="+mn-lt"/>
                <a:ea typeface="+mn-ea"/>
                <a:cs typeface="+mn-cs"/>
              </a:rPr>
              <a:t> </a:t>
            </a:r>
            <a:r>
              <a:rPr lang="en-GB" sz="1400" kern="1200" dirty="0" smtClean="0">
                <a:solidFill>
                  <a:schemeClr val="tx1"/>
                </a:solidFill>
                <a:effectLst/>
                <a:latin typeface="+mn-lt"/>
                <a:ea typeface="+mn-ea"/>
                <a:cs typeface="+mn-cs"/>
              </a:rPr>
              <a:t>Over a quarter of academics did not feel they had enough time to prepare for teaching due to the need to produce and focus on REF outputs. 31% of female academics agreed with this (UCU, 2013).</a:t>
            </a:r>
            <a:r>
              <a:rPr lang="en-GB" sz="1400" b="1" kern="1200" dirty="0" smtClean="0">
                <a:solidFill>
                  <a:schemeClr val="tx1"/>
                </a:solidFill>
                <a:effectLst/>
                <a:latin typeface="+mn-lt"/>
                <a:ea typeface="+mn-ea"/>
                <a:cs typeface="+mn-cs"/>
              </a:rPr>
              <a:t> </a:t>
            </a:r>
            <a:r>
              <a:rPr lang="en-GB" sz="1400" kern="1200" dirty="0" smtClean="0">
                <a:solidFill>
                  <a:schemeClr val="tx1"/>
                </a:solidFill>
                <a:effectLst/>
                <a:latin typeface="+mn-lt"/>
                <a:ea typeface="+mn-ea"/>
                <a:cs typeface="+mn-cs"/>
              </a:rPr>
              <a:t>A further 28% of females felt they did not have the time to provide sufficient feedback and support to students because of the need to focus on their REF outputs (UCU, 2013).</a:t>
            </a:r>
            <a:r>
              <a:rPr lang="en-GB" sz="1400" b="1" kern="1200" dirty="0" smtClean="0">
                <a:solidFill>
                  <a:schemeClr val="tx1"/>
                </a:solidFill>
                <a:effectLst/>
                <a:latin typeface="+mn-lt"/>
                <a:ea typeface="+mn-ea"/>
                <a:cs typeface="+mn-cs"/>
              </a:rPr>
              <a:t> </a:t>
            </a:r>
            <a:r>
              <a:rPr lang="en-GB" sz="1400" kern="1200" dirty="0" smtClean="0">
                <a:solidFill>
                  <a:schemeClr val="tx1"/>
                </a:solidFill>
                <a:effectLst/>
                <a:latin typeface="+mn-lt"/>
                <a:ea typeface="+mn-ea"/>
                <a:cs typeface="+mn-cs"/>
              </a:rPr>
              <a:t>Female academics are more likely to state that they work beyond normal/reasonable working hours more than their male counterparts. With 39% of female academics often working on their outputs during annual leave and 41% on public holidays and closure days, with 66% of females completing REF work outside of paid working hours (UCU, 2013).</a:t>
            </a:r>
          </a:p>
          <a:p>
            <a:endParaRPr lang="en-GB" sz="1400" kern="1200" dirty="0" smtClean="0">
              <a:solidFill>
                <a:schemeClr val="tx1"/>
              </a:solidFill>
              <a:effectLst/>
              <a:latin typeface="+mn-lt"/>
              <a:ea typeface="+mn-ea"/>
              <a:cs typeface="+mn-cs"/>
            </a:endParaRPr>
          </a:p>
          <a:p>
            <a:r>
              <a:rPr lang="en-GB" sz="1400" b="1" i="1" kern="1200" dirty="0" smtClean="0">
                <a:solidFill>
                  <a:schemeClr val="tx1"/>
                </a:solidFill>
                <a:effectLst/>
                <a:latin typeface="+mn-lt"/>
                <a:ea typeface="+mn-ea"/>
                <a:cs typeface="+mn-cs"/>
              </a:rPr>
              <a:t>Capacity:</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Working during the evening and during the weekend is now seen as the norm for 42% of academic staff (</a:t>
            </a:r>
            <a:r>
              <a:rPr lang="en-GB" sz="1400" kern="1200" dirty="0" err="1" smtClean="0">
                <a:solidFill>
                  <a:schemeClr val="tx1"/>
                </a:solidFill>
                <a:effectLst/>
                <a:latin typeface="+mn-lt"/>
                <a:ea typeface="+mn-ea"/>
                <a:cs typeface="+mn-cs"/>
              </a:rPr>
              <a:t>Kinman</a:t>
            </a:r>
            <a:r>
              <a:rPr lang="en-GB" sz="1400" kern="1200" dirty="0" smtClean="0">
                <a:solidFill>
                  <a:schemeClr val="tx1"/>
                </a:solidFill>
                <a:effectLst/>
                <a:latin typeface="+mn-lt"/>
                <a:ea typeface="+mn-ea"/>
                <a:cs typeface="+mn-cs"/>
              </a:rPr>
              <a:t> &amp; Jones, 2004). This is due to a combination of increased teaching loads, competitive nature of higher education and for some, simple enjoyment of their research and job (Fox, </a:t>
            </a:r>
            <a:r>
              <a:rPr lang="en-GB" sz="1400" kern="1200" dirty="0" err="1" smtClean="0">
                <a:solidFill>
                  <a:schemeClr val="tx1"/>
                </a:solidFill>
                <a:effectLst/>
                <a:latin typeface="+mn-lt"/>
                <a:ea typeface="+mn-ea"/>
                <a:cs typeface="+mn-cs"/>
              </a:rPr>
              <a:t>Fonesca</a:t>
            </a:r>
            <a:r>
              <a:rPr lang="en-GB" sz="1400" kern="1200" dirty="0" smtClean="0">
                <a:solidFill>
                  <a:schemeClr val="tx1"/>
                </a:solidFill>
                <a:effectLst/>
                <a:latin typeface="+mn-lt"/>
                <a:ea typeface="+mn-ea"/>
                <a:cs typeface="+mn-cs"/>
              </a:rPr>
              <a:t>, &amp; </a:t>
            </a:r>
            <a:r>
              <a:rPr lang="en-GB" sz="1400" kern="1200" dirty="0" err="1" smtClean="0">
                <a:solidFill>
                  <a:schemeClr val="tx1"/>
                </a:solidFill>
                <a:effectLst/>
                <a:latin typeface="+mn-lt"/>
                <a:ea typeface="+mn-ea"/>
                <a:cs typeface="+mn-cs"/>
              </a:rPr>
              <a:t>Bao</a:t>
            </a:r>
            <a:r>
              <a:rPr lang="en-GB" sz="1400" kern="1200" dirty="0" smtClean="0">
                <a:solidFill>
                  <a:schemeClr val="tx1"/>
                </a:solidFill>
                <a:effectLst/>
                <a:latin typeface="+mn-lt"/>
                <a:ea typeface="+mn-ea"/>
                <a:cs typeface="+mn-cs"/>
              </a:rPr>
              <a:t>, 2011). Academia is not traditionally a standard nine to five job and this can affect women as well as men.  Although women interviewed by </a:t>
            </a:r>
            <a:r>
              <a:rPr lang="en-GB" sz="1400" kern="1200" dirty="0" err="1" smtClean="0">
                <a:solidFill>
                  <a:schemeClr val="tx1"/>
                </a:solidFill>
                <a:effectLst/>
                <a:latin typeface="+mn-lt"/>
                <a:ea typeface="+mn-ea"/>
                <a:cs typeface="+mn-cs"/>
              </a:rPr>
              <a:t>Dever</a:t>
            </a:r>
            <a:r>
              <a:rPr lang="en-GB" sz="1400" kern="1200" dirty="0" smtClean="0">
                <a:solidFill>
                  <a:schemeClr val="tx1"/>
                </a:solidFill>
                <a:effectLst/>
                <a:latin typeface="+mn-lt"/>
                <a:ea typeface="+mn-ea"/>
                <a:cs typeface="+mn-cs"/>
              </a:rPr>
              <a:t> and Morrison (2009), welcomed increased equality opportunities of flexible working that academia offers such as working from home. They also believe that this has led to a dissolving of the work-home boundary and this increases pressure on both family and their working life. As stated above, teaching pressures and commitments have led to research activity increasingly being left to be completed in an academics spare time (Barrett &amp; Barrett, 2008). Two-thirds of women stated in the UCU (2013) survey that they felt that they did not have the time to undertake the necessary work needed to produce the required outputs without working excessive hours. Over half of women (57%) agreed/strongly agreed that pressure from their institution to meet REF expectations made it difficult to manage their workload (UCU, 2013). Such pressures on time, work-life balance and teaching-research balance, causes an issue for and a barrier for the majority of women. No more so due to their caring responsibilities such as child care. </a:t>
            </a:r>
          </a:p>
          <a:p>
            <a:endParaRPr lang="en-GB" sz="1400" kern="1200" dirty="0" smtClean="0">
              <a:solidFill>
                <a:schemeClr val="tx1"/>
              </a:solidFill>
              <a:effectLst/>
              <a:latin typeface="+mn-lt"/>
              <a:ea typeface="+mn-ea"/>
              <a:cs typeface="+mn-cs"/>
            </a:endParaRPr>
          </a:p>
          <a:p>
            <a:r>
              <a:rPr lang="en-GB" sz="1400" b="1" i="1" kern="1200" dirty="0" smtClean="0">
                <a:solidFill>
                  <a:schemeClr val="tx1"/>
                </a:solidFill>
                <a:effectLst/>
                <a:latin typeface="+mn-lt"/>
                <a:ea typeface="+mn-ea"/>
                <a:cs typeface="+mn-cs"/>
              </a:rPr>
              <a:t>Caring responsibilities:</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Notwithstanding the traditional gender ideologies of men as the breadwinners and females as the carers in the home, it has been shown that caring responsibility in the home (be that children or elderly parents) has been linked to a slower career progressions for women by around five years (</a:t>
            </a:r>
            <a:r>
              <a:rPr lang="en-GB" sz="1400" kern="1200" dirty="0" err="1" smtClean="0">
                <a:solidFill>
                  <a:schemeClr val="tx1"/>
                </a:solidFill>
                <a:effectLst/>
                <a:latin typeface="+mn-lt"/>
                <a:ea typeface="+mn-ea"/>
                <a:cs typeface="+mn-cs"/>
              </a:rPr>
              <a:t>Ledwith</a:t>
            </a:r>
            <a:r>
              <a:rPr lang="en-GB" sz="1400" kern="1200" dirty="0" smtClean="0">
                <a:solidFill>
                  <a:schemeClr val="tx1"/>
                </a:solidFill>
                <a:effectLst/>
                <a:latin typeface="+mn-lt"/>
                <a:ea typeface="+mn-ea"/>
                <a:cs typeface="+mn-cs"/>
              </a:rPr>
              <a:t> &amp; </a:t>
            </a:r>
            <a:r>
              <a:rPr lang="en-GB" sz="1400" kern="1200" dirty="0" err="1" smtClean="0">
                <a:solidFill>
                  <a:schemeClr val="tx1"/>
                </a:solidFill>
                <a:effectLst/>
                <a:latin typeface="+mn-lt"/>
                <a:ea typeface="+mn-ea"/>
                <a:cs typeface="+mn-cs"/>
              </a:rPr>
              <a:t>Manfredi</a:t>
            </a:r>
            <a:r>
              <a:rPr lang="en-GB" sz="1400" kern="1200" dirty="0" smtClean="0">
                <a:solidFill>
                  <a:schemeClr val="tx1"/>
                </a:solidFill>
                <a:effectLst/>
                <a:latin typeface="+mn-lt"/>
                <a:ea typeface="+mn-ea"/>
                <a:cs typeface="+mn-cs"/>
              </a:rPr>
              <a:t>, 2000; Barrett &amp; Barrett, 2011). Broadbent (2010), makes a strong link that academics with caring responsibilities or disabilities may be disadvantaged by their institutions choices of selection for the RAE in 2010. There are a number of reasons why women produce less REF outputs compared to men when caring responsibilities are taken into account. There is a greater mobility for men (Ward, 2001) and a distinct lack of senior female role models in higher education (Sealy &amp; Singh, 2010). Women in maternity leave display a productivity shock due to sleep deprivation and the added responsibilities of child care, giving less time and concentration to producing  outputs of a sufficient quality (</a:t>
            </a:r>
            <a:r>
              <a:rPr lang="en-GB" sz="1400" kern="1200" dirty="0" err="1" smtClean="0">
                <a:solidFill>
                  <a:schemeClr val="tx1"/>
                </a:solidFill>
                <a:effectLst/>
                <a:latin typeface="+mn-lt"/>
                <a:ea typeface="+mn-ea"/>
                <a:cs typeface="+mn-cs"/>
              </a:rPr>
              <a:t>Pezzoni</a:t>
            </a:r>
            <a:r>
              <a:rPr lang="en-GB" sz="1400" kern="1200" dirty="0" smtClean="0">
                <a:solidFill>
                  <a:schemeClr val="tx1"/>
                </a:solidFill>
                <a:effectLst/>
                <a:latin typeface="+mn-lt"/>
                <a:ea typeface="+mn-ea"/>
                <a:cs typeface="+mn-cs"/>
              </a:rPr>
              <a:t>, </a:t>
            </a:r>
            <a:r>
              <a:rPr lang="en-GB" sz="1400" kern="1200" dirty="0" err="1" smtClean="0">
                <a:solidFill>
                  <a:schemeClr val="tx1"/>
                </a:solidFill>
                <a:effectLst/>
                <a:latin typeface="+mn-lt"/>
                <a:ea typeface="+mn-ea"/>
                <a:cs typeface="+mn-cs"/>
              </a:rPr>
              <a:t>Sterzi</a:t>
            </a:r>
            <a:r>
              <a:rPr lang="en-GB" sz="1400" kern="1200" dirty="0" smtClean="0">
                <a:solidFill>
                  <a:schemeClr val="tx1"/>
                </a:solidFill>
                <a:effectLst/>
                <a:latin typeface="+mn-lt"/>
                <a:ea typeface="+mn-ea"/>
                <a:cs typeface="+mn-cs"/>
              </a:rPr>
              <a:t>, &amp; </a:t>
            </a:r>
            <a:r>
              <a:rPr lang="en-GB" sz="1400" kern="1200" dirty="0" err="1" smtClean="0">
                <a:solidFill>
                  <a:schemeClr val="tx1"/>
                </a:solidFill>
                <a:effectLst/>
                <a:latin typeface="+mn-lt"/>
                <a:ea typeface="+mn-ea"/>
                <a:cs typeface="+mn-cs"/>
              </a:rPr>
              <a:t>Lissoni</a:t>
            </a:r>
            <a:r>
              <a:rPr lang="en-GB" sz="1400" kern="1200" dirty="0" smtClean="0">
                <a:solidFill>
                  <a:schemeClr val="tx1"/>
                </a:solidFill>
                <a:effectLst/>
                <a:latin typeface="+mn-lt"/>
                <a:ea typeface="+mn-ea"/>
                <a:cs typeface="+mn-cs"/>
              </a:rPr>
              <a:t>, 2012). This can often be seen in the work place as a disadvantage to female academic career progression as they tend to have career breaks or work part time (</a:t>
            </a:r>
            <a:r>
              <a:rPr lang="en-GB" sz="1400" kern="1200" dirty="0" err="1" smtClean="0">
                <a:solidFill>
                  <a:schemeClr val="tx1"/>
                </a:solidFill>
                <a:effectLst/>
                <a:latin typeface="+mn-lt"/>
                <a:ea typeface="+mn-ea"/>
                <a:cs typeface="+mn-cs"/>
              </a:rPr>
              <a:t>Probert</a:t>
            </a:r>
            <a:r>
              <a:rPr lang="en-GB" sz="1400" kern="1200" dirty="0" smtClean="0">
                <a:solidFill>
                  <a:schemeClr val="tx1"/>
                </a:solidFill>
                <a:effectLst/>
                <a:latin typeface="+mn-lt"/>
                <a:ea typeface="+mn-ea"/>
                <a:cs typeface="+mn-cs"/>
              </a:rPr>
              <a:t>, 2005). </a:t>
            </a:r>
          </a:p>
          <a:p>
            <a:r>
              <a:rPr lang="en-GB" sz="1400" kern="1200" dirty="0" smtClean="0">
                <a:solidFill>
                  <a:schemeClr val="tx1"/>
                </a:solidFill>
                <a:effectLst/>
                <a:latin typeface="+mn-lt"/>
                <a:ea typeface="+mn-ea"/>
                <a:cs typeface="+mn-cs"/>
              </a:rPr>
              <a:t>Working part-time has been shown to significantly reduce an individual’s likelihood of being selected for the REF (HEFCE, 2015). In 2001, academia employed 11% of people on fixed-term contracts, the most of any industry (AUT, 2001). Career breaks and part-time work compared to full-time academics, reduces network opportunities which in the case of women is highly important for promotional opportunities (Ibarra, 1995).</a:t>
            </a:r>
          </a:p>
          <a:p>
            <a:r>
              <a:rPr lang="en-GB" sz="1400" kern="1200" dirty="0" smtClean="0">
                <a:solidFill>
                  <a:schemeClr val="tx1"/>
                </a:solidFill>
                <a:effectLst/>
                <a:latin typeface="+mn-lt"/>
                <a:ea typeface="+mn-ea"/>
                <a:cs typeface="+mn-cs"/>
              </a:rPr>
              <a:t> However as stated by Donald (2011), there is a real need for equality when it comes to childcare as many males are distinctly disadvantaged in terms of REF outputs and reductions. If they want to raise the child and have extended paternity leave compared to the mother. There is a fundamental equality issue around maternity/paternity leave for males and females. With this in mind however, ** states that for a father to have a child is seen as progression and is admired by his co-workers and in some cases can enhance their reputation for promotions. Whereas for women to be pregnant and be on maternity leave, can be seen in the eyes of some as being a distinct disadvantage. Female academics have generally a different career progression and route into academia than males and females academics tend to take a career break (maternity) to child bear just at the point when ‘careers are being built’ (Osborn, 2000). </a:t>
            </a:r>
            <a:r>
              <a:rPr lang="en-GB" sz="1400" kern="1200" dirty="0" err="1" smtClean="0">
                <a:solidFill>
                  <a:schemeClr val="tx1"/>
                </a:solidFill>
                <a:effectLst/>
                <a:latin typeface="+mn-lt"/>
                <a:ea typeface="+mn-ea"/>
                <a:cs typeface="+mn-cs"/>
              </a:rPr>
              <a:t>Savigny</a:t>
            </a:r>
            <a:r>
              <a:rPr lang="en-GB" sz="1400" kern="1200" dirty="0" smtClean="0">
                <a:solidFill>
                  <a:schemeClr val="tx1"/>
                </a:solidFill>
                <a:effectLst/>
                <a:latin typeface="+mn-lt"/>
                <a:ea typeface="+mn-ea"/>
                <a:cs typeface="+mn-cs"/>
              </a:rPr>
              <a:t> (2014) comments on how a woman in academia are viewed differently once they have a child, with the default thought of that person not devoting enough time to the academic cause.</a:t>
            </a:r>
          </a:p>
          <a:p>
            <a:r>
              <a:rPr lang="en-GB" sz="1400" kern="1200" dirty="0" smtClean="0">
                <a:solidFill>
                  <a:schemeClr val="tx1"/>
                </a:solidFill>
                <a:effectLst/>
                <a:latin typeface="+mn-lt"/>
                <a:ea typeface="+mn-ea"/>
                <a:cs typeface="+mn-cs"/>
              </a:rPr>
              <a:t>Women face a difficulty with raising a child in a research and academic job, as not only is there pressure to balance family time with work time, there is the additional pressure from securing funding and grants for research and producing outputs. Something which males traditionally have been more able to secure (</a:t>
            </a:r>
            <a:r>
              <a:rPr lang="en-GB" sz="1400" kern="1200" dirty="0" err="1" smtClean="0">
                <a:solidFill>
                  <a:schemeClr val="tx1"/>
                </a:solidFill>
                <a:effectLst/>
                <a:latin typeface="+mn-lt"/>
                <a:ea typeface="+mn-ea"/>
                <a:cs typeface="+mn-cs"/>
              </a:rPr>
              <a:t>Goulden</a:t>
            </a:r>
            <a:r>
              <a:rPr lang="en-GB" sz="1400" kern="1200" dirty="0" smtClean="0">
                <a:solidFill>
                  <a:schemeClr val="tx1"/>
                </a:solidFill>
                <a:effectLst/>
                <a:latin typeface="+mn-lt"/>
                <a:ea typeface="+mn-ea"/>
                <a:cs typeface="+mn-cs"/>
              </a:rPr>
              <a:t>, Mason, &amp; </a:t>
            </a:r>
            <a:r>
              <a:rPr lang="en-GB" sz="1400" kern="1200" dirty="0" err="1" smtClean="0">
                <a:solidFill>
                  <a:schemeClr val="tx1"/>
                </a:solidFill>
                <a:effectLst/>
                <a:latin typeface="+mn-lt"/>
                <a:ea typeface="+mn-ea"/>
                <a:cs typeface="+mn-cs"/>
              </a:rPr>
              <a:t>Frasch</a:t>
            </a:r>
            <a:r>
              <a:rPr lang="en-GB" sz="1400" kern="1200" dirty="0" smtClean="0">
                <a:solidFill>
                  <a:schemeClr val="tx1"/>
                </a:solidFill>
                <a:effectLst/>
                <a:latin typeface="+mn-lt"/>
                <a:ea typeface="+mn-ea"/>
                <a:cs typeface="+mn-cs"/>
              </a:rPr>
              <a:t>, 2011). 3% of respondents (UCU, 2013) stated they felt discriminated against in the selection process due to their gender/sex. 6% of female staff regarded their REF selection process as discriminatory to sex and 5% in relation to pregnancy and maternity. </a:t>
            </a:r>
          </a:p>
          <a:p>
            <a:endParaRPr lang="en-GB" sz="1400" kern="1200" dirty="0" smtClean="0">
              <a:solidFill>
                <a:schemeClr val="tx1"/>
              </a:solidFill>
              <a:effectLst/>
              <a:latin typeface="+mn-lt"/>
              <a:ea typeface="+mn-ea"/>
              <a:cs typeface="+mn-cs"/>
            </a:endParaRPr>
          </a:p>
          <a:p>
            <a:r>
              <a:rPr lang="en-GB" sz="1400" b="1" i="1" kern="1200" dirty="0" smtClean="0">
                <a:solidFill>
                  <a:schemeClr val="tx1"/>
                </a:solidFill>
                <a:effectLst/>
                <a:latin typeface="+mn-lt"/>
                <a:ea typeface="+mn-ea"/>
                <a:cs typeface="+mn-cs"/>
              </a:rPr>
              <a:t>Confidence:</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Outlined thus far are reasons why women may find more barriers to producing outputs for the REF or being selected to take part. One major trail of thought as more research emerges, is the confidence of female academics to break the glass ceiling (</a:t>
            </a:r>
            <a:r>
              <a:rPr lang="en-GB" sz="1400" kern="1200" dirty="0" err="1" smtClean="0">
                <a:solidFill>
                  <a:schemeClr val="tx1"/>
                </a:solidFill>
                <a:effectLst/>
                <a:latin typeface="+mn-lt"/>
                <a:ea typeface="+mn-ea"/>
                <a:cs typeface="+mn-cs"/>
              </a:rPr>
              <a:t>Asmar</a:t>
            </a:r>
            <a:r>
              <a:rPr lang="en-GB" sz="1400" kern="1200" dirty="0" smtClean="0">
                <a:solidFill>
                  <a:schemeClr val="tx1"/>
                </a:solidFill>
                <a:effectLst/>
                <a:latin typeface="+mn-lt"/>
                <a:ea typeface="+mn-ea"/>
                <a:cs typeface="+mn-cs"/>
              </a:rPr>
              <a:t>, 1999; </a:t>
            </a:r>
            <a:r>
              <a:rPr lang="en-GB" sz="1400" kern="1200" dirty="0" err="1" smtClean="0">
                <a:solidFill>
                  <a:schemeClr val="tx1"/>
                </a:solidFill>
                <a:effectLst/>
                <a:latin typeface="+mn-lt"/>
                <a:ea typeface="+mn-ea"/>
                <a:cs typeface="+mn-cs"/>
              </a:rPr>
              <a:t>Saunderson</a:t>
            </a:r>
            <a:r>
              <a:rPr lang="en-GB" sz="1400" kern="1200" dirty="0" smtClean="0">
                <a:solidFill>
                  <a:schemeClr val="tx1"/>
                </a:solidFill>
                <a:effectLst/>
                <a:latin typeface="+mn-lt"/>
                <a:ea typeface="+mn-ea"/>
                <a:cs typeface="+mn-cs"/>
              </a:rPr>
              <a:t>, 2002; Fletcher, </a:t>
            </a:r>
            <a:r>
              <a:rPr lang="en-GB" sz="1400" kern="1200" dirty="0" err="1" smtClean="0">
                <a:solidFill>
                  <a:schemeClr val="tx1"/>
                </a:solidFill>
                <a:effectLst/>
                <a:latin typeface="+mn-lt"/>
                <a:ea typeface="+mn-ea"/>
                <a:cs typeface="+mn-cs"/>
              </a:rPr>
              <a:t>Boden</a:t>
            </a:r>
            <a:r>
              <a:rPr lang="en-GB" sz="1400" kern="1200" dirty="0" smtClean="0">
                <a:solidFill>
                  <a:schemeClr val="tx1"/>
                </a:solidFill>
                <a:effectLst/>
                <a:latin typeface="+mn-lt"/>
                <a:ea typeface="+mn-ea"/>
                <a:cs typeface="+mn-cs"/>
              </a:rPr>
              <a:t>, Kent, &amp; </a:t>
            </a:r>
            <a:r>
              <a:rPr lang="en-GB" sz="1400" kern="1200" dirty="0" err="1" smtClean="0">
                <a:solidFill>
                  <a:schemeClr val="tx1"/>
                </a:solidFill>
                <a:effectLst/>
                <a:latin typeface="+mn-lt"/>
                <a:ea typeface="+mn-ea"/>
                <a:cs typeface="+mn-cs"/>
              </a:rPr>
              <a:t>Tinson</a:t>
            </a:r>
            <a:r>
              <a:rPr lang="en-GB" sz="1400" kern="1200" dirty="0" smtClean="0">
                <a:solidFill>
                  <a:schemeClr val="tx1"/>
                </a:solidFill>
                <a:effectLst/>
                <a:latin typeface="+mn-lt"/>
                <a:ea typeface="+mn-ea"/>
                <a:cs typeface="+mn-cs"/>
              </a:rPr>
              <a:t>, 2007). To do this they require strong academic role models. Here lies the distinct catch 22 in the cycle, more women are needed in higher level positions in higher education, so that others may follow and be inspired to break the glass ceiling. Yet to get more women into higher level positions today, they need to be inspired by a vast array of female academic role models already in those positions, which they are not. There is an increasing concern by the lack of women in senior positions in science and technology, </a:t>
            </a:r>
            <a:r>
              <a:rPr lang="en-GB" sz="1400" kern="1200" dirty="0" err="1" smtClean="0">
                <a:solidFill>
                  <a:schemeClr val="tx1"/>
                </a:solidFill>
                <a:effectLst/>
                <a:latin typeface="+mn-lt"/>
                <a:ea typeface="+mn-ea"/>
                <a:cs typeface="+mn-cs"/>
              </a:rPr>
              <a:t>amoung</a:t>
            </a:r>
            <a:r>
              <a:rPr lang="en-GB" sz="1400" kern="1200" dirty="0" smtClean="0">
                <a:solidFill>
                  <a:schemeClr val="tx1"/>
                </a:solidFill>
                <a:effectLst/>
                <a:latin typeface="+mn-lt"/>
                <a:ea typeface="+mn-ea"/>
                <a:cs typeface="+mn-cs"/>
              </a:rPr>
              <a:t> other subjects in UK HEI’s (Howe-Walsh &amp; </a:t>
            </a:r>
            <a:r>
              <a:rPr lang="en-GB" sz="1400" kern="1200" dirty="0" err="1" smtClean="0">
                <a:solidFill>
                  <a:schemeClr val="tx1"/>
                </a:solidFill>
                <a:effectLst/>
                <a:latin typeface="+mn-lt"/>
                <a:ea typeface="+mn-ea"/>
                <a:cs typeface="+mn-cs"/>
              </a:rPr>
              <a:t>Turnball</a:t>
            </a:r>
            <a:r>
              <a:rPr lang="en-GB" sz="1400" kern="1200" dirty="0" smtClean="0">
                <a:solidFill>
                  <a:schemeClr val="tx1"/>
                </a:solidFill>
                <a:effectLst/>
                <a:latin typeface="+mn-lt"/>
                <a:ea typeface="+mn-ea"/>
                <a:cs typeface="+mn-cs"/>
              </a:rPr>
              <a:t>, 2014). It has been acknowledged by Macfarlane (2010) that having role models in higher positions, increases the development rate of </a:t>
            </a:r>
            <a:r>
              <a:rPr lang="en-GB" sz="1400" kern="1200" dirty="0" err="1" smtClean="0">
                <a:solidFill>
                  <a:schemeClr val="tx1"/>
                </a:solidFill>
                <a:effectLst/>
                <a:latin typeface="+mn-lt"/>
                <a:ea typeface="+mn-ea"/>
                <a:cs typeface="+mn-cs"/>
              </a:rPr>
              <a:t>indivduals</a:t>
            </a:r>
            <a:r>
              <a:rPr lang="en-GB" sz="1400" kern="1200" dirty="0" smtClean="0">
                <a:solidFill>
                  <a:schemeClr val="tx1"/>
                </a:solidFill>
                <a:effectLst/>
                <a:latin typeface="+mn-lt"/>
                <a:ea typeface="+mn-ea"/>
                <a:cs typeface="+mn-cs"/>
              </a:rPr>
              <a:t>. Yet with a disparity in genders at professorial level, this means women are disadvantaged when it comes to breaking the glass ceiling (Macfarlane, 2012).</a:t>
            </a:r>
          </a:p>
          <a:p>
            <a:r>
              <a:rPr lang="en-GB" sz="1400" kern="1200" dirty="0" smtClean="0">
                <a:solidFill>
                  <a:schemeClr val="tx1"/>
                </a:solidFill>
                <a:effectLst/>
                <a:latin typeface="+mn-lt"/>
                <a:ea typeface="+mn-ea"/>
                <a:cs typeface="+mn-cs"/>
              </a:rPr>
              <a:t>Challenges for women to reach higher level positions and become mentors are well documented. Factors include gendered </a:t>
            </a:r>
            <a:r>
              <a:rPr lang="en-GB" sz="1400" kern="1200" dirty="0" err="1" smtClean="0">
                <a:solidFill>
                  <a:schemeClr val="tx1"/>
                </a:solidFill>
                <a:effectLst/>
                <a:latin typeface="+mn-lt"/>
                <a:ea typeface="+mn-ea"/>
                <a:cs typeface="+mn-cs"/>
              </a:rPr>
              <a:t>instituions</a:t>
            </a:r>
            <a:r>
              <a:rPr lang="en-GB" sz="1400" kern="1200" dirty="0" smtClean="0">
                <a:solidFill>
                  <a:schemeClr val="tx1"/>
                </a:solidFill>
                <a:effectLst/>
                <a:latin typeface="+mn-lt"/>
                <a:ea typeface="+mn-ea"/>
                <a:cs typeface="+mn-cs"/>
              </a:rPr>
              <a:t> cultures such as the </a:t>
            </a:r>
            <a:r>
              <a:rPr lang="en-GB" sz="1400" kern="1200" dirty="0" err="1" smtClean="0">
                <a:solidFill>
                  <a:schemeClr val="tx1"/>
                </a:solidFill>
                <a:effectLst/>
                <a:latin typeface="+mn-lt"/>
                <a:ea typeface="+mn-ea"/>
                <a:cs typeface="+mn-cs"/>
              </a:rPr>
              <a:t>pateriachal</a:t>
            </a:r>
            <a:r>
              <a:rPr lang="en-GB" sz="1400" kern="1200" dirty="0" smtClean="0">
                <a:solidFill>
                  <a:schemeClr val="tx1"/>
                </a:solidFill>
                <a:effectLst/>
                <a:latin typeface="+mn-lt"/>
                <a:ea typeface="+mn-ea"/>
                <a:cs typeface="+mn-cs"/>
              </a:rPr>
              <a:t> structures of higher education (Bernard et al, 2009 &amp; </a:t>
            </a:r>
            <a:r>
              <a:rPr lang="en-GB" sz="1400" kern="1200" dirty="0" err="1" smtClean="0">
                <a:solidFill>
                  <a:schemeClr val="tx1"/>
                </a:solidFill>
                <a:effectLst/>
                <a:latin typeface="+mn-lt"/>
                <a:ea typeface="+mn-ea"/>
                <a:cs typeface="+mn-cs"/>
              </a:rPr>
              <a:t>Rhoton</a:t>
            </a:r>
            <a:r>
              <a:rPr lang="en-GB" sz="1400" kern="1200" dirty="0" smtClean="0">
                <a:solidFill>
                  <a:schemeClr val="tx1"/>
                </a:solidFill>
                <a:effectLst/>
                <a:latin typeface="+mn-lt"/>
                <a:ea typeface="+mn-ea"/>
                <a:cs typeface="+mn-cs"/>
              </a:rPr>
              <a:t>, 2009), formal and informal gendered practices (van den Brink, </a:t>
            </a:r>
            <a:r>
              <a:rPr lang="en-GB" sz="1400" kern="1200" dirty="0" err="1" smtClean="0">
                <a:solidFill>
                  <a:schemeClr val="tx1"/>
                </a:solidFill>
                <a:effectLst/>
                <a:latin typeface="+mn-lt"/>
                <a:ea typeface="+mn-ea"/>
                <a:cs typeface="+mn-cs"/>
              </a:rPr>
              <a:t>Benschop</a:t>
            </a:r>
            <a:r>
              <a:rPr lang="en-GB" sz="1400" kern="1200" dirty="0" smtClean="0">
                <a:solidFill>
                  <a:schemeClr val="tx1"/>
                </a:solidFill>
                <a:effectLst/>
                <a:latin typeface="+mn-lt"/>
                <a:ea typeface="+mn-ea"/>
                <a:cs typeface="+mn-cs"/>
              </a:rPr>
              <a:t>, &amp; Jansen, 2010) and caring responsibilities for females (Fox, </a:t>
            </a:r>
            <a:r>
              <a:rPr lang="en-GB" sz="1400" kern="1200" dirty="0" err="1" smtClean="0">
                <a:solidFill>
                  <a:schemeClr val="tx1"/>
                </a:solidFill>
                <a:effectLst/>
                <a:latin typeface="+mn-lt"/>
                <a:ea typeface="+mn-ea"/>
                <a:cs typeface="+mn-cs"/>
              </a:rPr>
              <a:t>Fonscea</a:t>
            </a:r>
            <a:r>
              <a:rPr lang="en-GB" sz="1400" kern="1200" dirty="0" smtClean="0">
                <a:solidFill>
                  <a:schemeClr val="tx1"/>
                </a:solidFill>
                <a:effectLst/>
                <a:latin typeface="+mn-lt"/>
                <a:ea typeface="+mn-ea"/>
                <a:cs typeface="+mn-cs"/>
              </a:rPr>
              <a:t>, &amp; </a:t>
            </a:r>
            <a:r>
              <a:rPr lang="en-GB" sz="1400" kern="1200" dirty="0" err="1" smtClean="0">
                <a:solidFill>
                  <a:schemeClr val="tx1"/>
                </a:solidFill>
                <a:effectLst/>
                <a:latin typeface="+mn-lt"/>
                <a:ea typeface="+mn-ea"/>
                <a:cs typeface="+mn-cs"/>
              </a:rPr>
              <a:t>Bao</a:t>
            </a:r>
            <a:r>
              <a:rPr lang="en-GB" sz="1400" kern="1200" dirty="0" smtClean="0">
                <a:solidFill>
                  <a:schemeClr val="tx1"/>
                </a:solidFill>
                <a:effectLst/>
                <a:latin typeface="+mn-lt"/>
                <a:ea typeface="+mn-ea"/>
                <a:cs typeface="+mn-cs"/>
              </a:rPr>
              <a:t>, 2011; </a:t>
            </a:r>
            <a:r>
              <a:rPr lang="en-GB" sz="1400" kern="1200" dirty="0" err="1" smtClean="0">
                <a:solidFill>
                  <a:schemeClr val="tx1"/>
                </a:solidFill>
                <a:effectLst/>
                <a:latin typeface="+mn-lt"/>
                <a:ea typeface="+mn-ea"/>
                <a:cs typeface="+mn-cs"/>
              </a:rPr>
              <a:t>Goulden</a:t>
            </a:r>
            <a:r>
              <a:rPr lang="en-GB" sz="1400" kern="1200" dirty="0" smtClean="0">
                <a:solidFill>
                  <a:schemeClr val="tx1"/>
                </a:solidFill>
                <a:effectLst/>
                <a:latin typeface="+mn-lt"/>
                <a:ea typeface="+mn-ea"/>
                <a:cs typeface="+mn-cs"/>
              </a:rPr>
              <a:t>, Mason, &amp; </a:t>
            </a:r>
            <a:r>
              <a:rPr lang="en-GB" sz="1400" kern="1200" dirty="0" err="1" smtClean="0">
                <a:solidFill>
                  <a:schemeClr val="tx1"/>
                </a:solidFill>
                <a:effectLst/>
                <a:latin typeface="+mn-lt"/>
                <a:ea typeface="+mn-ea"/>
                <a:cs typeface="+mn-cs"/>
              </a:rPr>
              <a:t>Frasch</a:t>
            </a:r>
            <a:r>
              <a:rPr lang="en-GB" sz="1400" kern="1200" dirty="0" smtClean="0">
                <a:solidFill>
                  <a:schemeClr val="tx1"/>
                </a:solidFill>
                <a:effectLst/>
                <a:latin typeface="+mn-lt"/>
                <a:ea typeface="+mn-ea"/>
                <a:cs typeface="+mn-cs"/>
              </a:rPr>
              <a:t>, 2011; </a:t>
            </a:r>
            <a:r>
              <a:rPr lang="en-GB" sz="1400" kern="1200" dirty="0" err="1" smtClean="0">
                <a:solidFill>
                  <a:schemeClr val="tx1"/>
                </a:solidFill>
                <a:effectLst/>
                <a:latin typeface="+mn-lt"/>
                <a:ea typeface="+mn-ea"/>
                <a:cs typeface="+mn-cs"/>
              </a:rPr>
              <a:t>Nazemi</a:t>
            </a:r>
            <a:r>
              <a:rPr lang="en-GB" sz="1400" kern="1200" dirty="0" smtClean="0">
                <a:solidFill>
                  <a:schemeClr val="tx1"/>
                </a:solidFill>
                <a:effectLst/>
                <a:latin typeface="+mn-lt"/>
                <a:ea typeface="+mn-ea"/>
                <a:cs typeface="+mn-cs"/>
              </a:rPr>
              <a:t>, </a:t>
            </a:r>
            <a:r>
              <a:rPr lang="en-GB" sz="1400" kern="1200" dirty="0" err="1" smtClean="0">
                <a:solidFill>
                  <a:schemeClr val="tx1"/>
                </a:solidFill>
                <a:effectLst/>
                <a:latin typeface="+mn-lt"/>
                <a:ea typeface="+mn-ea"/>
                <a:cs typeface="+mn-cs"/>
              </a:rPr>
              <a:t>Mortazavi</a:t>
            </a:r>
            <a:r>
              <a:rPr lang="en-GB" sz="1400" kern="1200" dirty="0" smtClean="0">
                <a:solidFill>
                  <a:schemeClr val="tx1"/>
                </a:solidFill>
                <a:effectLst/>
                <a:latin typeface="+mn-lt"/>
                <a:ea typeface="+mn-ea"/>
                <a:cs typeface="+mn-cs"/>
              </a:rPr>
              <a:t>, &amp; </a:t>
            </a:r>
            <a:r>
              <a:rPr lang="en-GB" sz="1400" kern="1200" dirty="0" err="1" smtClean="0">
                <a:solidFill>
                  <a:schemeClr val="tx1"/>
                </a:solidFill>
                <a:effectLst/>
                <a:latin typeface="+mn-lt"/>
                <a:ea typeface="+mn-ea"/>
                <a:cs typeface="+mn-cs"/>
              </a:rPr>
              <a:t>Borjalilou</a:t>
            </a:r>
            <a:r>
              <a:rPr lang="en-GB" sz="1400" kern="1200" dirty="0" smtClean="0">
                <a:solidFill>
                  <a:schemeClr val="tx1"/>
                </a:solidFill>
                <a:effectLst/>
                <a:latin typeface="+mn-lt"/>
                <a:ea typeface="+mn-ea"/>
                <a:cs typeface="+mn-cs"/>
              </a:rPr>
              <a:t>, 2012). </a:t>
            </a:r>
            <a:r>
              <a:rPr lang="en-GB" sz="1400" kern="1200" dirty="0" err="1" smtClean="0">
                <a:solidFill>
                  <a:schemeClr val="tx1"/>
                </a:solidFill>
                <a:effectLst/>
                <a:latin typeface="+mn-lt"/>
                <a:ea typeface="+mn-ea"/>
                <a:cs typeface="+mn-cs"/>
              </a:rPr>
              <a:t>Zeldin</a:t>
            </a:r>
            <a:r>
              <a:rPr lang="en-GB" sz="1400" kern="1200" dirty="0" smtClean="0">
                <a:solidFill>
                  <a:schemeClr val="tx1"/>
                </a:solidFill>
                <a:effectLst/>
                <a:latin typeface="+mn-lt"/>
                <a:ea typeface="+mn-ea"/>
                <a:cs typeface="+mn-cs"/>
              </a:rPr>
              <a:t> &amp; </a:t>
            </a:r>
            <a:r>
              <a:rPr lang="en-GB" sz="1400" kern="1200" dirty="0" err="1" smtClean="0">
                <a:solidFill>
                  <a:schemeClr val="tx1"/>
                </a:solidFill>
                <a:effectLst/>
                <a:latin typeface="+mn-lt"/>
                <a:ea typeface="+mn-ea"/>
                <a:cs typeface="+mn-cs"/>
              </a:rPr>
              <a:t>Pajares</a:t>
            </a:r>
            <a:r>
              <a:rPr lang="en-GB" sz="1400" kern="1200" dirty="0" smtClean="0">
                <a:solidFill>
                  <a:schemeClr val="tx1"/>
                </a:solidFill>
                <a:effectLst/>
                <a:latin typeface="+mn-lt"/>
                <a:ea typeface="+mn-ea"/>
                <a:cs typeface="+mn-cs"/>
              </a:rPr>
              <a:t> (2000) states that </a:t>
            </a:r>
            <a:r>
              <a:rPr lang="en-GB" sz="1400" kern="1200" dirty="0" err="1" smtClean="0">
                <a:solidFill>
                  <a:schemeClr val="tx1"/>
                </a:solidFill>
                <a:effectLst/>
                <a:latin typeface="+mn-lt"/>
                <a:ea typeface="+mn-ea"/>
                <a:cs typeface="+mn-cs"/>
              </a:rPr>
              <a:t>succesful</a:t>
            </a:r>
            <a:r>
              <a:rPr lang="en-GB" sz="1400" kern="1200" dirty="0" smtClean="0">
                <a:solidFill>
                  <a:schemeClr val="tx1"/>
                </a:solidFill>
                <a:effectLst/>
                <a:latin typeface="+mn-lt"/>
                <a:ea typeface="+mn-ea"/>
                <a:cs typeface="+mn-cs"/>
              </a:rPr>
              <a:t> careers in academia are due to individual self-efficacy beliefs. Such beliefs are needed to overcome hardship and </a:t>
            </a:r>
            <a:r>
              <a:rPr lang="en-GB" sz="1400" kern="1200" dirty="0" err="1" smtClean="0">
                <a:solidFill>
                  <a:schemeClr val="tx1"/>
                </a:solidFill>
                <a:effectLst/>
                <a:latin typeface="+mn-lt"/>
                <a:ea typeface="+mn-ea"/>
                <a:cs typeface="+mn-cs"/>
              </a:rPr>
              <a:t>persistant</a:t>
            </a:r>
            <a:r>
              <a:rPr lang="en-GB" sz="1400" kern="1200" dirty="0" smtClean="0">
                <a:solidFill>
                  <a:schemeClr val="tx1"/>
                </a:solidFill>
                <a:effectLst/>
                <a:latin typeface="+mn-lt"/>
                <a:ea typeface="+mn-ea"/>
                <a:cs typeface="+mn-cs"/>
              </a:rPr>
              <a:t> </a:t>
            </a:r>
            <a:r>
              <a:rPr lang="en-GB" sz="1400" kern="1200" dirty="0" err="1" smtClean="0">
                <a:solidFill>
                  <a:schemeClr val="tx1"/>
                </a:solidFill>
                <a:effectLst/>
                <a:latin typeface="+mn-lt"/>
                <a:ea typeface="+mn-ea"/>
                <a:cs typeface="+mn-cs"/>
              </a:rPr>
              <a:t>resilinece</a:t>
            </a:r>
            <a:r>
              <a:rPr lang="en-GB" sz="1400" kern="1200" dirty="0" smtClean="0">
                <a:solidFill>
                  <a:schemeClr val="tx1"/>
                </a:solidFill>
                <a:effectLst/>
                <a:latin typeface="+mn-lt"/>
                <a:ea typeface="+mn-ea"/>
                <a:cs typeface="+mn-cs"/>
              </a:rPr>
              <a:t> to overcome obstacles in the male-dominated academic environment. Such beliefs however, are only developed with the help of female role models who can instil the confidence and show others how to get into the higher </a:t>
            </a:r>
            <a:r>
              <a:rPr lang="en-GB" sz="1400" kern="1200" dirty="0" err="1" smtClean="0">
                <a:solidFill>
                  <a:schemeClr val="tx1"/>
                </a:solidFill>
                <a:effectLst/>
                <a:latin typeface="+mn-lt"/>
                <a:ea typeface="+mn-ea"/>
                <a:cs typeface="+mn-cs"/>
              </a:rPr>
              <a:t>echlons</a:t>
            </a:r>
            <a:r>
              <a:rPr lang="en-GB" sz="1400" kern="1200" dirty="0" smtClean="0">
                <a:solidFill>
                  <a:schemeClr val="tx1"/>
                </a:solidFill>
                <a:effectLst/>
                <a:latin typeface="+mn-lt"/>
                <a:ea typeface="+mn-ea"/>
                <a:cs typeface="+mn-cs"/>
              </a:rPr>
              <a:t> of academia (</a:t>
            </a:r>
            <a:r>
              <a:rPr lang="en-GB" sz="1400" kern="1200" dirty="0" err="1" smtClean="0">
                <a:solidFill>
                  <a:schemeClr val="tx1"/>
                </a:solidFill>
                <a:effectLst/>
                <a:latin typeface="+mn-lt"/>
                <a:ea typeface="+mn-ea"/>
                <a:cs typeface="+mn-cs"/>
              </a:rPr>
              <a:t>Zeldin</a:t>
            </a:r>
            <a:r>
              <a:rPr lang="en-GB" sz="1400" kern="1200" dirty="0" smtClean="0">
                <a:solidFill>
                  <a:schemeClr val="tx1"/>
                </a:solidFill>
                <a:effectLst/>
                <a:latin typeface="+mn-lt"/>
                <a:ea typeface="+mn-ea"/>
                <a:cs typeface="+mn-cs"/>
              </a:rPr>
              <a:t>, </a:t>
            </a:r>
            <a:r>
              <a:rPr lang="en-GB" sz="1400" kern="1200" dirty="0" err="1" smtClean="0">
                <a:solidFill>
                  <a:schemeClr val="tx1"/>
                </a:solidFill>
                <a:effectLst/>
                <a:latin typeface="+mn-lt"/>
                <a:ea typeface="+mn-ea"/>
                <a:cs typeface="+mn-cs"/>
              </a:rPr>
              <a:t>Britner</a:t>
            </a:r>
            <a:r>
              <a:rPr lang="en-GB" sz="1400" kern="1200" dirty="0" smtClean="0">
                <a:solidFill>
                  <a:schemeClr val="tx1"/>
                </a:solidFill>
                <a:effectLst/>
                <a:latin typeface="+mn-lt"/>
                <a:ea typeface="+mn-ea"/>
                <a:cs typeface="+mn-cs"/>
              </a:rPr>
              <a:t>, &amp; </a:t>
            </a:r>
            <a:r>
              <a:rPr lang="en-GB" sz="1400" kern="1200" dirty="0" err="1" smtClean="0">
                <a:solidFill>
                  <a:schemeClr val="tx1"/>
                </a:solidFill>
                <a:effectLst/>
                <a:latin typeface="+mn-lt"/>
                <a:ea typeface="+mn-ea"/>
                <a:cs typeface="+mn-cs"/>
              </a:rPr>
              <a:t>Pajares</a:t>
            </a:r>
            <a:r>
              <a:rPr lang="en-GB" sz="1400" kern="1200" dirty="0" smtClean="0">
                <a:solidFill>
                  <a:schemeClr val="tx1"/>
                </a:solidFill>
                <a:effectLst/>
                <a:latin typeface="+mn-lt"/>
                <a:ea typeface="+mn-ea"/>
                <a:cs typeface="+mn-cs"/>
              </a:rPr>
              <a:t>, 2008). Research by Fox (2005), who interviewed women academics to understand why they felt they were not in higher level positions, stated that without inspiring women role models in their institutions they felt little support available to them to develop themselves for seniority. In most cases they often did not go for promotions due to this. </a:t>
            </a:r>
          </a:p>
          <a:p>
            <a:r>
              <a:rPr lang="en-GB" sz="1400" kern="1200" dirty="0" smtClean="0">
                <a:solidFill>
                  <a:schemeClr val="tx1"/>
                </a:solidFill>
                <a:effectLst/>
                <a:latin typeface="+mn-lt"/>
                <a:ea typeface="+mn-ea"/>
                <a:cs typeface="+mn-cs"/>
              </a:rPr>
              <a:t>Role models are clearly a key to successful academic careers and provide a real driver in reducing the gender gap in academia. Along with mentoring, successful research networking for women has shown to increase confidence and higher quality research outputs (Fletcher, </a:t>
            </a:r>
            <a:r>
              <a:rPr lang="en-GB" sz="1400" kern="1200" dirty="0" err="1" smtClean="0">
                <a:solidFill>
                  <a:schemeClr val="tx1"/>
                </a:solidFill>
                <a:effectLst/>
                <a:latin typeface="+mn-lt"/>
                <a:ea typeface="+mn-ea"/>
                <a:cs typeface="+mn-cs"/>
              </a:rPr>
              <a:t>Boden</a:t>
            </a:r>
            <a:r>
              <a:rPr lang="en-GB" sz="1400" kern="1200" dirty="0" smtClean="0">
                <a:solidFill>
                  <a:schemeClr val="tx1"/>
                </a:solidFill>
                <a:effectLst/>
                <a:latin typeface="+mn-lt"/>
                <a:ea typeface="+mn-ea"/>
                <a:cs typeface="+mn-cs"/>
              </a:rPr>
              <a:t>, Kent, &amp; </a:t>
            </a:r>
            <a:r>
              <a:rPr lang="en-GB" sz="1400" kern="1200" dirty="0" err="1" smtClean="0">
                <a:solidFill>
                  <a:schemeClr val="tx1"/>
                </a:solidFill>
                <a:effectLst/>
                <a:latin typeface="+mn-lt"/>
                <a:ea typeface="+mn-ea"/>
                <a:cs typeface="+mn-cs"/>
              </a:rPr>
              <a:t>Tinson</a:t>
            </a:r>
            <a:r>
              <a:rPr lang="en-GB" sz="1400" kern="1200" dirty="0" smtClean="0">
                <a:solidFill>
                  <a:schemeClr val="tx1"/>
                </a:solidFill>
                <a:effectLst/>
                <a:latin typeface="+mn-lt"/>
                <a:ea typeface="+mn-ea"/>
                <a:cs typeface="+mn-cs"/>
              </a:rPr>
              <a:t>, 2007; Haynes &amp; </a:t>
            </a:r>
            <a:r>
              <a:rPr lang="en-GB" sz="1400" kern="1200" dirty="0" err="1" smtClean="0">
                <a:solidFill>
                  <a:schemeClr val="tx1"/>
                </a:solidFill>
                <a:effectLst/>
                <a:latin typeface="+mn-lt"/>
                <a:ea typeface="+mn-ea"/>
                <a:cs typeface="+mn-cs"/>
              </a:rPr>
              <a:t>Fearfull</a:t>
            </a:r>
            <a:r>
              <a:rPr lang="en-GB" sz="1400" kern="1200" dirty="0" smtClean="0">
                <a:solidFill>
                  <a:schemeClr val="tx1"/>
                </a:solidFill>
                <a:effectLst/>
                <a:latin typeface="+mn-lt"/>
                <a:ea typeface="+mn-ea"/>
                <a:cs typeface="+mn-cs"/>
              </a:rPr>
              <a:t>, 2008; McDowell, </a:t>
            </a:r>
            <a:r>
              <a:rPr lang="en-GB" sz="1400" kern="1200" dirty="0" err="1" smtClean="0">
                <a:solidFill>
                  <a:schemeClr val="tx1"/>
                </a:solidFill>
                <a:effectLst/>
                <a:latin typeface="+mn-lt"/>
                <a:ea typeface="+mn-ea"/>
                <a:cs typeface="+mn-cs"/>
              </a:rPr>
              <a:t>Singell</a:t>
            </a:r>
            <a:r>
              <a:rPr lang="en-GB" sz="1400" kern="1200" dirty="0" smtClean="0">
                <a:solidFill>
                  <a:schemeClr val="tx1"/>
                </a:solidFill>
                <a:effectLst/>
                <a:latin typeface="+mn-lt"/>
                <a:ea typeface="+mn-ea"/>
                <a:cs typeface="+mn-cs"/>
              </a:rPr>
              <a:t>, &amp; </a:t>
            </a:r>
            <a:r>
              <a:rPr lang="en-GB" sz="1400" kern="1200" dirty="0" err="1" smtClean="0">
                <a:solidFill>
                  <a:schemeClr val="tx1"/>
                </a:solidFill>
                <a:effectLst/>
                <a:latin typeface="+mn-lt"/>
                <a:ea typeface="+mn-ea"/>
                <a:cs typeface="+mn-cs"/>
              </a:rPr>
              <a:t>Stater</a:t>
            </a:r>
            <a:r>
              <a:rPr lang="en-GB" sz="1400" kern="1200" dirty="0" smtClean="0">
                <a:solidFill>
                  <a:schemeClr val="tx1"/>
                </a:solidFill>
                <a:effectLst/>
                <a:latin typeface="+mn-lt"/>
                <a:ea typeface="+mn-ea"/>
                <a:cs typeface="+mn-cs"/>
              </a:rPr>
              <a:t>, 2005; </a:t>
            </a:r>
            <a:r>
              <a:rPr lang="en-GB" sz="1400" kern="1200" dirty="0" err="1" smtClean="0">
                <a:solidFill>
                  <a:schemeClr val="tx1"/>
                </a:solidFill>
                <a:effectLst/>
                <a:latin typeface="+mn-lt"/>
                <a:ea typeface="+mn-ea"/>
                <a:cs typeface="+mn-cs"/>
              </a:rPr>
              <a:t>Pezzoni</a:t>
            </a:r>
            <a:r>
              <a:rPr lang="en-GB" sz="1400" kern="1200" dirty="0" smtClean="0">
                <a:solidFill>
                  <a:schemeClr val="tx1"/>
                </a:solidFill>
                <a:effectLst/>
                <a:latin typeface="+mn-lt"/>
                <a:ea typeface="+mn-ea"/>
                <a:cs typeface="+mn-cs"/>
              </a:rPr>
              <a:t>, </a:t>
            </a:r>
            <a:r>
              <a:rPr lang="en-GB" sz="1400" kern="1200" dirty="0" err="1" smtClean="0">
                <a:solidFill>
                  <a:schemeClr val="tx1"/>
                </a:solidFill>
                <a:effectLst/>
                <a:latin typeface="+mn-lt"/>
                <a:ea typeface="+mn-ea"/>
                <a:cs typeface="+mn-cs"/>
              </a:rPr>
              <a:t>Sterzi</a:t>
            </a:r>
            <a:r>
              <a:rPr lang="en-GB" sz="1400" kern="1200" dirty="0" smtClean="0">
                <a:solidFill>
                  <a:schemeClr val="tx1"/>
                </a:solidFill>
                <a:effectLst/>
                <a:latin typeface="+mn-lt"/>
                <a:ea typeface="+mn-ea"/>
                <a:cs typeface="+mn-cs"/>
              </a:rPr>
              <a:t>, &amp; </a:t>
            </a:r>
            <a:r>
              <a:rPr lang="en-GB" sz="1400" kern="1200" dirty="0" err="1" smtClean="0">
                <a:solidFill>
                  <a:schemeClr val="tx1"/>
                </a:solidFill>
                <a:effectLst/>
                <a:latin typeface="+mn-lt"/>
                <a:ea typeface="+mn-ea"/>
                <a:cs typeface="+mn-cs"/>
              </a:rPr>
              <a:t>Lissoni</a:t>
            </a:r>
            <a:r>
              <a:rPr lang="en-GB" sz="1400" kern="1200" dirty="0" smtClean="0">
                <a:solidFill>
                  <a:schemeClr val="tx1"/>
                </a:solidFill>
                <a:effectLst/>
                <a:latin typeface="+mn-lt"/>
                <a:ea typeface="+mn-ea"/>
                <a:cs typeface="+mn-cs"/>
              </a:rPr>
              <a:t>, 2012). Research suggests that the age of a woman significantly reflects their confidence level to seize opportunities. It seems the younger the female academic, the more confident she will be and so should pursue such research networks early in her career (</a:t>
            </a:r>
            <a:r>
              <a:rPr lang="en-GB" sz="1400" kern="1200" dirty="0" err="1" smtClean="0">
                <a:solidFill>
                  <a:schemeClr val="tx1"/>
                </a:solidFill>
                <a:effectLst/>
                <a:latin typeface="+mn-lt"/>
                <a:ea typeface="+mn-ea"/>
                <a:cs typeface="+mn-cs"/>
              </a:rPr>
              <a:t>Asmar</a:t>
            </a:r>
            <a:r>
              <a:rPr lang="en-GB" sz="1400" kern="1200" dirty="0" smtClean="0">
                <a:solidFill>
                  <a:schemeClr val="tx1"/>
                </a:solidFill>
                <a:effectLst/>
                <a:latin typeface="+mn-lt"/>
                <a:ea typeface="+mn-ea"/>
                <a:cs typeface="+mn-cs"/>
              </a:rPr>
              <a:t>, 1999; </a:t>
            </a:r>
            <a:r>
              <a:rPr lang="en-GB" sz="1400" kern="1200" dirty="0" err="1" smtClean="0">
                <a:solidFill>
                  <a:schemeClr val="tx1"/>
                </a:solidFill>
                <a:effectLst/>
                <a:latin typeface="+mn-lt"/>
                <a:ea typeface="+mn-ea"/>
                <a:cs typeface="+mn-cs"/>
              </a:rPr>
              <a:t>Saunderson</a:t>
            </a:r>
            <a:r>
              <a:rPr lang="en-GB" sz="1400" kern="1200" dirty="0" smtClean="0">
                <a:solidFill>
                  <a:schemeClr val="tx1"/>
                </a:solidFill>
                <a:effectLst/>
                <a:latin typeface="+mn-lt"/>
                <a:ea typeface="+mn-ea"/>
                <a:cs typeface="+mn-cs"/>
              </a:rPr>
              <a:t>, 2002; Fletcher, </a:t>
            </a:r>
            <a:r>
              <a:rPr lang="en-GB" sz="1400" kern="1200" dirty="0" err="1" smtClean="0">
                <a:solidFill>
                  <a:schemeClr val="tx1"/>
                </a:solidFill>
                <a:effectLst/>
                <a:latin typeface="+mn-lt"/>
                <a:ea typeface="+mn-ea"/>
                <a:cs typeface="+mn-cs"/>
              </a:rPr>
              <a:t>Boden</a:t>
            </a:r>
            <a:r>
              <a:rPr lang="en-GB" sz="1400" kern="1200" dirty="0" smtClean="0">
                <a:solidFill>
                  <a:schemeClr val="tx1"/>
                </a:solidFill>
                <a:effectLst/>
                <a:latin typeface="+mn-lt"/>
                <a:ea typeface="+mn-ea"/>
                <a:cs typeface="+mn-cs"/>
              </a:rPr>
              <a:t>, Kent, &amp; </a:t>
            </a:r>
            <a:r>
              <a:rPr lang="en-GB" sz="1400" kern="1200" dirty="0" err="1" smtClean="0">
                <a:solidFill>
                  <a:schemeClr val="tx1"/>
                </a:solidFill>
                <a:effectLst/>
                <a:latin typeface="+mn-lt"/>
                <a:ea typeface="+mn-ea"/>
                <a:cs typeface="+mn-cs"/>
              </a:rPr>
              <a:t>Tinson</a:t>
            </a:r>
            <a:r>
              <a:rPr lang="en-GB" sz="1400" kern="1200" dirty="0" smtClean="0">
                <a:solidFill>
                  <a:schemeClr val="tx1"/>
                </a:solidFill>
                <a:effectLst/>
                <a:latin typeface="+mn-lt"/>
                <a:ea typeface="+mn-ea"/>
                <a:cs typeface="+mn-cs"/>
              </a:rPr>
              <a:t>, 2007). Bryson (2004), states that women do not have access to a readily available or accessible network groups compared to males. This is important as it has been shown to increase research potential, productivity and promotion in women if access to these are granted (Gardiner, </a:t>
            </a:r>
            <a:r>
              <a:rPr lang="en-GB" sz="1400" kern="1200" dirty="0" err="1" smtClean="0">
                <a:solidFill>
                  <a:schemeClr val="tx1"/>
                </a:solidFill>
                <a:effectLst/>
                <a:latin typeface="+mn-lt"/>
                <a:ea typeface="+mn-ea"/>
                <a:cs typeface="+mn-cs"/>
              </a:rPr>
              <a:t>Tiggerman</a:t>
            </a:r>
            <a:r>
              <a:rPr lang="en-GB" sz="1400" kern="1200" dirty="0" smtClean="0">
                <a:solidFill>
                  <a:schemeClr val="tx1"/>
                </a:solidFill>
                <a:effectLst/>
                <a:latin typeface="+mn-lt"/>
                <a:ea typeface="+mn-ea"/>
                <a:cs typeface="+mn-cs"/>
              </a:rPr>
              <a:t>, Kearns, &amp; Marshall, 2007). This is compounded further more by Bird (2013), who argues that women and feminine styles of working, focus more emphasis on collaboration and suggests that they view more innovative ways to dissimilate and contribute to research compared to males. This is in contrast to males who tend to publish single authored papers in a competitive culture of higher education. Women who have an effective network both inside and outside of their institution and co-author outside of their institution tend to publish in higher rated journal articles. This is not true for men however, so there is a clear case for the development of female careers through such networks (Brooks, Fenton, &amp; Walker, 2014). Knight (2003) comments on the fact that the higher education system is defined by masculine principles and therefore such aggressive and macho masculinity which is engrained in higher education can have the effect of silencing women (and men) who feel too insecure to compete.</a:t>
            </a:r>
          </a:p>
          <a:p>
            <a:r>
              <a:rPr lang="en-GB" sz="1400" kern="1200" dirty="0" smtClean="0">
                <a:solidFill>
                  <a:schemeClr val="tx1"/>
                </a:solidFill>
                <a:effectLst/>
                <a:latin typeface="+mn-lt"/>
                <a:ea typeface="+mn-ea"/>
                <a:cs typeface="+mn-cs"/>
              </a:rPr>
              <a:t>Therefore in order to get such women into higher level positions and be in a position to mentor means that promotion to higher levels requires </a:t>
            </a:r>
            <a:r>
              <a:rPr lang="en-GB" sz="1400" kern="1200" dirty="0" err="1" smtClean="0">
                <a:solidFill>
                  <a:schemeClr val="tx1"/>
                </a:solidFill>
                <a:effectLst/>
                <a:latin typeface="+mn-lt"/>
                <a:ea typeface="+mn-ea"/>
                <a:cs typeface="+mn-cs"/>
              </a:rPr>
              <a:t>endoresments</a:t>
            </a:r>
            <a:r>
              <a:rPr lang="en-GB" sz="1400" kern="1200" dirty="0" smtClean="0">
                <a:solidFill>
                  <a:schemeClr val="tx1"/>
                </a:solidFill>
                <a:effectLst/>
                <a:latin typeface="+mn-lt"/>
                <a:ea typeface="+mn-ea"/>
                <a:cs typeface="+mn-cs"/>
              </a:rPr>
              <a:t> from peers both externally and internally. It is seen that men achieve this more than women due to having a well established network and encouragement from senior mentors, whereas women do not and therefore having such networks is of vital importance (van de Brink &amp; </a:t>
            </a:r>
            <a:r>
              <a:rPr lang="en-GB" sz="1400" kern="1200" dirty="0" err="1" smtClean="0">
                <a:solidFill>
                  <a:schemeClr val="tx1"/>
                </a:solidFill>
                <a:effectLst/>
                <a:latin typeface="+mn-lt"/>
                <a:ea typeface="+mn-ea"/>
                <a:cs typeface="+mn-cs"/>
              </a:rPr>
              <a:t>Benschop</a:t>
            </a:r>
            <a:r>
              <a:rPr lang="en-GB" sz="1400" kern="1200" dirty="0" smtClean="0">
                <a:solidFill>
                  <a:schemeClr val="tx1"/>
                </a:solidFill>
                <a:effectLst/>
                <a:latin typeface="+mn-lt"/>
                <a:ea typeface="+mn-ea"/>
                <a:cs typeface="+mn-cs"/>
              </a:rPr>
              <a:t>, 2012). </a:t>
            </a:r>
          </a:p>
          <a:p>
            <a:endParaRPr lang="en-GB" sz="1400" kern="1200" dirty="0" smtClean="0">
              <a:solidFill>
                <a:schemeClr val="tx1"/>
              </a:solidFill>
              <a:effectLst/>
              <a:latin typeface="+mn-lt"/>
              <a:ea typeface="+mn-ea"/>
              <a:cs typeface="+mn-cs"/>
            </a:endParaRPr>
          </a:p>
          <a:p>
            <a:endParaRPr lang="en-GB" sz="1400" kern="1200" dirty="0" smtClean="0">
              <a:solidFill>
                <a:schemeClr val="tx1"/>
              </a:solidFill>
              <a:effectLst/>
              <a:latin typeface="+mn-lt"/>
              <a:ea typeface="+mn-ea"/>
              <a:cs typeface="+mn-cs"/>
            </a:endParaRPr>
          </a:p>
          <a:p>
            <a:pPr>
              <a:spcBef>
                <a:spcPct val="0"/>
              </a:spcBef>
            </a:pPr>
            <a:endParaRPr lang="en-US" altLang="en-US" dirty="0" smtClean="0"/>
          </a:p>
        </p:txBody>
      </p:sp>
      <p:sp>
        <p:nvSpPr>
          <p:cNvPr id="366596"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3720802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24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42496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defTabSz="1030288" fontAlgn="base">
              <a:spcBef>
                <a:spcPct val="0"/>
              </a:spcBef>
              <a:spcAft>
                <a:spcPct val="0"/>
              </a:spcAft>
            </a:pPr>
            <a:r>
              <a:rPr lang="en-US" altLang="en-US" sz="1200" dirty="0">
                <a:latin typeface="Calibri" panose="020F0502020204030204" pitchFamily="34" charset="0"/>
              </a:rPr>
              <a:t>My First Template</a:t>
            </a:r>
          </a:p>
        </p:txBody>
      </p:sp>
    </p:spTree>
    <p:extLst>
      <p:ext uri="{BB962C8B-B14F-4D97-AF65-F5344CB8AC3E}">
        <p14:creationId xmlns:p14="http://schemas.microsoft.com/office/powerpoint/2010/main" val="2624424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e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9683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ne Pictures">
    <p:spTree>
      <p:nvGrpSpPr>
        <p:cNvPr id="1" name=""/>
        <p:cNvGrpSpPr/>
        <p:nvPr/>
      </p:nvGrpSpPr>
      <p:grpSpPr>
        <a:xfrm>
          <a:off x="0" y="0"/>
          <a:ext cx="0" cy="0"/>
          <a:chOff x="0" y="0"/>
          <a:chExt cx="0" cy="0"/>
        </a:xfrm>
      </p:grpSpPr>
      <p:sp>
        <p:nvSpPr>
          <p:cNvPr id="5" name="Flowchart: Off-page Connector 4"/>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7" name="Picture Placeholder 6"/>
          <p:cNvSpPr>
            <a:spLocks noGrp="1"/>
          </p:cNvSpPr>
          <p:nvPr>
            <p:ph type="pic" sz="quarter" idx="10"/>
          </p:nvPr>
        </p:nvSpPr>
        <p:spPr>
          <a:xfrm>
            <a:off x="0" y="1984383"/>
            <a:ext cx="9143998" cy="3691290"/>
          </a:xfrm>
          <a:prstGeom prst="downArrowCallout">
            <a:avLst>
              <a:gd name="adj1" fmla="val 50000"/>
              <a:gd name="adj2" fmla="val 15352"/>
              <a:gd name="adj3" fmla="val 5443"/>
              <a:gd name="adj4" fmla="val 94557"/>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8"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9"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11"/>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1B604D71-6608-4825-BC4B-36AA0FBDE1E8}" type="slidenum">
              <a:rPr lang="en-US" altLang="en-US"/>
              <a:pPr/>
              <a:t>‹#›</a:t>
            </a:fld>
            <a:endParaRPr lang="en-US" altLang="en-US" dirty="0"/>
          </a:p>
        </p:txBody>
      </p:sp>
    </p:spTree>
    <p:extLst>
      <p:ext uri="{BB962C8B-B14F-4D97-AF65-F5344CB8AC3E}">
        <p14:creationId xmlns:p14="http://schemas.microsoft.com/office/powerpoint/2010/main" val="815534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One Top Pictures">
    <p:spTree>
      <p:nvGrpSpPr>
        <p:cNvPr id="1" name=""/>
        <p:cNvGrpSpPr/>
        <p:nvPr/>
      </p:nvGrpSpPr>
      <p:grpSpPr>
        <a:xfrm>
          <a:off x="0" y="0"/>
          <a:ext cx="0" cy="0"/>
          <a:chOff x="0" y="0"/>
          <a:chExt cx="0" cy="0"/>
        </a:xfrm>
      </p:grpSpPr>
      <p:sp>
        <p:nvSpPr>
          <p:cNvPr id="3" name="Flowchart: Off-page Connector 2"/>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5" name="Picture Placeholder 6"/>
          <p:cNvSpPr>
            <a:spLocks noGrp="1"/>
          </p:cNvSpPr>
          <p:nvPr>
            <p:ph type="pic" sz="quarter" idx="10"/>
          </p:nvPr>
        </p:nvSpPr>
        <p:spPr>
          <a:xfrm>
            <a:off x="0" y="2"/>
            <a:ext cx="9143998" cy="3832247"/>
          </a:xfrm>
          <a:prstGeom prst="downArrowCallout">
            <a:avLst>
              <a:gd name="adj1" fmla="val 15820"/>
              <a:gd name="adj2" fmla="val 7910"/>
              <a:gd name="adj3" fmla="val 7060"/>
              <a:gd name="adj4" fmla="val 92940"/>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4" name="Slide Number Placeholder 4"/>
          <p:cNvSpPr>
            <a:spLocks noGrp="1"/>
          </p:cNvSpPr>
          <p:nvPr>
            <p:ph type="sldNum" sz="quarter" idx="11"/>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7794F303-1669-475D-8408-391AB709324D}" type="slidenum">
              <a:rPr lang="en-US" altLang="en-US"/>
              <a:pPr/>
              <a:t>‹#›</a:t>
            </a:fld>
            <a:endParaRPr lang="en-US" altLang="en-US" dirty="0"/>
          </a:p>
        </p:txBody>
      </p:sp>
    </p:spTree>
    <p:extLst>
      <p:ext uri="{BB962C8B-B14F-4D97-AF65-F5344CB8AC3E}">
        <p14:creationId xmlns:p14="http://schemas.microsoft.com/office/powerpoint/2010/main" val="4228506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One Top Pictures">
    <p:spTree>
      <p:nvGrpSpPr>
        <p:cNvPr id="1" name=""/>
        <p:cNvGrpSpPr/>
        <p:nvPr/>
      </p:nvGrpSpPr>
      <p:grpSpPr>
        <a:xfrm>
          <a:off x="0" y="0"/>
          <a:ext cx="0" cy="0"/>
          <a:chOff x="0" y="0"/>
          <a:chExt cx="0" cy="0"/>
        </a:xfrm>
      </p:grpSpPr>
      <p:sp>
        <p:nvSpPr>
          <p:cNvPr id="5" name="Flowchart: Off-page Connector 4"/>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5"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16"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6"/>
          <p:cNvSpPr>
            <a:spLocks noGrp="1"/>
          </p:cNvSpPr>
          <p:nvPr>
            <p:ph type="pic" sz="quarter" idx="10"/>
          </p:nvPr>
        </p:nvSpPr>
        <p:spPr>
          <a:xfrm>
            <a:off x="660455" y="2242604"/>
            <a:ext cx="3681115" cy="3202641"/>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6" name="Slide Number Placeholder 4"/>
          <p:cNvSpPr>
            <a:spLocks noGrp="1"/>
          </p:cNvSpPr>
          <p:nvPr>
            <p:ph type="sldNum" sz="quarter" idx="11"/>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8A2696A5-7F3E-4645-AB88-40593C7C14DF}" type="slidenum">
              <a:rPr lang="en-US" altLang="en-US"/>
              <a:pPr/>
              <a:t>‹#›</a:t>
            </a:fld>
            <a:endParaRPr lang="en-US" altLang="en-US" dirty="0"/>
          </a:p>
        </p:txBody>
      </p:sp>
    </p:spTree>
    <p:extLst>
      <p:ext uri="{BB962C8B-B14F-4D97-AF65-F5344CB8AC3E}">
        <p14:creationId xmlns:p14="http://schemas.microsoft.com/office/powerpoint/2010/main" val="5523370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Left Picture">
    <p:spTree>
      <p:nvGrpSpPr>
        <p:cNvPr id="1" name=""/>
        <p:cNvGrpSpPr/>
        <p:nvPr/>
      </p:nvGrpSpPr>
      <p:grpSpPr>
        <a:xfrm>
          <a:off x="0" y="0"/>
          <a:ext cx="0" cy="0"/>
          <a:chOff x="0" y="0"/>
          <a:chExt cx="0" cy="0"/>
        </a:xfrm>
      </p:grpSpPr>
      <p:sp>
        <p:nvSpPr>
          <p:cNvPr id="3" name="Flowchart: Off-page Connector 2"/>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5" name="Picture Placeholder 6"/>
          <p:cNvSpPr>
            <a:spLocks noGrp="1"/>
          </p:cNvSpPr>
          <p:nvPr>
            <p:ph type="pic" sz="quarter" idx="10"/>
          </p:nvPr>
        </p:nvSpPr>
        <p:spPr>
          <a:xfrm>
            <a:off x="0" y="0"/>
            <a:ext cx="4456786" cy="6858000"/>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4" name="Slide Number Placeholder 4"/>
          <p:cNvSpPr>
            <a:spLocks noGrp="1"/>
          </p:cNvSpPr>
          <p:nvPr>
            <p:ph type="sldNum" sz="quarter" idx="11"/>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BC061D5D-0813-42FD-9291-CF81E9790806}" type="slidenum">
              <a:rPr lang="en-US" altLang="en-US"/>
              <a:pPr/>
              <a:t>‹#›</a:t>
            </a:fld>
            <a:endParaRPr lang="en-US" altLang="en-US" dirty="0"/>
          </a:p>
        </p:txBody>
      </p:sp>
    </p:spTree>
    <p:extLst>
      <p:ext uri="{BB962C8B-B14F-4D97-AF65-F5344CB8AC3E}">
        <p14:creationId xmlns:p14="http://schemas.microsoft.com/office/powerpoint/2010/main" val="41601004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One Right Picture">
    <p:spTree>
      <p:nvGrpSpPr>
        <p:cNvPr id="1" name=""/>
        <p:cNvGrpSpPr/>
        <p:nvPr/>
      </p:nvGrpSpPr>
      <p:grpSpPr>
        <a:xfrm>
          <a:off x="0" y="0"/>
          <a:ext cx="0" cy="0"/>
          <a:chOff x="0" y="0"/>
          <a:chExt cx="0" cy="0"/>
        </a:xfrm>
      </p:grpSpPr>
      <p:sp>
        <p:nvSpPr>
          <p:cNvPr id="14" name="Picture Placeholder 6"/>
          <p:cNvSpPr>
            <a:spLocks noGrp="1"/>
          </p:cNvSpPr>
          <p:nvPr>
            <p:ph type="pic" sz="quarter" idx="10"/>
          </p:nvPr>
        </p:nvSpPr>
        <p:spPr>
          <a:xfrm>
            <a:off x="4687214" y="0"/>
            <a:ext cx="4456786" cy="6858000"/>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Tree>
    <p:extLst>
      <p:ext uri="{BB962C8B-B14F-4D97-AF65-F5344CB8AC3E}">
        <p14:creationId xmlns:p14="http://schemas.microsoft.com/office/powerpoint/2010/main" val="441959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Pictures 02">
    <p:spTree>
      <p:nvGrpSpPr>
        <p:cNvPr id="1" name=""/>
        <p:cNvGrpSpPr/>
        <p:nvPr/>
      </p:nvGrpSpPr>
      <p:grpSpPr>
        <a:xfrm>
          <a:off x="0" y="0"/>
          <a:ext cx="0" cy="0"/>
          <a:chOff x="0" y="0"/>
          <a:chExt cx="0" cy="0"/>
        </a:xfrm>
      </p:grpSpPr>
      <p:sp>
        <p:nvSpPr>
          <p:cNvPr id="7" name="Flowchart: Off-page Connector 6"/>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9"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30"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6"/>
          <p:cNvSpPr>
            <a:spLocks noGrp="1"/>
          </p:cNvSpPr>
          <p:nvPr>
            <p:ph type="pic" sz="quarter" idx="10"/>
          </p:nvPr>
        </p:nvSpPr>
        <p:spPr>
          <a:xfrm>
            <a:off x="137549" y="2153991"/>
            <a:ext cx="2698091" cy="2657577"/>
          </a:xfrm>
          <a:prstGeom prst="downArrowCallout">
            <a:avLst>
              <a:gd name="adj1" fmla="val 15820"/>
              <a:gd name="adj2" fmla="val 7910"/>
              <a:gd name="adj3" fmla="val 7060"/>
              <a:gd name="adj4" fmla="val 92940"/>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0" name="Picture Placeholder 6"/>
          <p:cNvSpPr>
            <a:spLocks noGrp="1"/>
          </p:cNvSpPr>
          <p:nvPr>
            <p:ph type="pic" sz="quarter" idx="14"/>
          </p:nvPr>
        </p:nvSpPr>
        <p:spPr>
          <a:xfrm>
            <a:off x="3222955" y="2153991"/>
            <a:ext cx="2698091" cy="2657577"/>
          </a:xfrm>
          <a:prstGeom prst="downArrowCallout">
            <a:avLst>
              <a:gd name="adj1" fmla="val 15820"/>
              <a:gd name="adj2" fmla="val 7910"/>
              <a:gd name="adj3" fmla="val 7060"/>
              <a:gd name="adj4" fmla="val 92940"/>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1" name="Picture Placeholder 6"/>
          <p:cNvSpPr>
            <a:spLocks noGrp="1"/>
          </p:cNvSpPr>
          <p:nvPr>
            <p:ph type="pic" sz="quarter" idx="15"/>
          </p:nvPr>
        </p:nvSpPr>
        <p:spPr>
          <a:xfrm>
            <a:off x="6308361" y="2153991"/>
            <a:ext cx="2698091" cy="2657577"/>
          </a:xfrm>
          <a:prstGeom prst="downArrowCallout">
            <a:avLst>
              <a:gd name="adj1" fmla="val 15820"/>
              <a:gd name="adj2" fmla="val 7910"/>
              <a:gd name="adj3" fmla="val 7060"/>
              <a:gd name="adj4" fmla="val 92940"/>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8" name="Slide Number Placeholder 4"/>
          <p:cNvSpPr>
            <a:spLocks noGrp="1"/>
          </p:cNvSpPr>
          <p:nvPr>
            <p:ph type="sldNum" sz="quarter" idx="16"/>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B247FF61-91D8-4FC8-8E32-074A938A4F47}" type="slidenum">
              <a:rPr lang="en-US" altLang="en-US"/>
              <a:pPr/>
              <a:t>‹#›</a:t>
            </a:fld>
            <a:endParaRPr lang="en-US" altLang="en-US" dirty="0"/>
          </a:p>
        </p:txBody>
      </p:sp>
    </p:spTree>
    <p:extLst>
      <p:ext uri="{BB962C8B-B14F-4D97-AF65-F5344CB8AC3E}">
        <p14:creationId xmlns:p14="http://schemas.microsoft.com/office/powerpoint/2010/main" val="40839073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hree Pictures 03">
    <p:spTree>
      <p:nvGrpSpPr>
        <p:cNvPr id="1" name=""/>
        <p:cNvGrpSpPr/>
        <p:nvPr/>
      </p:nvGrpSpPr>
      <p:grpSpPr>
        <a:xfrm>
          <a:off x="0" y="0"/>
          <a:ext cx="0" cy="0"/>
          <a:chOff x="0" y="0"/>
          <a:chExt cx="0" cy="0"/>
        </a:xfrm>
      </p:grpSpPr>
      <p:sp>
        <p:nvSpPr>
          <p:cNvPr id="7" name="Flowchart: Off-page Connector 6"/>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5"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16"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6"/>
          <p:cNvSpPr>
            <a:spLocks noGrp="1"/>
          </p:cNvSpPr>
          <p:nvPr>
            <p:ph type="pic" sz="quarter" idx="10"/>
          </p:nvPr>
        </p:nvSpPr>
        <p:spPr>
          <a:xfrm>
            <a:off x="356921" y="2068489"/>
            <a:ext cx="2602150" cy="1763760"/>
          </a:xfrm>
          <a:prstGeom prst="downArrowCallout">
            <a:avLst>
              <a:gd name="adj1" fmla="val 15820"/>
              <a:gd name="adj2" fmla="val 7910"/>
              <a:gd name="adj3" fmla="val 7060"/>
              <a:gd name="adj4" fmla="val 92940"/>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0" name="Picture Placeholder 6"/>
          <p:cNvSpPr>
            <a:spLocks noGrp="1"/>
          </p:cNvSpPr>
          <p:nvPr>
            <p:ph type="pic" sz="quarter" idx="14"/>
          </p:nvPr>
        </p:nvSpPr>
        <p:spPr>
          <a:xfrm>
            <a:off x="3270925" y="2068489"/>
            <a:ext cx="2602150" cy="1763760"/>
          </a:xfrm>
          <a:prstGeom prst="downArrowCallout">
            <a:avLst>
              <a:gd name="adj1" fmla="val 15820"/>
              <a:gd name="adj2" fmla="val 7910"/>
              <a:gd name="adj3" fmla="val 7060"/>
              <a:gd name="adj4" fmla="val 92940"/>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1" name="Picture Placeholder 6"/>
          <p:cNvSpPr>
            <a:spLocks noGrp="1"/>
          </p:cNvSpPr>
          <p:nvPr>
            <p:ph type="pic" sz="quarter" idx="15"/>
          </p:nvPr>
        </p:nvSpPr>
        <p:spPr>
          <a:xfrm>
            <a:off x="6181346" y="2068489"/>
            <a:ext cx="2602150" cy="1763760"/>
          </a:xfrm>
          <a:prstGeom prst="downArrowCallout">
            <a:avLst>
              <a:gd name="adj1" fmla="val 15820"/>
              <a:gd name="adj2" fmla="val 7910"/>
              <a:gd name="adj3" fmla="val 7060"/>
              <a:gd name="adj4" fmla="val 92940"/>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8" name="Slide Number Placeholder 4"/>
          <p:cNvSpPr>
            <a:spLocks noGrp="1"/>
          </p:cNvSpPr>
          <p:nvPr>
            <p:ph type="sldNum" sz="quarter" idx="16"/>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187CC82F-410B-4DF9-AECC-860E1B4DD1E6}" type="slidenum">
              <a:rPr lang="en-US" altLang="en-US"/>
              <a:pPr/>
              <a:t>‹#›</a:t>
            </a:fld>
            <a:endParaRPr lang="en-US" altLang="en-US" dirty="0"/>
          </a:p>
        </p:txBody>
      </p:sp>
    </p:spTree>
    <p:extLst>
      <p:ext uri="{BB962C8B-B14F-4D97-AF65-F5344CB8AC3E}">
        <p14:creationId xmlns:p14="http://schemas.microsoft.com/office/powerpoint/2010/main" val="3459307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ow Left Right Picture">
    <p:spTree>
      <p:nvGrpSpPr>
        <p:cNvPr id="1" name=""/>
        <p:cNvGrpSpPr/>
        <p:nvPr/>
      </p:nvGrpSpPr>
      <p:grpSpPr>
        <a:xfrm>
          <a:off x="0" y="0"/>
          <a:ext cx="0" cy="0"/>
          <a:chOff x="0" y="0"/>
          <a:chExt cx="0" cy="0"/>
        </a:xfrm>
      </p:grpSpPr>
      <p:sp>
        <p:nvSpPr>
          <p:cNvPr id="4" name="Picture Placeholder 6"/>
          <p:cNvSpPr>
            <a:spLocks noGrp="1"/>
          </p:cNvSpPr>
          <p:nvPr>
            <p:ph type="pic" sz="quarter" idx="10"/>
          </p:nvPr>
        </p:nvSpPr>
        <p:spPr>
          <a:xfrm>
            <a:off x="137549" y="2146336"/>
            <a:ext cx="2698091" cy="2550018"/>
          </a:xfrm>
          <a:prstGeom prst="downArrowCallout">
            <a:avLst>
              <a:gd name="adj1" fmla="val 15820"/>
              <a:gd name="adj2" fmla="val 7910"/>
              <a:gd name="adj3" fmla="val 7060"/>
              <a:gd name="adj4" fmla="val 92940"/>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5" name="Picture Placeholder 6"/>
          <p:cNvSpPr>
            <a:spLocks noGrp="1"/>
          </p:cNvSpPr>
          <p:nvPr>
            <p:ph type="pic" sz="quarter" idx="15"/>
          </p:nvPr>
        </p:nvSpPr>
        <p:spPr>
          <a:xfrm>
            <a:off x="6308361" y="2146337"/>
            <a:ext cx="2698091" cy="2550017"/>
          </a:xfrm>
          <a:prstGeom prst="downArrowCallout">
            <a:avLst>
              <a:gd name="adj1" fmla="val 15820"/>
              <a:gd name="adj2" fmla="val 7910"/>
              <a:gd name="adj3" fmla="val 7060"/>
              <a:gd name="adj4" fmla="val 92940"/>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Tree>
    <p:extLst>
      <p:ext uri="{BB962C8B-B14F-4D97-AF65-F5344CB8AC3E}">
        <p14:creationId xmlns:p14="http://schemas.microsoft.com/office/powerpoint/2010/main" val="42484892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iddle Picture">
    <p:spTree>
      <p:nvGrpSpPr>
        <p:cNvPr id="1" name=""/>
        <p:cNvGrpSpPr/>
        <p:nvPr/>
      </p:nvGrpSpPr>
      <p:grpSpPr>
        <a:xfrm>
          <a:off x="0" y="0"/>
          <a:ext cx="0" cy="0"/>
          <a:chOff x="0" y="0"/>
          <a:chExt cx="0" cy="0"/>
        </a:xfrm>
      </p:grpSpPr>
      <p:sp>
        <p:nvSpPr>
          <p:cNvPr id="5" name="Flowchart: Off-page Connector 4"/>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4"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15"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Picture Placeholder 6"/>
          <p:cNvSpPr>
            <a:spLocks noGrp="1"/>
          </p:cNvSpPr>
          <p:nvPr>
            <p:ph type="pic" sz="quarter" idx="10"/>
          </p:nvPr>
        </p:nvSpPr>
        <p:spPr>
          <a:xfrm>
            <a:off x="3765503" y="2009390"/>
            <a:ext cx="2520524" cy="3723890"/>
          </a:xfrm>
          <a:prstGeom prst="downArrowCallout">
            <a:avLst>
              <a:gd name="adj1" fmla="val 15820"/>
              <a:gd name="adj2" fmla="val 7910"/>
              <a:gd name="adj3" fmla="val 7060"/>
              <a:gd name="adj4" fmla="val 95221"/>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6" name="Slide Number Placeholder 4"/>
          <p:cNvSpPr>
            <a:spLocks noGrp="1"/>
          </p:cNvSpPr>
          <p:nvPr>
            <p:ph type="sldNum" sz="quarter" idx="11"/>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BD1E632A-57A1-46B3-B96E-F7B9F7CE7F71}" type="slidenum">
              <a:rPr lang="en-US" altLang="en-US"/>
              <a:pPr/>
              <a:t>‹#›</a:t>
            </a:fld>
            <a:endParaRPr lang="en-US" altLang="en-US" dirty="0"/>
          </a:p>
        </p:txBody>
      </p:sp>
    </p:spTree>
    <p:extLst>
      <p:ext uri="{BB962C8B-B14F-4D97-AF65-F5344CB8AC3E}">
        <p14:creationId xmlns:p14="http://schemas.microsoft.com/office/powerpoint/2010/main" val="14411294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Pictures">
    <p:spTree>
      <p:nvGrpSpPr>
        <p:cNvPr id="1" name=""/>
        <p:cNvGrpSpPr/>
        <p:nvPr/>
      </p:nvGrpSpPr>
      <p:grpSpPr>
        <a:xfrm>
          <a:off x="0" y="0"/>
          <a:ext cx="0" cy="0"/>
          <a:chOff x="0" y="0"/>
          <a:chExt cx="0" cy="0"/>
        </a:xfrm>
      </p:grpSpPr>
      <p:sp>
        <p:nvSpPr>
          <p:cNvPr id="7" name="Flowchart: Off-page Connector 6"/>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9" name="Picture Placeholder 6"/>
          <p:cNvSpPr>
            <a:spLocks noGrp="1"/>
          </p:cNvSpPr>
          <p:nvPr>
            <p:ph type="pic" sz="quarter" idx="10"/>
          </p:nvPr>
        </p:nvSpPr>
        <p:spPr>
          <a:xfrm>
            <a:off x="1097281" y="2291118"/>
            <a:ext cx="2437794" cy="3202641"/>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0" name="Picture Placeholder 6"/>
          <p:cNvSpPr>
            <a:spLocks noGrp="1"/>
          </p:cNvSpPr>
          <p:nvPr>
            <p:ph type="pic" sz="quarter" idx="11"/>
          </p:nvPr>
        </p:nvSpPr>
        <p:spPr>
          <a:xfrm>
            <a:off x="5608927" y="2291118"/>
            <a:ext cx="2437794" cy="3202641"/>
          </a:xfrm>
          <a:prstGeom prst="rect">
            <a:avLst/>
          </a:prstGeom>
        </p:spPr>
        <p:txBody>
          <a:bodyPr anchor="t"/>
          <a:lstStyle>
            <a:lvl1pPr algn="ctr" rtl="0">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25"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26"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Picture Placeholder 6"/>
          <p:cNvSpPr>
            <a:spLocks noGrp="1"/>
          </p:cNvSpPr>
          <p:nvPr>
            <p:ph type="pic" sz="quarter" idx="12"/>
          </p:nvPr>
        </p:nvSpPr>
        <p:spPr>
          <a:xfrm>
            <a:off x="3258581" y="2051598"/>
            <a:ext cx="2735941" cy="3681682"/>
          </a:xfrm>
          <a:prstGeom prst="rect">
            <a:avLst/>
          </a:prstGeom>
        </p:spPr>
        <p:txBody>
          <a:bodyPr anchor="t"/>
          <a:lstStyle>
            <a:lvl1pPr algn="ctr" rtl="0">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8" name="Slide Number Placeholder 4"/>
          <p:cNvSpPr>
            <a:spLocks noGrp="1"/>
          </p:cNvSpPr>
          <p:nvPr>
            <p:ph type="sldNum" sz="quarter" idx="13"/>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9A1A69E3-C71B-4E3F-AA84-192CEE4AD860}" type="slidenum">
              <a:rPr lang="en-US" altLang="en-US"/>
              <a:pPr/>
              <a:t>‹#›</a:t>
            </a:fld>
            <a:endParaRPr lang="en-US" altLang="en-US" dirty="0"/>
          </a:p>
        </p:txBody>
      </p:sp>
    </p:spTree>
    <p:extLst>
      <p:ext uri="{BB962C8B-B14F-4D97-AF65-F5344CB8AC3E}">
        <p14:creationId xmlns:p14="http://schemas.microsoft.com/office/powerpoint/2010/main" val="3661741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Screen Picture">
    <p:spTree>
      <p:nvGrpSpPr>
        <p:cNvPr id="1" name=""/>
        <p:cNvGrpSpPr/>
        <p:nvPr/>
      </p:nvGrpSpPr>
      <p:grpSpPr>
        <a:xfrm>
          <a:off x="0" y="0"/>
          <a:ext cx="0" cy="0"/>
          <a:chOff x="0" y="0"/>
          <a:chExt cx="0" cy="0"/>
        </a:xfrm>
      </p:grpSpPr>
      <p:sp>
        <p:nvSpPr>
          <p:cNvPr id="2" name="Picture Placeholder 6"/>
          <p:cNvSpPr>
            <a:spLocks noGrp="1"/>
          </p:cNvSpPr>
          <p:nvPr>
            <p:ph type="pic" sz="quarter" idx="10"/>
          </p:nvPr>
        </p:nvSpPr>
        <p:spPr>
          <a:xfrm>
            <a:off x="0" y="0"/>
            <a:ext cx="9144000" cy="6858000"/>
          </a:xfrm>
          <a:prstGeom prst="rect">
            <a:avLst/>
          </a:prstGeom>
        </p:spPr>
        <p:txBody>
          <a:bodyPr anchor="b"/>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Tree>
    <p:extLst>
      <p:ext uri="{BB962C8B-B14F-4D97-AF65-F5344CB8AC3E}">
        <p14:creationId xmlns:p14="http://schemas.microsoft.com/office/powerpoint/2010/main" val="7218230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Pictures">
    <p:spTree>
      <p:nvGrpSpPr>
        <p:cNvPr id="1" name=""/>
        <p:cNvGrpSpPr/>
        <p:nvPr/>
      </p:nvGrpSpPr>
      <p:grpSpPr>
        <a:xfrm>
          <a:off x="0" y="0"/>
          <a:ext cx="0" cy="0"/>
          <a:chOff x="0" y="0"/>
          <a:chExt cx="0" cy="0"/>
        </a:xfrm>
      </p:grpSpPr>
      <p:sp>
        <p:nvSpPr>
          <p:cNvPr id="8" name="Flowchart: Off-page Connector 7"/>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9"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30"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Picture Placeholder 6"/>
          <p:cNvSpPr>
            <a:spLocks noGrp="1"/>
          </p:cNvSpPr>
          <p:nvPr>
            <p:ph type="pic" sz="quarter" idx="10"/>
          </p:nvPr>
        </p:nvSpPr>
        <p:spPr>
          <a:xfrm>
            <a:off x="91440" y="2397239"/>
            <a:ext cx="2103120" cy="2644757"/>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1" name="Picture Placeholder 6"/>
          <p:cNvSpPr>
            <a:spLocks noGrp="1"/>
          </p:cNvSpPr>
          <p:nvPr>
            <p:ph type="pic" sz="quarter" idx="14"/>
          </p:nvPr>
        </p:nvSpPr>
        <p:spPr>
          <a:xfrm>
            <a:off x="2377440" y="2397239"/>
            <a:ext cx="2103120" cy="2644757"/>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2" name="Picture Placeholder 6"/>
          <p:cNvSpPr>
            <a:spLocks noGrp="1"/>
          </p:cNvSpPr>
          <p:nvPr>
            <p:ph type="pic" sz="quarter" idx="15"/>
          </p:nvPr>
        </p:nvSpPr>
        <p:spPr>
          <a:xfrm>
            <a:off x="4663440" y="2397239"/>
            <a:ext cx="2103120" cy="2644757"/>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3" name="Picture Placeholder 6"/>
          <p:cNvSpPr>
            <a:spLocks noGrp="1"/>
          </p:cNvSpPr>
          <p:nvPr>
            <p:ph type="pic" sz="quarter" idx="16"/>
          </p:nvPr>
        </p:nvSpPr>
        <p:spPr>
          <a:xfrm>
            <a:off x="6949440" y="2397239"/>
            <a:ext cx="2103120" cy="2644757"/>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9" name="Slide Number Placeholder 4"/>
          <p:cNvSpPr>
            <a:spLocks noGrp="1"/>
          </p:cNvSpPr>
          <p:nvPr>
            <p:ph type="sldNum" sz="quarter" idx="17"/>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794921E6-E9C8-4127-9B1C-4368A66E580F}" type="slidenum">
              <a:rPr lang="en-US" altLang="en-US"/>
              <a:pPr/>
              <a:t>‹#›</a:t>
            </a:fld>
            <a:endParaRPr lang="en-US" altLang="en-US" dirty="0"/>
          </a:p>
        </p:txBody>
      </p:sp>
    </p:spTree>
    <p:extLst>
      <p:ext uri="{BB962C8B-B14F-4D97-AF65-F5344CB8AC3E}">
        <p14:creationId xmlns:p14="http://schemas.microsoft.com/office/powerpoint/2010/main" val="23696320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ur Pictures 02">
    <p:spTree>
      <p:nvGrpSpPr>
        <p:cNvPr id="1" name=""/>
        <p:cNvGrpSpPr/>
        <p:nvPr/>
      </p:nvGrpSpPr>
      <p:grpSpPr>
        <a:xfrm>
          <a:off x="0" y="0"/>
          <a:ext cx="0" cy="0"/>
          <a:chOff x="0" y="0"/>
          <a:chExt cx="0" cy="0"/>
        </a:xfrm>
      </p:grpSpPr>
      <p:sp>
        <p:nvSpPr>
          <p:cNvPr id="10" name="Flowchart: Off-page Connector 9"/>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2" name="Picture Placeholder 6"/>
          <p:cNvSpPr>
            <a:spLocks noGrp="1"/>
          </p:cNvSpPr>
          <p:nvPr>
            <p:ph type="pic" sz="quarter" idx="10"/>
          </p:nvPr>
        </p:nvSpPr>
        <p:spPr>
          <a:xfrm>
            <a:off x="356920" y="2063382"/>
            <a:ext cx="2602150" cy="1774034"/>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3" name="Picture Placeholder 6"/>
          <p:cNvSpPr>
            <a:spLocks noGrp="1"/>
          </p:cNvSpPr>
          <p:nvPr>
            <p:ph type="pic" sz="quarter" idx="14"/>
          </p:nvPr>
        </p:nvSpPr>
        <p:spPr>
          <a:xfrm>
            <a:off x="3270925" y="2063382"/>
            <a:ext cx="2602150" cy="1774034"/>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4" name="Picture Placeholder 6"/>
          <p:cNvSpPr>
            <a:spLocks noGrp="1"/>
          </p:cNvSpPr>
          <p:nvPr>
            <p:ph type="pic" sz="quarter" idx="15"/>
          </p:nvPr>
        </p:nvSpPr>
        <p:spPr>
          <a:xfrm>
            <a:off x="6181346" y="2063382"/>
            <a:ext cx="2602150" cy="1774034"/>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5" name="Picture Placeholder 6"/>
          <p:cNvSpPr>
            <a:spLocks noGrp="1"/>
          </p:cNvSpPr>
          <p:nvPr>
            <p:ph type="pic" sz="quarter" idx="16"/>
          </p:nvPr>
        </p:nvSpPr>
        <p:spPr>
          <a:xfrm>
            <a:off x="356920" y="4016853"/>
            <a:ext cx="2602150" cy="1774034"/>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6" name="Picture Placeholder 6"/>
          <p:cNvSpPr>
            <a:spLocks noGrp="1"/>
          </p:cNvSpPr>
          <p:nvPr>
            <p:ph type="pic" sz="quarter" idx="17"/>
          </p:nvPr>
        </p:nvSpPr>
        <p:spPr>
          <a:xfrm>
            <a:off x="6181346" y="4016853"/>
            <a:ext cx="2602150" cy="1774034"/>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7" name="Picture Placeholder 6"/>
          <p:cNvSpPr>
            <a:spLocks noGrp="1"/>
          </p:cNvSpPr>
          <p:nvPr>
            <p:ph type="pic" sz="quarter" idx="18"/>
          </p:nvPr>
        </p:nvSpPr>
        <p:spPr>
          <a:xfrm>
            <a:off x="3270925" y="4016853"/>
            <a:ext cx="2602150" cy="1774034"/>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8"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19"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Slide Number Placeholder 4"/>
          <p:cNvSpPr>
            <a:spLocks noGrp="1"/>
          </p:cNvSpPr>
          <p:nvPr>
            <p:ph type="sldNum" sz="quarter" idx="19"/>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490F5E90-2379-4728-A7AD-CE060366D85F}" type="slidenum">
              <a:rPr lang="en-US" altLang="en-US"/>
              <a:pPr/>
              <a:t>‹#›</a:t>
            </a:fld>
            <a:endParaRPr lang="en-US" altLang="en-US" dirty="0"/>
          </a:p>
        </p:txBody>
      </p:sp>
    </p:spTree>
    <p:extLst>
      <p:ext uri="{BB962C8B-B14F-4D97-AF65-F5344CB8AC3E}">
        <p14:creationId xmlns:p14="http://schemas.microsoft.com/office/powerpoint/2010/main" val="24351037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Four Pictures">
    <p:spTree>
      <p:nvGrpSpPr>
        <p:cNvPr id="1" name=""/>
        <p:cNvGrpSpPr/>
        <p:nvPr/>
      </p:nvGrpSpPr>
      <p:grpSpPr>
        <a:xfrm>
          <a:off x="0" y="0"/>
          <a:ext cx="0" cy="0"/>
          <a:chOff x="0" y="0"/>
          <a:chExt cx="0" cy="0"/>
        </a:xfrm>
      </p:grpSpPr>
      <p:sp>
        <p:nvSpPr>
          <p:cNvPr id="8" name="Flowchart: Off-page Connector 7"/>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2" name="Picture Placeholder 6"/>
          <p:cNvSpPr>
            <a:spLocks noGrp="1"/>
          </p:cNvSpPr>
          <p:nvPr>
            <p:ph type="pic" sz="quarter" idx="10"/>
          </p:nvPr>
        </p:nvSpPr>
        <p:spPr>
          <a:xfrm>
            <a:off x="91440" y="1993990"/>
            <a:ext cx="2103120" cy="2644757"/>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3" name="Picture Placeholder 6"/>
          <p:cNvSpPr>
            <a:spLocks noGrp="1"/>
          </p:cNvSpPr>
          <p:nvPr>
            <p:ph type="pic" sz="quarter" idx="14"/>
          </p:nvPr>
        </p:nvSpPr>
        <p:spPr>
          <a:xfrm>
            <a:off x="2377440" y="1993990"/>
            <a:ext cx="2103120" cy="2644757"/>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4" name="Picture Placeholder 6"/>
          <p:cNvSpPr>
            <a:spLocks noGrp="1"/>
          </p:cNvSpPr>
          <p:nvPr>
            <p:ph type="pic" sz="quarter" idx="15"/>
          </p:nvPr>
        </p:nvSpPr>
        <p:spPr>
          <a:xfrm>
            <a:off x="4663440" y="1993990"/>
            <a:ext cx="2103120" cy="2644757"/>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5" name="Picture Placeholder 6"/>
          <p:cNvSpPr>
            <a:spLocks noGrp="1"/>
          </p:cNvSpPr>
          <p:nvPr>
            <p:ph type="pic" sz="quarter" idx="16"/>
          </p:nvPr>
        </p:nvSpPr>
        <p:spPr>
          <a:xfrm>
            <a:off x="6949440" y="1993990"/>
            <a:ext cx="2103120" cy="2644757"/>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6"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17"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Slide Number Placeholder 4"/>
          <p:cNvSpPr>
            <a:spLocks noGrp="1"/>
          </p:cNvSpPr>
          <p:nvPr>
            <p:ph type="sldNum" sz="quarter" idx="17"/>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468E9B65-40FF-4390-8F96-0E0FFC68896A}" type="slidenum">
              <a:rPr lang="en-US" altLang="en-US"/>
              <a:pPr/>
              <a:t>‹#›</a:t>
            </a:fld>
            <a:endParaRPr lang="en-US" altLang="en-US" dirty="0"/>
          </a:p>
        </p:txBody>
      </p:sp>
    </p:spTree>
    <p:extLst>
      <p:ext uri="{BB962C8B-B14F-4D97-AF65-F5344CB8AC3E}">
        <p14:creationId xmlns:p14="http://schemas.microsoft.com/office/powerpoint/2010/main" val="40986087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12" name="Picture Placeholder 6"/>
          <p:cNvSpPr>
            <a:spLocks noGrp="1"/>
          </p:cNvSpPr>
          <p:nvPr>
            <p:ph type="pic" sz="quarter" idx="10"/>
          </p:nvPr>
        </p:nvSpPr>
        <p:spPr>
          <a:xfrm>
            <a:off x="222262" y="215900"/>
            <a:ext cx="4410075" cy="6426200"/>
          </a:xfrm>
          <a:prstGeom prst="round1Rect">
            <a:avLst>
              <a:gd name="adj" fmla="val 5318"/>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3" name="Picture Placeholder 6"/>
          <p:cNvSpPr>
            <a:spLocks noGrp="1"/>
          </p:cNvSpPr>
          <p:nvPr>
            <p:ph type="pic" sz="quarter" idx="11"/>
          </p:nvPr>
        </p:nvSpPr>
        <p:spPr>
          <a:xfrm>
            <a:off x="4805150" y="216720"/>
            <a:ext cx="4116180" cy="4518040"/>
          </a:xfrm>
          <a:prstGeom prst="round1Rect">
            <a:avLst>
              <a:gd name="adj" fmla="val 6441"/>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4" name="Picture Placeholder 6"/>
          <p:cNvSpPr>
            <a:spLocks noGrp="1"/>
          </p:cNvSpPr>
          <p:nvPr>
            <p:ph type="pic" sz="quarter" idx="12"/>
          </p:nvPr>
        </p:nvSpPr>
        <p:spPr>
          <a:xfrm>
            <a:off x="4805149" y="4978885"/>
            <a:ext cx="4116180" cy="1662384"/>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Tree>
    <p:extLst>
      <p:ext uri="{BB962C8B-B14F-4D97-AF65-F5344CB8AC3E}">
        <p14:creationId xmlns:p14="http://schemas.microsoft.com/office/powerpoint/2010/main" val="793003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222250" y="215900"/>
            <a:ext cx="4234536" cy="4518040"/>
          </a:xfrm>
          <a:prstGeom prst="round1Rect">
            <a:avLst>
              <a:gd name="adj" fmla="val 6441"/>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7" name="Picture Placeholder 6"/>
          <p:cNvSpPr>
            <a:spLocks noGrp="1"/>
          </p:cNvSpPr>
          <p:nvPr>
            <p:ph type="pic" sz="quarter" idx="14"/>
          </p:nvPr>
        </p:nvSpPr>
        <p:spPr>
          <a:xfrm>
            <a:off x="222250" y="4978885"/>
            <a:ext cx="4234536" cy="1662384"/>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8" name="Picture Placeholder 6"/>
          <p:cNvSpPr>
            <a:spLocks noGrp="1"/>
          </p:cNvSpPr>
          <p:nvPr>
            <p:ph type="pic" sz="quarter" idx="15"/>
          </p:nvPr>
        </p:nvSpPr>
        <p:spPr>
          <a:xfrm>
            <a:off x="4687214" y="215900"/>
            <a:ext cx="4234536" cy="4518040"/>
          </a:xfrm>
          <a:prstGeom prst="round1Rect">
            <a:avLst>
              <a:gd name="adj" fmla="val 6441"/>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9" name="Picture Placeholder 6"/>
          <p:cNvSpPr>
            <a:spLocks noGrp="1"/>
          </p:cNvSpPr>
          <p:nvPr>
            <p:ph type="pic" sz="quarter" idx="16"/>
          </p:nvPr>
        </p:nvSpPr>
        <p:spPr>
          <a:xfrm>
            <a:off x="4687214" y="4978885"/>
            <a:ext cx="4234536" cy="1662384"/>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Tree>
    <p:extLst>
      <p:ext uri="{BB962C8B-B14F-4D97-AF65-F5344CB8AC3E}">
        <p14:creationId xmlns:p14="http://schemas.microsoft.com/office/powerpoint/2010/main" val="63160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8" name="Flowchart: Off-page Connector 7"/>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9" name="Down Arrow Callout 8"/>
          <p:cNvSpPr/>
          <p:nvPr userDrawn="1"/>
        </p:nvSpPr>
        <p:spPr>
          <a:xfrm>
            <a:off x="365125" y="2295525"/>
            <a:ext cx="2008188" cy="1997075"/>
          </a:xfrm>
          <a:prstGeom prst="downArrowCallout">
            <a:avLst>
              <a:gd name="adj1" fmla="val 23554"/>
              <a:gd name="adj2" fmla="val 10346"/>
              <a:gd name="adj3" fmla="val 10003"/>
              <a:gd name="adj4" fmla="val 89997"/>
            </a:avLst>
          </a:prstGeom>
          <a:solidFill>
            <a:schemeClr val="accent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ct val="20000"/>
              </a:spcBef>
              <a:spcAft>
                <a:spcPts val="0"/>
              </a:spcAft>
              <a:defRPr/>
            </a:pPr>
            <a:endParaRPr lang="en-US" sz="4400" dirty="0">
              <a:solidFill>
                <a:schemeClr val="bg1"/>
              </a:solidFill>
              <a:latin typeface="FontAwesome" pitchFamily="2" charset="0"/>
            </a:endParaRPr>
          </a:p>
          <a:p>
            <a:pPr algn="ctr" defTabSz="914400" fontAlgn="auto">
              <a:spcBef>
                <a:spcPct val="20000"/>
              </a:spcBef>
              <a:spcAft>
                <a:spcPts val="0"/>
              </a:spcAft>
              <a:defRPr/>
            </a:pPr>
            <a:endParaRPr lang="en-US" sz="1200" b="1" dirty="0">
              <a:solidFill>
                <a:schemeClr val="bg1">
                  <a:lumMod val="95000"/>
                </a:schemeClr>
              </a:solidFill>
            </a:endParaRPr>
          </a:p>
        </p:txBody>
      </p:sp>
      <p:sp>
        <p:nvSpPr>
          <p:cNvPr id="10" name="Up Arrow Callout 9"/>
          <p:cNvSpPr/>
          <p:nvPr userDrawn="1"/>
        </p:nvSpPr>
        <p:spPr>
          <a:xfrm>
            <a:off x="2508250" y="3716338"/>
            <a:ext cx="2008188" cy="2017712"/>
          </a:xfrm>
          <a:prstGeom prst="upArrowCallout">
            <a:avLst>
              <a:gd name="adj1" fmla="val 25000"/>
              <a:gd name="adj2" fmla="val 9346"/>
              <a:gd name="adj3" fmla="val 11156"/>
              <a:gd name="adj4" fmla="val 88844"/>
            </a:avLst>
          </a:prstGeom>
          <a:solidFill>
            <a:schemeClr val="accent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ct val="20000"/>
              </a:spcBef>
              <a:spcAft>
                <a:spcPts val="0"/>
              </a:spcAft>
              <a:defRPr/>
            </a:pPr>
            <a:endParaRPr lang="en-US" sz="4000" dirty="0">
              <a:latin typeface="FontAwesome" pitchFamily="2" charset="0"/>
            </a:endParaRPr>
          </a:p>
        </p:txBody>
      </p:sp>
      <p:sp>
        <p:nvSpPr>
          <p:cNvPr id="11" name="Down Arrow Callout 10"/>
          <p:cNvSpPr/>
          <p:nvPr userDrawn="1"/>
        </p:nvSpPr>
        <p:spPr>
          <a:xfrm>
            <a:off x="4627563" y="2295525"/>
            <a:ext cx="2008187" cy="1997075"/>
          </a:xfrm>
          <a:prstGeom prst="downArrowCallout">
            <a:avLst>
              <a:gd name="adj1" fmla="val 23554"/>
              <a:gd name="adj2" fmla="val 10346"/>
              <a:gd name="adj3" fmla="val 10003"/>
              <a:gd name="adj4" fmla="val 89997"/>
            </a:avLst>
          </a:prstGeom>
          <a:solidFill>
            <a:schemeClr val="accent3"/>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ct val="20000"/>
              </a:spcBef>
              <a:spcAft>
                <a:spcPts val="0"/>
              </a:spcAft>
              <a:defRPr/>
            </a:pPr>
            <a:r>
              <a:rPr lang="en-US" sz="1000" dirty="0"/>
              <a:t> </a:t>
            </a:r>
          </a:p>
        </p:txBody>
      </p:sp>
      <p:sp>
        <p:nvSpPr>
          <p:cNvPr id="12" name="Up Arrow Callout 11"/>
          <p:cNvSpPr/>
          <p:nvPr userDrawn="1"/>
        </p:nvSpPr>
        <p:spPr>
          <a:xfrm>
            <a:off x="6759575" y="3716338"/>
            <a:ext cx="2008188" cy="2017712"/>
          </a:xfrm>
          <a:prstGeom prst="upArrowCallout">
            <a:avLst>
              <a:gd name="adj1" fmla="val 25000"/>
              <a:gd name="adj2" fmla="val 9346"/>
              <a:gd name="adj3" fmla="val 11156"/>
              <a:gd name="adj4" fmla="val 88844"/>
            </a:avLst>
          </a:prstGeom>
          <a:solidFill>
            <a:schemeClr val="accent4"/>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ct val="20000"/>
              </a:spcBef>
              <a:spcAft>
                <a:spcPts val="0"/>
              </a:spcAft>
              <a:defRPr/>
            </a:pPr>
            <a:r>
              <a:rPr lang="en-US" sz="6000" dirty="0">
                <a:latin typeface="FontAwesome" pitchFamily="2" charset="0"/>
              </a:rPr>
              <a:t/>
            </a:r>
            <a:br>
              <a:rPr lang="en-US" sz="6000" dirty="0">
                <a:latin typeface="FontAwesome" pitchFamily="2" charset="0"/>
              </a:rPr>
            </a:br>
            <a:endParaRPr lang="en-US" sz="1200" b="1" dirty="0">
              <a:solidFill>
                <a:schemeClr val="bg1">
                  <a:lumMod val="95000"/>
                </a:schemeClr>
              </a:solidFill>
            </a:endParaRPr>
          </a:p>
        </p:txBody>
      </p:sp>
      <p:sp>
        <p:nvSpPr>
          <p:cNvPr id="36"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37"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Picture Placeholder 6"/>
          <p:cNvSpPr>
            <a:spLocks noGrp="1"/>
          </p:cNvSpPr>
          <p:nvPr>
            <p:ph type="pic" sz="quarter" idx="10"/>
          </p:nvPr>
        </p:nvSpPr>
        <p:spPr>
          <a:xfrm>
            <a:off x="365438" y="3947535"/>
            <a:ext cx="2007971" cy="1774550"/>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6" name="Picture Placeholder 6"/>
          <p:cNvSpPr>
            <a:spLocks noGrp="1"/>
          </p:cNvSpPr>
          <p:nvPr>
            <p:ph type="pic" sz="quarter" idx="11"/>
          </p:nvPr>
        </p:nvSpPr>
        <p:spPr>
          <a:xfrm>
            <a:off x="2507877" y="2307426"/>
            <a:ext cx="2007971" cy="1774550"/>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8" name="Picture Placeholder 6"/>
          <p:cNvSpPr>
            <a:spLocks noGrp="1"/>
          </p:cNvSpPr>
          <p:nvPr>
            <p:ph type="pic" sz="quarter" idx="12"/>
          </p:nvPr>
        </p:nvSpPr>
        <p:spPr>
          <a:xfrm>
            <a:off x="4628356" y="3947535"/>
            <a:ext cx="2007971" cy="1774550"/>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9" name="Picture Placeholder 6"/>
          <p:cNvSpPr>
            <a:spLocks noGrp="1"/>
          </p:cNvSpPr>
          <p:nvPr>
            <p:ph type="pic" sz="quarter" idx="13"/>
          </p:nvPr>
        </p:nvSpPr>
        <p:spPr>
          <a:xfrm>
            <a:off x="6759814" y="2307426"/>
            <a:ext cx="2007971" cy="1774550"/>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13" name="Slide Number Placeholder 4"/>
          <p:cNvSpPr>
            <a:spLocks noGrp="1"/>
          </p:cNvSpPr>
          <p:nvPr>
            <p:ph type="sldNum" sz="quarter" idx="14"/>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44BAAA76-A490-4725-9CB2-E4C3A95E0516}" type="slidenum">
              <a:rPr lang="en-US" altLang="en-US"/>
              <a:pPr/>
              <a:t>‹#›</a:t>
            </a:fld>
            <a:endParaRPr lang="en-US" altLang="en-US" dirty="0"/>
          </a:p>
        </p:txBody>
      </p:sp>
    </p:spTree>
    <p:extLst>
      <p:ext uri="{BB962C8B-B14F-4D97-AF65-F5344CB8AC3E}">
        <p14:creationId xmlns:p14="http://schemas.microsoft.com/office/powerpoint/2010/main" val="32839706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4" accel="50000" decel="5000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accel="50000" decel="5000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0-#ppt_h/2"/>
                                          </p:val>
                                        </p:tav>
                                        <p:tav tm="100000">
                                          <p:val>
                                            <p:strVal val="#ppt_y"/>
                                          </p:val>
                                        </p:tav>
                                      </p:tavLst>
                                    </p:anim>
                                  </p:childTnLst>
                                </p:cTn>
                              </p:par>
                              <p:par>
                                <p:cTn id="18" presetID="2" presetClass="entr" presetSubtype="4" accel="50000" decel="5000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ne Picture with three Columes">
    <p:spTree>
      <p:nvGrpSpPr>
        <p:cNvPr id="1" name=""/>
        <p:cNvGrpSpPr/>
        <p:nvPr/>
      </p:nvGrpSpPr>
      <p:grpSpPr>
        <a:xfrm>
          <a:off x="0" y="0"/>
          <a:ext cx="0" cy="0"/>
          <a:chOff x="0" y="0"/>
          <a:chExt cx="0" cy="0"/>
        </a:xfrm>
      </p:grpSpPr>
      <p:sp>
        <p:nvSpPr>
          <p:cNvPr id="5" name="Flowchart: Off-page Connector 4"/>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6" name="Down Arrow Callout 5"/>
          <p:cNvSpPr/>
          <p:nvPr userDrawn="1"/>
        </p:nvSpPr>
        <p:spPr>
          <a:xfrm>
            <a:off x="4645025" y="2449513"/>
            <a:ext cx="1854200" cy="3225800"/>
          </a:xfrm>
          <a:prstGeom prst="downArrowCallout">
            <a:avLst>
              <a:gd name="adj1" fmla="val 25000"/>
              <a:gd name="adj2" fmla="val 6698"/>
              <a:gd name="adj3" fmla="val 4369"/>
              <a:gd name="adj4" fmla="val 97489"/>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7" name="Down Arrow Callout 6"/>
          <p:cNvSpPr/>
          <p:nvPr userDrawn="1"/>
        </p:nvSpPr>
        <p:spPr>
          <a:xfrm>
            <a:off x="2654300" y="2449513"/>
            <a:ext cx="1854200" cy="3225800"/>
          </a:xfrm>
          <a:prstGeom prst="downArrowCallout">
            <a:avLst>
              <a:gd name="adj1" fmla="val 25000"/>
              <a:gd name="adj2" fmla="val 6698"/>
              <a:gd name="adj3" fmla="val 4369"/>
              <a:gd name="adj4" fmla="val 97489"/>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8" name="Down Arrow Callout 7"/>
          <p:cNvSpPr/>
          <p:nvPr userDrawn="1"/>
        </p:nvSpPr>
        <p:spPr>
          <a:xfrm>
            <a:off x="6635750" y="2449513"/>
            <a:ext cx="1854200" cy="3225800"/>
          </a:xfrm>
          <a:prstGeom prst="downArrowCallout">
            <a:avLst>
              <a:gd name="adj1" fmla="val 25000"/>
              <a:gd name="adj2" fmla="val 6698"/>
              <a:gd name="adj3" fmla="val 4369"/>
              <a:gd name="adj4" fmla="val 97489"/>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4"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25"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Picture Placeholder 6"/>
          <p:cNvSpPr>
            <a:spLocks noGrp="1"/>
          </p:cNvSpPr>
          <p:nvPr>
            <p:ph type="pic" sz="quarter" idx="15"/>
          </p:nvPr>
        </p:nvSpPr>
        <p:spPr>
          <a:xfrm>
            <a:off x="664552" y="2449681"/>
            <a:ext cx="1854144" cy="3225991"/>
          </a:xfrm>
          <a:prstGeom prst="downArrowCallout">
            <a:avLst>
              <a:gd name="adj1" fmla="val 26120"/>
              <a:gd name="adj2" fmla="val 6382"/>
              <a:gd name="adj3" fmla="val 5273"/>
              <a:gd name="adj4" fmla="val 96969"/>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9" name="Slide Number Placeholder 4"/>
          <p:cNvSpPr>
            <a:spLocks noGrp="1"/>
          </p:cNvSpPr>
          <p:nvPr>
            <p:ph type="sldNum" sz="quarter" idx="16"/>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5D816A38-CD6A-4905-8CEF-AD46A535C881}" type="slidenum">
              <a:rPr lang="en-US" altLang="en-US"/>
              <a:pPr/>
              <a:t>‹#›</a:t>
            </a:fld>
            <a:endParaRPr lang="en-US" altLang="en-US" dirty="0"/>
          </a:p>
        </p:txBody>
      </p:sp>
    </p:spTree>
    <p:extLst>
      <p:ext uri="{BB962C8B-B14F-4D97-AF65-F5344CB8AC3E}">
        <p14:creationId xmlns:p14="http://schemas.microsoft.com/office/powerpoint/2010/main" val="13498367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ulome With Picture">
    <p:spTree>
      <p:nvGrpSpPr>
        <p:cNvPr id="1" name=""/>
        <p:cNvGrpSpPr/>
        <p:nvPr/>
      </p:nvGrpSpPr>
      <p:grpSpPr>
        <a:xfrm>
          <a:off x="0" y="0"/>
          <a:ext cx="0" cy="0"/>
          <a:chOff x="0" y="0"/>
          <a:chExt cx="0" cy="0"/>
        </a:xfrm>
      </p:grpSpPr>
      <p:sp>
        <p:nvSpPr>
          <p:cNvPr id="6" name="Flowchart: Off-page Connector 5"/>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2"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33"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6"/>
          <p:cNvSpPr>
            <a:spLocks noGrp="1"/>
          </p:cNvSpPr>
          <p:nvPr>
            <p:ph type="pic" sz="quarter" idx="10"/>
          </p:nvPr>
        </p:nvSpPr>
        <p:spPr>
          <a:xfrm>
            <a:off x="672068" y="2161646"/>
            <a:ext cx="3685064" cy="2304279"/>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9" name="Picture Placeholder 6"/>
          <p:cNvSpPr>
            <a:spLocks noGrp="1"/>
          </p:cNvSpPr>
          <p:nvPr>
            <p:ph type="pic" sz="quarter" idx="14"/>
          </p:nvPr>
        </p:nvSpPr>
        <p:spPr>
          <a:xfrm>
            <a:off x="4789250" y="2159221"/>
            <a:ext cx="3682682" cy="2306705"/>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7" name="Slide Number Placeholder 4"/>
          <p:cNvSpPr>
            <a:spLocks noGrp="1"/>
          </p:cNvSpPr>
          <p:nvPr>
            <p:ph type="sldNum" sz="quarter" idx="15"/>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E4680CBE-0E23-4201-AE10-2F6A1E62AAF3}" type="slidenum">
              <a:rPr lang="en-US" altLang="en-US"/>
              <a:pPr/>
              <a:t>‹#›</a:t>
            </a:fld>
            <a:endParaRPr lang="en-US" altLang="en-US" dirty="0"/>
          </a:p>
        </p:txBody>
      </p:sp>
    </p:spTree>
    <p:extLst>
      <p:ext uri="{BB962C8B-B14F-4D97-AF65-F5344CB8AC3E}">
        <p14:creationId xmlns:p14="http://schemas.microsoft.com/office/powerpoint/2010/main" val="7416021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ree Blank With Footer">
    <p:spTree>
      <p:nvGrpSpPr>
        <p:cNvPr id="1" name=""/>
        <p:cNvGrpSpPr/>
        <p:nvPr/>
      </p:nvGrpSpPr>
      <p:grpSpPr>
        <a:xfrm>
          <a:off x="0" y="0"/>
          <a:ext cx="0" cy="0"/>
          <a:chOff x="0" y="0"/>
          <a:chExt cx="0" cy="0"/>
        </a:xfrm>
      </p:grpSpPr>
      <p:sp>
        <p:nvSpPr>
          <p:cNvPr id="2" name="Flowchart: Off-page Connector 1"/>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 name="Slide Number Placeholder 4"/>
          <p:cNvSpPr>
            <a:spLocks noGrp="1"/>
          </p:cNvSpPr>
          <p:nvPr>
            <p:ph type="sldNum" sz="quarter" idx="10"/>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DAF1A95A-AAAF-4884-8F4B-A04B31290126}" type="slidenum">
              <a:rPr lang="en-US" altLang="en-US"/>
              <a:pPr/>
              <a:t>‹#›</a:t>
            </a:fld>
            <a:endParaRPr lang="en-US" altLang="en-US" dirty="0"/>
          </a:p>
        </p:txBody>
      </p:sp>
    </p:spTree>
    <p:extLst>
      <p:ext uri="{BB962C8B-B14F-4D97-AF65-F5344CB8AC3E}">
        <p14:creationId xmlns:p14="http://schemas.microsoft.com/office/powerpoint/2010/main" val="19228745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Free Blank With Footer">
    <p:spTree>
      <p:nvGrpSpPr>
        <p:cNvPr id="1" name=""/>
        <p:cNvGrpSpPr/>
        <p:nvPr/>
      </p:nvGrpSpPr>
      <p:grpSpPr>
        <a:xfrm>
          <a:off x="0" y="0"/>
          <a:ext cx="0" cy="0"/>
          <a:chOff x="0" y="0"/>
          <a:chExt cx="0" cy="0"/>
        </a:xfrm>
      </p:grpSpPr>
      <p:sp>
        <p:nvSpPr>
          <p:cNvPr id="4" name="Flowchart: Off-page Connector 3"/>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5"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6"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4"/>
          <p:cNvSpPr>
            <a:spLocks noGrp="1"/>
          </p:cNvSpPr>
          <p:nvPr>
            <p:ph type="sldNum" sz="quarter" idx="10"/>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19F9C619-A791-4CD0-80D1-D18479059C16}" type="slidenum">
              <a:rPr lang="en-US" altLang="en-US"/>
              <a:pPr/>
              <a:t>‹#›</a:t>
            </a:fld>
            <a:endParaRPr lang="en-US" altLang="en-US" dirty="0"/>
          </a:p>
        </p:txBody>
      </p:sp>
    </p:spTree>
    <p:extLst>
      <p:ext uri="{BB962C8B-B14F-4D97-AF65-F5344CB8AC3E}">
        <p14:creationId xmlns:p14="http://schemas.microsoft.com/office/powerpoint/2010/main" val="449252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p Smal Pictures">
    <p:spTree>
      <p:nvGrpSpPr>
        <p:cNvPr id="1" name=""/>
        <p:cNvGrpSpPr/>
        <p:nvPr/>
      </p:nvGrpSpPr>
      <p:grpSpPr>
        <a:xfrm>
          <a:off x="0" y="0"/>
          <a:ext cx="0" cy="0"/>
          <a:chOff x="0" y="0"/>
          <a:chExt cx="0" cy="0"/>
        </a:xfrm>
      </p:grpSpPr>
      <p:sp>
        <p:nvSpPr>
          <p:cNvPr id="4" name="Flowchart: Off-page Connector 3"/>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7" name="Picture Placeholder 6"/>
          <p:cNvSpPr>
            <a:spLocks noGrp="1"/>
          </p:cNvSpPr>
          <p:nvPr>
            <p:ph type="pic" sz="quarter" idx="10"/>
          </p:nvPr>
        </p:nvSpPr>
        <p:spPr>
          <a:xfrm>
            <a:off x="0" y="0"/>
            <a:ext cx="9143998" cy="2618600"/>
          </a:xfrm>
          <a:prstGeom prst="rect">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6" name="Picture Placeholder 6"/>
          <p:cNvSpPr>
            <a:spLocks noGrp="1"/>
          </p:cNvSpPr>
          <p:nvPr>
            <p:ph type="pic" sz="quarter" idx="14"/>
          </p:nvPr>
        </p:nvSpPr>
        <p:spPr>
          <a:xfrm>
            <a:off x="3891241" y="1939853"/>
            <a:ext cx="1361372" cy="1361054"/>
          </a:xfrm>
          <a:prstGeom prst="ellipse">
            <a:avLst/>
          </a:prstGeom>
        </p:spPr>
        <p:txBody>
          <a:bodyPr anchor="t"/>
          <a:lstStyle>
            <a:lvl1pPr algn="ctr">
              <a:buNone/>
              <a:defRPr sz="1200" baseline="0">
                <a:solidFill>
                  <a:schemeClr val="tx1">
                    <a:lumMod val="75000"/>
                    <a:lumOff val="25000"/>
                  </a:schemeClr>
                </a:solidFill>
              </a:defRPr>
            </a:lvl1pPr>
          </a:lstStyle>
          <a:p>
            <a:pPr lvl="0"/>
            <a:r>
              <a:rPr lang="en-US" noProof="0" dirty="0" smtClean="0"/>
              <a:t>Click icon to add picture</a:t>
            </a:r>
            <a:endParaRPr lang="en-US" noProof="0" dirty="0"/>
          </a:p>
        </p:txBody>
      </p:sp>
      <p:sp>
        <p:nvSpPr>
          <p:cNvPr id="5" name="Slide Number Placeholder 4"/>
          <p:cNvSpPr>
            <a:spLocks noGrp="1"/>
          </p:cNvSpPr>
          <p:nvPr>
            <p:ph type="sldNum" sz="quarter" idx="15"/>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E2B31750-4242-41FB-AAFD-FD7564DCB7A0}" type="slidenum">
              <a:rPr lang="en-US" altLang="en-US"/>
              <a:pPr/>
              <a:t>‹#›</a:t>
            </a:fld>
            <a:endParaRPr lang="en-US" altLang="en-US" dirty="0"/>
          </a:p>
        </p:txBody>
      </p:sp>
    </p:spTree>
    <p:extLst>
      <p:ext uri="{BB962C8B-B14F-4D97-AF65-F5344CB8AC3E}">
        <p14:creationId xmlns:p14="http://schemas.microsoft.com/office/powerpoint/2010/main" val="7345305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Free Blank With Footer">
    <p:spTree>
      <p:nvGrpSpPr>
        <p:cNvPr id="1" name=""/>
        <p:cNvGrpSpPr/>
        <p:nvPr/>
      </p:nvGrpSpPr>
      <p:grpSpPr>
        <a:xfrm>
          <a:off x="0" y="0"/>
          <a:ext cx="0" cy="0"/>
          <a:chOff x="0" y="0"/>
          <a:chExt cx="0" cy="0"/>
        </a:xfrm>
      </p:grpSpPr>
      <p:sp>
        <p:nvSpPr>
          <p:cNvPr id="4" name="Flowchart: Off-page Connector 3"/>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5" name="Title 1"/>
          <p:cNvSpPr>
            <a:spLocks noGrp="1"/>
          </p:cNvSpPr>
          <p:nvPr>
            <p:ph type="title"/>
          </p:nvPr>
        </p:nvSpPr>
        <p:spPr>
          <a:xfrm>
            <a:off x="2843790" y="906198"/>
            <a:ext cx="5638800" cy="471365"/>
          </a:xfrm>
          <a:prstGeom prst="rect">
            <a:avLst/>
          </a:prstGeom>
        </p:spPr>
        <p:txBody>
          <a:bodyPr wrap="none" lIns="0" tIns="0" rIns="0" bIns="0" anchor="ctr">
            <a:noAutofit/>
          </a:bodyPr>
          <a:lstStyle>
            <a:lvl1pPr algn="r">
              <a:defRPr sz="2000" b="1" baseline="0">
                <a:solidFill>
                  <a:schemeClr val="tx1">
                    <a:lumMod val="90000"/>
                    <a:lumOff val="10000"/>
                  </a:schemeClr>
                </a:solidFill>
              </a:defRPr>
            </a:lvl1pPr>
          </a:lstStyle>
          <a:p>
            <a:r>
              <a:rPr lang="en-US" smtClean="0"/>
              <a:t>Click to edit Master title style</a:t>
            </a:r>
            <a:endParaRPr lang="en-US" dirty="0"/>
          </a:p>
        </p:txBody>
      </p:sp>
      <p:sp>
        <p:nvSpPr>
          <p:cNvPr id="6" name="Text Placeholder 3"/>
          <p:cNvSpPr>
            <a:spLocks noGrp="1"/>
          </p:cNvSpPr>
          <p:nvPr>
            <p:ph type="body" sz="half" idx="2"/>
          </p:nvPr>
        </p:nvSpPr>
        <p:spPr>
          <a:xfrm>
            <a:off x="4367790" y="1375522"/>
            <a:ext cx="4114800" cy="267661"/>
          </a:xfrm>
          <a:prstGeom prst="rect">
            <a:avLst/>
          </a:prstGeom>
        </p:spPr>
        <p:txBody>
          <a:bodyPr wrap="square" lIns="0" tIns="0" rIns="0" bIns="0" anchor="ctr">
            <a:noAutofit/>
          </a:bodyPr>
          <a:lstStyle>
            <a:lvl1pPr marL="0" indent="0" algn="r">
              <a:buNone/>
              <a:defRPr sz="105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4"/>
          <p:cNvSpPr>
            <a:spLocks noGrp="1"/>
          </p:cNvSpPr>
          <p:nvPr>
            <p:ph type="sldNum" sz="quarter" idx="10"/>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534A68C7-C4A2-4964-9F8F-5DFA0531B842}" type="slidenum">
              <a:rPr lang="en-US" altLang="en-US"/>
              <a:pPr/>
              <a:t>‹#›</a:t>
            </a:fld>
            <a:endParaRPr lang="en-US" altLang="en-US" dirty="0"/>
          </a:p>
        </p:txBody>
      </p:sp>
    </p:spTree>
    <p:extLst>
      <p:ext uri="{BB962C8B-B14F-4D97-AF65-F5344CB8AC3E}">
        <p14:creationId xmlns:p14="http://schemas.microsoft.com/office/powerpoint/2010/main" val="22181547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Free Blank With Footer">
    <p:spTree>
      <p:nvGrpSpPr>
        <p:cNvPr id="1" name=""/>
        <p:cNvGrpSpPr/>
        <p:nvPr/>
      </p:nvGrpSpPr>
      <p:grpSpPr>
        <a:xfrm>
          <a:off x="0" y="0"/>
          <a:ext cx="0" cy="0"/>
          <a:chOff x="0" y="0"/>
          <a:chExt cx="0" cy="0"/>
        </a:xfrm>
      </p:grpSpPr>
      <p:sp>
        <p:nvSpPr>
          <p:cNvPr id="4"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7"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375543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Free Blank With Footer">
    <p:spTree>
      <p:nvGrpSpPr>
        <p:cNvPr id="1" name=""/>
        <p:cNvGrpSpPr/>
        <p:nvPr/>
      </p:nvGrpSpPr>
      <p:grpSpPr>
        <a:xfrm>
          <a:off x="0" y="0"/>
          <a:ext cx="0" cy="0"/>
          <a:chOff x="0" y="0"/>
          <a:chExt cx="0" cy="0"/>
        </a:xfrm>
      </p:grpSpPr>
      <p:sp>
        <p:nvSpPr>
          <p:cNvPr id="4"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7"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49309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a:prstGeom prst="rect">
            <a:avLst/>
          </a:prstGeom>
        </p:spPr>
        <p:txBody>
          <a:bodyPr/>
          <a:lstStyle/>
          <a:p>
            <a:r>
              <a:rPr lang="en-GB" smtClean="0"/>
              <a:t>Click to edit Master title style</a:t>
            </a:r>
            <a:endParaRPr/>
          </a:p>
        </p:txBody>
      </p:sp>
      <p:sp>
        <p:nvSpPr>
          <p:cNvPr id="3" name="Content Placeholder 2"/>
          <p:cNvSpPr>
            <a:spLocks noGrp="1"/>
          </p:cNvSpPr>
          <p:nvPr>
            <p:ph idx="1"/>
          </p:nvPr>
        </p:nvSpPr>
        <p:spPr>
          <a:xfrm>
            <a:off x="549275" y="1600201"/>
            <a:ext cx="8042276" cy="4343400"/>
          </a:xfrm>
          <a:prstGeom prst="rect">
            <a:avLst/>
          </a:prstGeom>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a:xfrm>
            <a:off x="5629835" y="6275668"/>
            <a:ext cx="2133600" cy="365125"/>
          </a:xfrm>
          <a:prstGeom prst="rect">
            <a:avLst/>
          </a:prstGeom>
        </p:spPr>
        <p:txBody>
          <a:bodyPr/>
          <a:lstStyle/>
          <a:p>
            <a:fld id="{B01F9CA3-105E-4857-9057-6DB6197DA786}" type="datetimeFigureOut">
              <a:rPr lang="en-US" smtClean="0"/>
              <a:t>07/12/15</a:t>
            </a:fld>
            <a:endParaRPr lang="en-US"/>
          </a:p>
        </p:txBody>
      </p:sp>
      <p:sp>
        <p:nvSpPr>
          <p:cNvPr id="5" name="Footer Placeholder 4"/>
          <p:cNvSpPr>
            <a:spLocks noGrp="1"/>
          </p:cNvSpPr>
          <p:nvPr>
            <p:ph type="ftr" sz="quarter" idx="11"/>
          </p:nvPr>
        </p:nvSpPr>
        <p:spPr>
          <a:xfrm>
            <a:off x="264458" y="6275668"/>
            <a:ext cx="4840941"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897906" y="6275668"/>
            <a:ext cx="990600" cy="365125"/>
          </a:xfrm>
          <a:prstGeom prst="rect">
            <a:avLst/>
          </a:prstGeom>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620223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am Slide">
    <p:spTree>
      <p:nvGrpSpPr>
        <p:cNvPr id="1" name=""/>
        <p:cNvGrpSpPr/>
        <p:nvPr/>
      </p:nvGrpSpPr>
      <p:grpSpPr>
        <a:xfrm>
          <a:off x="0" y="0"/>
          <a:ext cx="0" cy="0"/>
          <a:chOff x="0" y="0"/>
          <a:chExt cx="0" cy="0"/>
        </a:xfrm>
      </p:grpSpPr>
      <p:sp>
        <p:nvSpPr>
          <p:cNvPr id="14" name="Flowchart: Off-page Connector 13"/>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8" name="Picture Placeholder 6"/>
          <p:cNvSpPr>
            <a:spLocks noGrp="1"/>
          </p:cNvSpPr>
          <p:nvPr>
            <p:ph type="pic" sz="quarter" idx="14"/>
          </p:nvPr>
        </p:nvSpPr>
        <p:spPr>
          <a:xfrm>
            <a:off x="804530" y="2282768"/>
            <a:ext cx="1492222" cy="1491874"/>
          </a:xfrm>
          <a:prstGeom prst="ellipse">
            <a:avLst/>
          </a:prstGeom>
          <a:ln w="28575">
            <a:solidFill>
              <a:schemeClr val="accent1"/>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9" name="Picture Placeholder 6"/>
          <p:cNvSpPr>
            <a:spLocks noGrp="1"/>
          </p:cNvSpPr>
          <p:nvPr>
            <p:ph type="pic" sz="quarter" idx="15"/>
          </p:nvPr>
        </p:nvSpPr>
        <p:spPr>
          <a:xfrm>
            <a:off x="2765393" y="2282768"/>
            <a:ext cx="1492222" cy="1491874"/>
          </a:xfrm>
          <a:prstGeom prst="ellipse">
            <a:avLst/>
          </a:prstGeom>
          <a:ln w="28575">
            <a:solidFill>
              <a:schemeClr val="accent2"/>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0" name="Picture Placeholder 6"/>
          <p:cNvSpPr>
            <a:spLocks noGrp="1"/>
          </p:cNvSpPr>
          <p:nvPr>
            <p:ph type="pic" sz="quarter" idx="16"/>
          </p:nvPr>
        </p:nvSpPr>
        <p:spPr>
          <a:xfrm>
            <a:off x="4783516" y="2282768"/>
            <a:ext cx="1492222" cy="1491874"/>
          </a:xfrm>
          <a:prstGeom prst="ellipse">
            <a:avLst/>
          </a:prstGeom>
          <a:ln w="28575">
            <a:solidFill>
              <a:schemeClr val="accent3"/>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1" name="Picture Placeholder 6"/>
          <p:cNvSpPr>
            <a:spLocks noGrp="1"/>
          </p:cNvSpPr>
          <p:nvPr>
            <p:ph type="pic" sz="quarter" idx="17"/>
          </p:nvPr>
        </p:nvSpPr>
        <p:spPr>
          <a:xfrm>
            <a:off x="6790893" y="2282768"/>
            <a:ext cx="1492222" cy="1491874"/>
          </a:xfrm>
          <a:prstGeom prst="ellipse">
            <a:avLst/>
          </a:prstGeom>
          <a:ln w="28575">
            <a:solidFill>
              <a:schemeClr val="accent4"/>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2"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Slide Number Placeholder 4"/>
          <p:cNvSpPr>
            <a:spLocks noGrp="1"/>
          </p:cNvSpPr>
          <p:nvPr>
            <p:ph type="sldNum" sz="quarter" idx="18"/>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4152B589-E8FC-413D-9A11-F7E37AF00BCC}" type="slidenum">
              <a:rPr lang="en-US" altLang="en-US"/>
              <a:pPr/>
              <a:t>‹#›</a:t>
            </a:fld>
            <a:endParaRPr lang="en-US" altLang="en-US" dirty="0"/>
          </a:p>
        </p:txBody>
      </p:sp>
    </p:spTree>
    <p:extLst>
      <p:ext uri="{BB962C8B-B14F-4D97-AF65-F5344CB8AC3E}">
        <p14:creationId xmlns:p14="http://schemas.microsoft.com/office/powerpoint/2010/main" val="134926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m Slide 02">
    <p:spTree>
      <p:nvGrpSpPr>
        <p:cNvPr id="1" name=""/>
        <p:cNvGrpSpPr/>
        <p:nvPr/>
      </p:nvGrpSpPr>
      <p:grpSpPr>
        <a:xfrm>
          <a:off x="0" y="0"/>
          <a:ext cx="0" cy="0"/>
          <a:chOff x="0" y="0"/>
          <a:chExt cx="0" cy="0"/>
        </a:xfrm>
      </p:grpSpPr>
      <p:sp>
        <p:nvSpPr>
          <p:cNvPr id="8" name="Flowchart: Off-page Connector 7"/>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0" name="Picture Placeholder 6"/>
          <p:cNvSpPr>
            <a:spLocks noGrp="1"/>
          </p:cNvSpPr>
          <p:nvPr>
            <p:ph type="pic" sz="quarter" idx="14"/>
          </p:nvPr>
        </p:nvSpPr>
        <p:spPr>
          <a:xfrm>
            <a:off x="804530" y="2282768"/>
            <a:ext cx="1492222" cy="1491874"/>
          </a:xfrm>
          <a:prstGeom prst="roundRect">
            <a:avLst/>
          </a:prstGeom>
          <a:ln w="28575">
            <a:solidFill>
              <a:schemeClr val="accent1"/>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1" name="Picture Placeholder 6"/>
          <p:cNvSpPr>
            <a:spLocks noGrp="1"/>
          </p:cNvSpPr>
          <p:nvPr>
            <p:ph type="pic" sz="quarter" idx="15"/>
          </p:nvPr>
        </p:nvSpPr>
        <p:spPr>
          <a:xfrm>
            <a:off x="2765393" y="2282768"/>
            <a:ext cx="1492222" cy="1491874"/>
          </a:xfrm>
          <a:prstGeom prst="roundRect">
            <a:avLst/>
          </a:prstGeom>
          <a:ln w="28575">
            <a:solidFill>
              <a:schemeClr val="accent2"/>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2" name="Picture Placeholder 6"/>
          <p:cNvSpPr>
            <a:spLocks noGrp="1"/>
          </p:cNvSpPr>
          <p:nvPr>
            <p:ph type="pic" sz="quarter" idx="16"/>
          </p:nvPr>
        </p:nvSpPr>
        <p:spPr>
          <a:xfrm>
            <a:off x="4783516" y="2282768"/>
            <a:ext cx="1492222" cy="1491874"/>
          </a:xfrm>
          <a:prstGeom prst="roundRect">
            <a:avLst/>
          </a:prstGeom>
          <a:ln w="28575">
            <a:solidFill>
              <a:schemeClr val="accent3"/>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3" name="Picture Placeholder 6"/>
          <p:cNvSpPr>
            <a:spLocks noGrp="1"/>
          </p:cNvSpPr>
          <p:nvPr>
            <p:ph type="pic" sz="quarter" idx="17"/>
          </p:nvPr>
        </p:nvSpPr>
        <p:spPr>
          <a:xfrm>
            <a:off x="6790893" y="2282768"/>
            <a:ext cx="1492222" cy="1491874"/>
          </a:xfrm>
          <a:prstGeom prst="roundRect">
            <a:avLst/>
          </a:prstGeom>
          <a:ln w="28575">
            <a:solidFill>
              <a:schemeClr val="accent4"/>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4"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17"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Slide Number Placeholder 4"/>
          <p:cNvSpPr>
            <a:spLocks noGrp="1"/>
          </p:cNvSpPr>
          <p:nvPr>
            <p:ph type="sldNum" sz="quarter" idx="18"/>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D0245171-6CB2-4315-B079-538296B81CB3}" type="slidenum">
              <a:rPr lang="en-US" altLang="en-US"/>
              <a:pPr/>
              <a:t>‹#›</a:t>
            </a:fld>
            <a:endParaRPr lang="en-US" altLang="en-US" dirty="0"/>
          </a:p>
        </p:txBody>
      </p:sp>
    </p:spTree>
    <p:extLst>
      <p:ext uri="{BB962C8B-B14F-4D97-AF65-F5344CB8AC3E}">
        <p14:creationId xmlns:p14="http://schemas.microsoft.com/office/powerpoint/2010/main" val="2866692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Slide 03">
    <p:spTree>
      <p:nvGrpSpPr>
        <p:cNvPr id="1" name=""/>
        <p:cNvGrpSpPr/>
        <p:nvPr/>
      </p:nvGrpSpPr>
      <p:grpSpPr>
        <a:xfrm>
          <a:off x="0" y="0"/>
          <a:ext cx="0" cy="0"/>
          <a:chOff x="0" y="0"/>
          <a:chExt cx="0" cy="0"/>
        </a:xfrm>
      </p:grpSpPr>
      <p:sp>
        <p:nvSpPr>
          <p:cNvPr id="8" name="Flowchart: Off-page Connector 7"/>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5" name="Picture Placeholder 6"/>
          <p:cNvSpPr>
            <a:spLocks noGrp="1"/>
          </p:cNvSpPr>
          <p:nvPr>
            <p:ph type="pic" sz="quarter" idx="15"/>
          </p:nvPr>
        </p:nvSpPr>
        <p:spPr>
          <a:xfrm>
            <a:off x="675042" y="2135905"/>
            <a:ext cx="2433209" cy="2445235"/>
          </a:xfrm>
          <a:prstGeom prst="roundRect">
            <a:avLst>
              <a:gd name="adj" fmla="val 8446"/>
            </a:avLst>
          </a:prstGeom>
          <a:ln w="28575">
            <a:solidFill>
              <a:schemeClr val="accent2"/>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6"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7"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Slide Number Placeholder 4"/>
          <p:cNvSpPr>
            <a:spLocks noGrp="1"/>
          </p:cNvSpPr>
          <p:nvPr>
            <p:ph type="sldNum" sz="quarter" idx="16"/>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7DD9AE5C-9B66-46B7-921B-A5433CB2A817}" type="slidenum">
              <a:rPr lang="en-US" altLang="en-US"/>
              <a:pPr/>
              <a:t>‹#›</a:t>
            </a:fld>
            <a:endParaRPr lang="en-US" altLang="en-US" dirty="0"/>
          </a:p>
        </p:txBody>
      </p:sp>
    </p:spTree>
    <p:extLst>
      <p:ext uri="{BB962C8B-B14F-4D97-AF65-F5344CB8AC3E}">
        <p14:creationId xmlns:p14="http://schemas.microsoft.com/office/powerpoint/2010/main" val="2755463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Slide 04">
    <p:spTree>
      <p:nvGrpSpPr>
        <p:cNvPr id="1" name=""/>
        <p:cNvGrpSpPr/>
        <p:nvPr/>
      </p:nvGrpSpPr>
      <p:grpSpPr>
        <a:xfrm>
          <a:off x="0" y="0"/>
          <a:ext cx="0" cy="0"/>
          <a:chOff x="0" y="0"/>
          <a:chExt cx="0" cy="0"/>
        </a:xfrm>
      </p:grpSpPr>
      <p:sp>
        <p:nvSpPr>
          <p:cNvPr id="12" name="Flowchart: Off-page Connector 11"/>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8" name="Picture Placeholder 6"/>
          <p:cNvSpPr>
            <a:spLocks noGrp="1"/>
          </p:cNvSpPr>
          <p:nvPr>
            <p:ph type="pic" sz="quarter" idx="14"/>
          </p:nvPr>
        </p:nvSpPr>
        <p:spPr>
          <a:xfrm>
            <a:off x="374535" y="2074610"/>
            <a:ext cx="1354706" cy="1354390"/>
          </a:xfrm>
          <a:prstGeom prst="roundRect">
            <a:avLst>
              <a:gd name="adj" fmla="val 11041"/>
            </a:avLst>
          </a:prstGeom>
          <a:ln w="28575">
            <a:solidFill>
              <a:schemeClr val="accent1"/>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9" name="Picture Placeholder 6"/>
          <p:cNvSpPr>
            <a:spLocks noGrp="1"/>
          </p:cNvSpPr>
          <p:nvPr>
            <p:ph type="pic" sz="quarter" idx="15"/>
          </p:nvPr>
        </p:nvSpPr>
        <p:spPr>
          <a:xfrm>
            <a:off x="1917858" y="2074610"/>
            <a:ext cx="1354706" cy="1354390"/>
          </a:xfrm>
          <a:prstGeom prst="roundRect">
            <a:avLst>
              <a:gd name="adj" fmla="val 13151"/>
            </a:avLst>
          </a:prstGeom>
          <a:ln w="28575">
            <a:solidFill>
              <a:schemeClr val="accent2"/>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0" name="Picture Placeholder 6"/>
          <p:cNvSpPr>
            <a:spLocks noGrp="1"/>
          </p:cNvSpPr>
          <p:nvPr>
            <p:ph type="pic" sz="quarter" idx="16"/>
          </p:nvPr>
        </p:nvSpPr>
        <p:spPr>
          <a:xfrm>
            <a:off x="3461181" y="2074610"/>
            <a:ext cx="1354706" cy="1354390"/>
          </a:xfrm>
          <a:prstGeom prst="roundRect">
            <a:avLst>
              <a:gd name="adj" fmla="val 11744"/>
            </a:avLst>
          </a:prstGeom>
          <a:ln w="28575">
            <a:solidFill>
              <a:schemeClr val="accent3"/>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1" name="Picture Placeholder 6"/>
          <p:cNvSpPr>
            <a:spLocks noGrp="1"/>
          </p:cNvSpPr>
          <p:nvPr>
            <p:ph type="pic" sz="quarter" idx="17"/>
          </p:nvPr>
        </p:nvSpPr>
        <p:spPr>
          <a:xfrm>
            <a:off x="5006192" y="2074610"/>
            <a:ext cx="1354706" cy="1354390"/>
          </a:xfrm>
          <a:prstGeom prst="roundRect">
            <a:avLst>
              <a:gd name="adj" fmla="val 7524"/>
            </a:avLst>
          </a:prstGeom>
          <a:ln w="28575">
            <a:solidFill>
              <a:schemeClr val="accent4"/>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5"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16"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Slide Number Placeholder 4"/>
          <p:cNvSpPr>
            <a:spLocks noGrp="1"/>
          </p:cNvSpPr>
          <p:nvPr>
            <p:ph type="sldNum" sz="quarter" idx="18"/>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40D90CBD-33A6-47BF-B48E-8CCC0C57FAA8}" type="slidenum">
              <a:rPr lang="en-US" altLang="en-US"/>
              <a:pPr/>
              <a:t>‹#›</a:t>
            </a:fld>
            <a:endParaRPr lang="en-US" altLang="en-US" dirty="0"/>
          </a:p>
        </p:txBody>
      </p:sp>
    </p:spTree>
    <p:extLst>
      <p:ext uri="{BB962C8B-B14F-4D97-AF65-F5344CB8AC3E}">
        <p14:creationId xmlns:p14="http://schemas.microsoft.com/office/powerpoint/2010/main" val="393195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05">
    <p:spTree>
      <p:nvGrpSpPr>
        <p:cNvPr id="1" name=""/>
        <p:cNvGrpSpPr/>
        <p:nvPr/>
      </p:nvGrpSpPr>
      <p:grpSpPr>
        <a:xfrm>
          <a:off x="0" y="0"/>
          <a:ext cx="0" cy="0"/>
          <a:chOff x="0" y="0"/>
          <a:chExt cx="0" cy="0"/>
        </a:xfrm>
      </p:grpSpPr>
      <p:sp>
        <p:nvSpPr>
          <p:cNvPr id="10" name="Flowchart: Off-page Connector 9"/>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6" name="Picture Placeholder 6"/>
          <p:cNvSpPr>
            <a:spLocks noGrp="1"/>
          </p:cNvSpPr>
          <p:nvPr>
            <p:ph type="pic" sz="quarter" idx="16"/>
          </p:nvPr>
        </p:nvSpPr>
        <p:spPr>
          <a:xfrm>
            <a:off x="3169669" y="2247431"/>
            <a:ext cx="1354706" cy="1354390"/>
          </a:xfrm>
          <a:prstGeom prst="roundRect">
            <a:avLst>
              <a:gd name="adj" fmla="val 11744"/>
            </a:avLst>
          </a:prstGeom>
          <a:ln w="28575">
            <a:solidFill>
              <a:schemeClr val="accent3"/>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7" name="Picture Placeholder 6"/>
          <p:cNvSpPr>
            <a:spLocks noGrp="1"/>
          </p:cNvSpPr>
          <p:nvPr>
            <p:ph type="pic" sz="quarter" idx="17"/>
          </p:nvPr>
        </p:nvSpPr>
        <p:spPr>
          <a:xfrm>
            <a:off x="4630151" y="2247431"/>
            <a:ext cx="1354706" cy="1354390"/>
          </a:xfrm>
          <a:prstGeom prst="roundRect">
            <a:avLst>
              <a:gd name="adj" fmla="val 7524"/>
            </a:avLst>
          </a:prstGeom>
          <a:ln w="28575">
            <a:solidFill>
              <a:schemeClr val="accent4"/>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8"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9"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Slide Number Placeholder 4"/>
          <p:cNvSpPr>
            <a:spLocks noGrp="1"/>
          </p:cNvSpPr>
          <p:nvPr>
            <p:ph type="sldNum" sz="quarter" idx="18"/>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F6D19DC1-72FD-42D9-8C60-F20A6EC99CBA}" type="slidenum">
              <a:rPr lang="en-US" altLang="en-US"/>
              <a:pPr/>
              <a:t>‹#›</a:t>
            </a:fld>
            <a:endParaRPr lang="en-US" altLang="en-US" dirty="0"/>
          </a:p>
        </p:txBody>
      </p:sp>
    </p:spTree>
    <p:extLst>
      <p:ext uri="{BB962C8B-B14F-4D97-AF65-F5344CB8AC3E}">
        <p14:creationId xmlns:p14="http://schemas.microsoft.com/office/powerpoint/2010/main" val="3420505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06">
    <p:spTree>
      <p:nvGrpSpPr>
        <p:cNvPr id="1" name=""/>
        <p:cNvGrpSpPr/>
        <p:nvPr/>
      </p:nvGrpSpPr>
      <p:grpSpPr>
        <a:xfrm>
          <a:off x="0" y="0"/>
          <a:ext cx="0" cy="0"/>
          <a:chOff x="0" y="0"/>
          <a:chExt cx="0" cy="0"/>
        </a:xfrm>
      </p:grpSpPr>
      <p:sp>
        <p:nvSpPr>
          <p:cNvPr id="14" name="Flowchart: Off-page Connector 13"/>
          <p:cNvSpPr/>
          <p:nvPr userDrawn="1"/>
        </p:nvSpPr>
        <p:spPr>
          <a:xfrm rot="5400000">
            <a:off x="8761413" y="6329363"/>
            <a:ext cx="341312" cy="423862"/>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8" name="Picture Placeholder 6"/>
          <p:cNvSpPr>
            <a:spLocks noGrp="1"/>
          </p:cNvSpPr>
          <p:nvPr>
            <p:ph type="pic" sz="quarter" idx="14"/>
          </p:nvPr>
        </p:nvSpPr>
        <p:spPr>
          <a:xfrm>
            <a:off x="2697518" y="3348720"/>
            <a:ext cx="973180" cy="972954"/>
          </a:xfrm>
          <a:prstGeom prst="ellipse">
            <a:avLst/>
          </a:prstGeom>
          <a:ln w="28575">
            <a:solidFill>
              <a:schemeClr val="accent1"/>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9" name="Picture Placeholder 6"/>
          <p:cNvSpPr>
            <a:spLocks noGrp="1"/>
          </p:cNvSpPr>
          <p:nvPr>
            <p:ph type="pic" sz="quarter" idx="15"/>
          </p:nvPr>
        </p:nvSpPr>
        <p:spPr>
          <a:xfrm>
            <a:off x="4043914" y="1976474"/>
            <a:ext cx="973180" cy="972954"/>
          </a:xfrm>
          <a:prstGeom prst="ellipse">
            <a:avLst/>
          </a:prstGeom>
          <a:ln w="28575">
            <a:solidFill>
              <a:schemeClr val="accent2"/>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0" name="Picture Placeholder 6"/>
          <p:cNvSpPr>
            <a:spLocks noGrp="1"/>
          </p:cNvSpPr>
          <p:nvPr>
            <p:ph type="pic" sz="quarter" idx="16"/>
          </p:nvPr>
        </p:nvSpPr>
        <p:spPr>
          <a:xfrm>
            <a:off x="5418560" y="3342199"/>
            <a:ext cx="973180" cy="972954"/>
          </a:xfrm>
          <a:prstGeom prst="ellipse">
            <a:avLst/>
          </a:prstGeom>
          <a:ln w="28575">
            <a:solidFill>
              <a:schemeClr val="accent3"/>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1" name="Picture Placeholder 6"/>
          <p:cNvSpPr>
            <a:spLocks noGrp="1"/>
          </p:cNvSpPr>
          <p:nvPr>
            <p:ph type="pic" sz="quarter" idx="17"/>
          </p:nvPr>
        </p:nvSpPr>
        <p:spPr>
          <a:xfrm>
            <a:off x="4049373" y="4702719"/>
            <a:ext cx="973180" cy="972954"/>
          </a:xfrm>
          <a:prstGeom prst="ellipse">
            <a:avLst/>
          </a:prstGeom>
          <a:ln w="28575">
            <a:solidFill>
              <a:schemeClr val="accent4"/>
            </a:solidFill>
          </a:ln>
        </p:spPr>
        <p:txBody>
          <a:bodyPr anchor="t"/>
          <a:lstStyle>
            <a:lvl1pPr algn="ctr">
              <a:buNone/>
              <a:defRPr sz="1200" baseline="0">
                <a:solidFill>
                  <a:schemeClr val="tx1">
                    <a:lumMod val="75000"/>
                    <a:lumOff val="25000"/>
                  </a:schemeClr>
                </a:solidFill>
              </a:defRPr>
            </a:lvl1pPr>
          </a:lstStyle>
          <a:p>
            <a:pPr lvl="0"/>
            <a:endParaRPr lang="en-US" noProof="0" dirty="0"/>
          </a:p>
        </p:txBody>
      </p:sp>
      <p:sp>
        <p:nvSpPr>
          <p:cNvPr id="12" name="Title 1"/>
          <p:cNvSpPr>
            <a:spLocks noGrp="1"/>
          </p:cNvSpPr>
          <p:nvPr>
            <p:ph type="title"/>
          </p:nvPr>
        </p:nvSpPr>
        <p:spPr>
          <a:xfrm>
            <a:off x="1752600" y="790988"/>
            <a:ext cx="5638800" cy="471365"/>
          </a:xfrm>
          <a:prstGeom prst="rect">
            <a:avLst/>
          </a:prstGeom>
        </p:spPr>
        <p:txBody>
          <a:bodyPr wrap="none" lIns="0" tIns="0" rIns="0" bIns="0" anchor="ctr">
            <a:noAutofit/>
          </a:bodyPr>
          <a:lstStyle>
            <a:lvl1pPr algn="ctr">
              <a:defRPr sz="2400" b="1" baseline="0">
                <a:solidFill>
                  <a:schemeClr val="tx1">
                    <a:lumMod val="90000"/>
                    <a:lumOff val="10000"/>
                  </a:schemeClr>
                </a:solidFil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2514600" y="1260308"/>
            <a:ext cx="4114800" cy="267661"/>
          </a:xfrm>
          <a:prstGeom prst="rect">
            <a:avLst/>
          </a:prstGeom>
        </p:spPr>
        <p:txBody>
          <a:bodyPr wrap="square" lIns="0" tIns="0" rIns="0" bIns="0" anchor="ctr">
            <a:noAutofit/>
          </a:bodyPr>
          <a:lstStyle>
            <a:lvl1pPr marL="0" indent="0" algn="ctr">
              <a:buNone/>
              <a:defRPr sz="1200" b="1" i="0" baseline="0">
                <a:solidFill>
                  <a:schemeClr val="bg1">
                    <a:lumMod val="7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Slide Number Placeholder 4"/>
          <p:cNvSpPr>
            <a:spLocks noGrp="1"/>
          </p:cNvSpPr>
          <p:nvPr>
            <p:ph type="sldNum" sz="quarter" idx="18"/>
          </p:nvPr>
        </p:nvSpPr>
        <p:spPr>
          <a:xfrm>
            <a:off x="8732838" y="6399213"/>
            <a:ext cx="457200" cy="274637"/>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rgbClr val="5C5C5C"/>
                </a:solidFill>
                <a:ea typeface="FontAwesome" pitchFamily="2" charset="0"/>
                <a:cs typeface="FontAwesome" pitchFamily="2" charset="0"/>
              </a:defRPr>
            </a:lvl1pPr>
          </a:lstStyle>
          <a:p>
            <a:fld id="{3B250EF5-601D-4BE0-9AF5-0E292D548E12}" type="slidenum">
              <a:rPr lang="en-US" altLang="en-US"/>
              <a:pPr/>
              <a:t>‹#›</a:t>
            </a:fld>
            <a:endParaRPr lang="en-US" altLang="en-US" dirty="0"/>
          </a:p>
        </p:txBody>
      </p:sp>
    </p:spTree>
    <p:extLst>
      <p:ext uri="{BB962C8B-B14F-4D97-AF65-F5344CB8AC3E}">
        <p14:creationId xmlns:p14="http://schemas.microsoft.com/office/powerpoint/2010/main" val="623442603"/>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55" r:id="rId1"/>
    <p:sldLayoutId id="2147483756"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57" r:id="rId14"/>
    <p:sldLayoutId id="2147483774" r:id="rId15"/>
    <p:sldLayoutId id="2147483775" r:id="rId16"/>
    <p:sldLayoutId id="2147483758" r:id="rId17"/>
    <p:sldLayoutId id="2147483776" r:id="rId18"/>
    <p:sldLayoutId id="2147483777" r:id="rId19"/>
    <p:sldLayoutId id="2147483778" r:id="rId20"/>
    <p:sldLayoutId id="2147483779" r:id="rId21"/>
    <p:sldLayoutId id="2147483780" r:id="rId22"/>
    <p:sldLayoutId id="2147483759" r:id="rId23"/>
    <p:sldLayoutId id="2147483760" r:id="rId24"/>
    <p:sldLayoutId id="2147483781" r:id="rId25"/>
    <p:sldLayoutId id="2147483782" r:id="rId26"/>
    <p:sldLayoutId id="2147483783" r:id="rId27"/>
    <p:sldLayoutId id="2147483784" r:id="rId28"/>
    <p:sldLayoutId id="2147483785" r:id="rId29"/>
    <p:sldLayoutId id="2147483786" r:id="rId30"/>
    <p:sldLayoutId id="2147483761" r:id="rId31"/>
    <p:sldLayoutId id="2147483762" r:id="rId32"/>
    <p:sldLayoutId id="2147483787" r:id="rId33"/>
  </p:sldLayoutIdLst>
  <p:timing>
    <p:tnLst>
      <p:par>
        <p:cTn xmlns:p14="http://schemas.microsoft.com/office/powerpoint/2010/main" id="1" dur="indefinite" restart="never" nodeType="tmRoot"/>
      </p:par>
    </p:tnLst>
  </p:timing>
  <p:hf hdr="0" ftr="0" dt="0"/>
  <p:txStyles>
    <p:titleStyle>
      <a:lvl1pPr algn="ctr" rtl="0" fontAlgn="base">
        <a:spcBef>
          <a:spcPct val="0"/>
        </a:spcBef>
        <a:spcAft>
          <a:spcPct val="0"/>
        </a:spcAft>
        <a:defRPr sz="4400" kern="1200">
          <a:solidFill>
            <a:schemeClr val="tx1"/>
          </a:solidFill>
          <a:latin typeface="+mj-lt"/>
          <a:ea typeface="FontAwesome" pitchFamily="2" charset="0"/>
          <a:cs typeface="+mj-cs"/>
        </a:defRPr>
      </a:lvl1pPr>
      <a:lvl2pPr algn="ctr" rtl="0" fontAlgn="base">
        <a:spcBef>
          <a:spcPct val="0"/>
        </a:spcBef>
        <a:spcAft>
          <a:spcPct val="0"/>
        </a:spcAft>
        <a:defRPr sz="4400">
          <a:solidFill>
            <a:schemeClr val="tx1"/>
          </a:solidFill>
          <a:latin typeface="Arial" panose="020B0604020202020204" pitchFamily="34" charset="0"/>
          <a:ea typeface="FontAwesome" pitchFamily="2" charset="0"/>
          <a:cs typeface="FontAwesome" pitchFamily="2" charset="0"/>
        </a:defRPr>
      </a:lvl2pPr>
      <a:lvl3pPr algn="ctr" rtl="0" fontAlgn="base">
        <a:spcBef>
          <a:spcPct val="0"/>
        </a:spcBef>
        <a:spcAft>
          <a:spcPct val="0"/>
        </a:spcAft>
        <a:defRPr sz="4400">
          <a:solidFill>
            <a:schemeClr val="tx1"/>
          </a:solidFill>
          <a:latin typeface="Arial" panose="020B0604020202020204" pitchFamily="34" charset="0"/>
          <a:ea typeface="FontAwesome" pitchFamily="2" charset="0"/>
          <a:cs typeface="FontAwesome" pitchFamily="2" charset="0"/>
        </a:defRPr>
      </a:lvl3pPr>
      <a:lvl4pPr algn="ctr" rtl="0" fontAlgn="base">
        <a:spcBef>
          <a:spcPct val="0"/>
        </a:spcBef>
        <a:spcAft>
          <a:spcPct val="0"/>
        </a:spcAft>
        <a:defRPr sz="4400">
          <a:solidFill>
            <a:schemeClr val="tx1"/>
          </a:solidFill>
          <a:latin typeface="Arial" panose="020B0604020202020204" pitchFamily="34" charset="0"/>
          <a:ea typeface="FontAwesome" pitchFamily="2" charset="0"/>
          <a:cs typeface="FontAwesome" pitchFamily="2" charset="0"/>
        </a:defRPr>
      </a:lvl4pPr>
      <a:lvl5pPr algn="ctr" rtl="0" fontAlgn="base">
        <a:spcBef>
          <a:spcPct val="0"/>
        </a:spcBef>
        <a:spcAft>
          <a:spcPct val="0"/>
        </a:spcAft>
        <a:defRPr sz="4400">
          <a:solidFill>
            <a:schemeClr val="tx1"/>
          </a:solidFill>
          <a:latin typeface="Arial" panose="020B0604020202020204" pitchFamily="34" charset="0"/>
          <a:ea typeface="FontAwesome" pitchFamily="2" charset="0"/>
          <a:cs typeface="FontAwesome" pitchFamily="2" charset="0"/>
        </a:defRPr>
      </a:lvl5pPr>
      <a:lvl6pPr marL="457200" algn="ctr" rtl="0" fontAlgn="base">
        <a:spcBef>
          <a:spcPct val="0"/>
        </a:spcBef>
        <a:spcAft>
          <a:spcPct val="0"/>
        </a:spcAft>
        <a:defRPr sz="4400">
          <a:solidFill>
            <a:schemeClr val="tx1"/>
          </a:solidFill>
          <a:latin typeface="Arial" panose="020B0604020202020204" pitchFamily="34" charset="0"/>
          <a:ea typeface="FontAwesome" pitchFamily="2" charset="0"/>
          <a:cs typeface="FontAwesome" pitchFamily="2" charset="0"/>
        </a:defRPr>
      </a:lvl6pPr>
      <a:lvl7pPr marL="914400" algn="ctr" rtl="0" fontAlgn="base">
        <a:spcBef>
          <a:spcPct val="0"/>
        </a:spcBef>
        <a:spcAft>
          <a:spcPct val="0"/>
        </a:spcAft>
        <a:defRPr sz="4400">
          <a:solidFill>
            <a:schemeClr val="tx1"/>
          </a:solidFill>
          <a:latin typeface="Arial" panose="020B0604020202020204" pitchFamily="34" charset="0"/>
          <a:ea typeface="FontAwesome" pitchFamily="2" charset="0"/>
          <a:cs typeface="FontAwesome" pitchFamily="2" charset="0"/>
        </a:defRPr>
      </a:lvl7pPr>
      <a:lvl8pPr marL="1371600" algn="ctr" rtl="0" fontAlgn="base">
        <a:spcBef>
          <a:spcPct val="0"/>
        </a:spcBef>
        <a:spcAft>
          <a:spcPct val="0"/>
        </a:spcAft>
        <a:defRPr sz="4400">
          <a:solidFill>
            <a:schemeClr val="tx1"/>
          </a:solidFill>
          <a:latin typeface="Arial" panose="020B0604020202020204" pitchFamily="34" charset="0"/>
          <a:ea typeface="FontAwesome" pitchFamily="2" charset="0"/>
          <a:cs typeface="FontAwesome" pitchFamily="2" charset="0"/>
        </a:defRPr>
      </a:lvl8pPr>
      <a:lvl9pPr marL="1828800" algn="ctr" rtl="0" fontAlgn="base">
        <a:spcBef>
          <a:spcPct val="0"/>
        </a:spcBef>
        <a:spcAft>
          <a:spcPct val="0"/>
        </a:spcAft>
        <a:defRPr sz="4400">
          <a:solidFill>
            <a:schemeClr val="tx1"/>
          </a:solidFill>
          <a:latin typeface="Arial" panose="020B0604020202020204" pitchFamily="34" charset="0"/>
          <a:ea typeface="FontAwesome" pitchFamily="2" charset="0"/>
          <a:cs typeface="FontAwesome" pitchFamily="2"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FontAwesome" pitchFamily="2" charset="0"/>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FontAwesome" pitchFamily="2" charset="0"/>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FontAwesome" pitchFamily="2" charset="0"/>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FontAwesome" pitchFamily="2" charset="0"/>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FontAwesome" pitchFamily="2"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3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2.xml"/><Relationship Id="rId3"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3.xml"/><Relationship Id="rId3"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4.xml"/><Relationship Id="rId3"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5.xml"/><Relationship Id="rId3" Type="http://schemas.openxmlformats.org/officeDocument/2006/relationships/chart" Target="../charts/char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6.xml"/><Relationship Id="rId3" Type="http://schemas.openxmlformats.org/officeDocument/2006/relationships/chart" Target="../charts/char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7.xml"/><Relationship Id="rId3" Type="http://schemas.openxmlformats.org/officeDocument/2006/relationships/chart" Target="../charts/char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2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7.png"/><Relationship Id="rId1" Type="http://schemas.openxmlformats.org/officeDocument/2006/relationships/slideLayout" Target="../slideLayouts/slideLayout30.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4.xml"/><Relationship Id="rId5" Type="http://schemas.openxmlformats.org/officeDocument/2006/relationships/image" Target="../media/image6.png"/><Relationship Id="rId1" Type="http://schemas.microsoft.com/office/2007/relationships/media" Target="../media/media1.mp4"/><Relationship Id="rId2" Type="http://schemas.openxmlformats.org/officeDocument/2006/relationships/video" Target="../media/media1.mp4"/></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7"/>
          <p:cNvGrpSpPr>
            <a:grpSpLocks/>
          </p:cNvGrpSpPr>
          <p:nvPr/>
        </p:nvGrpSpPr>
        <p:grpSpPr bwMode="auto">
          <a:xfrm>
            <a:off x="715963" y="4440238"/>
            <a:ext cx="7708900" cy="1233487"/>
            <a:chOff x="715963" y="3603625"/>
            <a:chExt cx="7708900" cy="1233391"/>
          </a:xfrm>
        </p:grpSpPr>
        <p:sp>
          <p:nvSpPr>
            <p:cNvPr id="136243" name="Freeform 10"/>
            <p:cNvSpPr>
              <a:spLocks/>
            </p:cNvSpPr>
            <p:nvPr/>
          </p:nvSpPr>
          <p:spPr bwMode="auto">
            <a:xfrm>
              <a:off x="715963" y="3605116"/>
              <a:ext cx="7708900" cy="1231900"/>
            </a:xfrm>
            <a:custGeom>
              <a:avLst/>
              <a:gdLst>
                <a:gd name="T0" fmla="*/ 760 w 2650"/>
                <a:gd name="T1" fmla="*/ 274 h 422"/>
                <a:gd name="T2" fmla="*/ 0 w 2650"/>
                <a:gd name="T3" fmla="*/ 0 h 422"/>
                <a:gd name="T4" fmla="*/ 2650 w 2650"/>
                <a:gd name="T5" fmla="*/ 0 h 422"/>
                <a:gd name="T6" fmla="*/ 1781 w 2650"/>
                <a:gd name="T7" fmla="*/ 274 h 422"/>
                <a:gd name="T8" fmla="*/ 760 w 2650"/>
                <a:gd name="T9" fmla="*/ 274 h 422"/>
                <a:gd name="T10" fmla="*/ 0 60000 65536"/>
                <a:gd name="T11" fmla="*/ 0 60000 65536"/>
                <a:gd name="T12" fmla="*/ 0 60000 65536"/>
                <a:gd name="T13" fmla="*/ 0 60000 65536"/>
                <a:gd name="T14" fmla="*/ 0 60000 65536"/>
                <a:gd name="T15" fmla="*/ 0 w 2650"/>
                <a:gd name="T16" fmla="*/ 0 h 422"/>
                <a:gd name="T17" fmla="*/ 2650 w 2650"/>
                <a:gd name="T18" fmla="*/ 422 h 422"/>
              </a:gdLst>
              <a:ahLst/>
              <a:cxnLst>
                <a:cxn ang="T10">
                  <a:pos x="T0" y="T1"/>
                </a:cxn>
                <a:cxn ang="T11">
                  <a:pos x="T2" y="T3"/>
                </a:cxn>
                <a:cxn ang="T12">
                  <a:pos x="T4" y="T5"/>
                </a:cxn>
                <a:cxn ang="T13">
                  <a:pos x="T6" y="T7"/>
                </a:cxn>
                <a:cxn ang="T14">
                  <a:pos x="T8" y="T9"/>
                </a:cxn>
              </a:cxnLst>
              <a:rect l="T15" t="T16" r="T17" b="T18"/>
              <a:pathLst>
                <a:path w="2650" h="422">
                  <a:moveTo>
                    <a:pt x="760" y="274"/>
                  </a:moveTo>
                  <a:cubicBezTo>
                    <a:pt x="363" y="296"/>
                    <a:pt x="109" y="204"/>
                    <a:pt x="0" y="0"/>
                  </a:cubicBezTo>
                  <a:cubicBezTo>
                    <a:pt x="2650" y="0"/>
                    <a:pt x="2650" y="0"/>
                    <a:pt x="2650" y="0"/>
                  </a:cubicBezTo>
                  <a:cubicBezTo>
                    <a:pt x="2470" y="200"/>
                    <a:pt x="2181" y="291"/>
                    <a:pt x="1781" y="274"/>
                  </a:cubicBezTo>
                  <a:cubicBezTo>
                    <a:pt x="1458" y="422"/>
                    <a:pt x="1118" y="422"/>
                    <a:pt x="760" y="274"/>
                  </a:cubicBezTo>
                  <a:close/>
                </a:path>
              </a:pathLst>
            </a:custGeom>
            <a:solidFill>
              <a:srgbClr val="8368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36244" name="Freeform 5"/>
            <p:cNvSpPr>
              <a:spLocks/>
            </p:cNvSpPr>
            <p:nvPr/>
          </p:nvSpPr>
          <p:spPr bwMode="auto">
            <a:xfrm>
              <a:off x="2717937" y="3603625"/>
              <a:ext cx="3708126" cy="517164"/>
            </a:xfrm>
            <a:custGeom>
              <a:avLst/>
              <a:gdLst>
                <a:gd name="T0" fmla="*/ 1083 w 1489"/>
                <a:gd name="T1" fmla="*/ 224 h 244"/>
                <a:gd name="T2" fmla="*/ 1004 w 1489"/>
                <a:gd name="T3" fmla="*/ 244 h 244"/>
                <a:gd name="T4" fmla="*/ 522 w 1489"/>
                <a:gd name="T5" fmla="*/ 244 h 244"/>
                <a:gd name="T6" fmla="*/ 246 w 1489"/>
                <a:gd name="T7" fmla="*/ 87 h 244"/>
                <a:gd name="T8" fmla="*/ 0 w 1489"/>
                <a:gd name="T9" fmla="*/ 0 h 244"/>
                <a:gd name="T10" fmla="*/ 1489 w 1489"/>
                <a:gd name="T11" fmla="*/ 0 h 244"/>
                <a:gd name="T12" fmla="*/ 1262 w 1489"/>
                <a:gd name="T13" fmla="*/ 113 h 244"/>
                <a:gd name="T14" fmla="*/ 1083 w 1489"/>
                <a:gd name="T15" fmla="*/ 224 h 244"/>
                <a:gd name="T16" fmla="*/ 0 60000 65536"/>
                <a:gd name="T17" fmla="*/ 0 60000 65536"/>
                <a:gd name="T18" fmla="*/ 0 60000 65536"/>
                <a:gd name="T19" fmla="*/ 0 60000 65536"/>
                <a:gd name="T20" fmla="*/ 0 60000 65536"/>
                <a:gd name="T21" fmla="*/ 0 60000 65536"/>
                <a:gd name="T22" fmla="*/ 0 60000 65536"/>
                <a:gd name="T23" fmla="*/ 0 60000 65536"/>
                <a:gd name="T24" fmla="*/ 0 w 1489"/>
                <a:gd name="T25" fmla="*/ 0 h 244"/>
                <a:gd name="T26" fmla="*/ 1489 w 1489"/>
                <a:gd name="T27" fmla="*/ 244 h 2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9" h="244">
                  <a:moveTo>
                    <a:pt x="1083" y="224"/>
                  </a:moveTo>
                  <a:cubicBezTo>
                    <a:pt x="1058" y="237"/>
                    <a:pt x="1032" y="244"/>
                    <a:pt x="1004" y="244"/>
                  </a:cubicBezTo>
                  <a:cubicBezTo>
                    <a:pt x="522" y="244"/>
                    <a:pt x="522" y="244"/>
                    <a:pt x="522" y="244"/>
                  </a:cubicBezTo>
                  <a:cubicBezTo>
                    <a:pt x="451" y="237"/>
                    <a:pt x="359" y="185"/>
                    <a:pt x="246" y="87"/>
                  </a:cubicBezTo>
                  <a:cubicBezTo>
                    <a:pt x="187" y="36"/>
                    <a:pt x="105" y="7"/>
                    <a:pt x="0" y="0"/>
                  </a:cubicBezTo>
                  <a:cubicBezTo>
                    <a:pt x="1489" y="0"/>
                    <a:pt x="1489" y="0"/>
                    <a:pt x="1489" y="0"/>
                  </a:cubicBezTo>
                  <a:cubicBezTo>
                    <a:pt x="1409" y="19"/>
                    <a:pt x="1333" y="57"/>
                    <a:pt x="1262" y="113"/>
                  </a:cubicBezTo>
                  <a:cubicBezTo>
                    <a:pt x="1205" y="158"/>
                    <a:pt x="1146" y="195"/>
                    <a:pt x="1083" y="224"/>
                  </a:cubicBezTo>
                  <a:close/>
                </a:path>
              </a:pathLst>
            </a:custGeom>
            <a:solidFill>
              <a:srgbClr val="6CC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sp>
        <p:nvSpPr>
          <p:cNvPr id="81" name="Title 2"/>
          <p:cNvSpPr>
            <a:spLocks noGrp="1"/>
          </p:cNvSpPr>
          <p:nvPr>
            <p:ph type="title"/>
          </p:nvPr>
        </p:nvSpPr>
        <p:spPr>
          <a:xfrm>
            <a:off x="1752600" y="1747765"/>
            <a:ext cx="5638800" cy="471488"/>
          </a:xfrm>
        </p:spPr>
        <p:txBody>
          <a:bodyPr/>
          <a:lstStyle/>
          <a:p>
            <a:pPr fontAlgn="auto">
              <a:spcAft>
                <a:spcPts val="0"/>
              </a:spcAft>
              <a:defRPr/>
            </a:pPr>
            <a:r>
              <a:rPr lang="en-US" dirty="0" smtClean="0">
                <a:ea typeface="+mj-ea"/>
              </a:rPr>
              <a:t>Scaling the Mountain: an exploration of gendered experience</a:t>
            </a:r>
            <a:br>
              <a:rPr lang="en-US" dirty="0" smtClean="0">
                <a:ea typeface="+mj-ea"/>
              </a:rPr>
            </a:br>
            <a:r>
              <a:rPr lang="en-US" dirty="0" smtClean="0">
                <a:ea typeface="+mj-ea"/>
              </a:rPr>
              <a:t>of academic staff in relation to the </a:t>
            </a:r>
            <a:br>
              <a:rPr lang="en-US" dirty="0" smtClean="0">
                <a:ea typeface="+mj-ea"/>
              </a:rPr>
            </a:br>
            <a:r>
              <a:rPr lang="en-US" dirty="0" smtClean="0">
                <a:ea typeface="+mj-ea"/>
              </a:rPr>
              <a:t>Research Excellence Framework 2014</a:t>
            </a:r>
            <a:endParaRPr lang="en-US" dirty="0">
              <a:ea typeface="+mj-ea"/>
            </a:endParaRPr>
          </a:p>
        </p:txBody>
      </p:sp>
      <p:sp>
        <p:nvSpPr>
          <p:cNvPr id="136198" name="AutoShape 3"/>
          <p:cNvSpPr>
            <a:spLocks noChangeAspect="1" noChangeArrowheads="1" noTextEdit="1"/>
          </p:cNvSpPr>
          <p:nvPr/>
        </p:nvSpPr>
        <p:spPr bwMode="auto">
          <a:xfrm>
            <a:off x="719138" y="3348038"/>
            <a:ext cx="7705725" cy="221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grpSp>
        <p:nvGrpSpPr>
          <p:cNvPr id="3" name="Group 32"/>
          <p:cNvGrpSpPr/>
          <p:nvPr/>
        </p:nvGrpSpPr>
        <p:grpSpPr>
          <a:xfrm>
            <a:off x="1190636" y="3517090"/>
            <a:ext cx="758825" cy="924719"/>
            <a:chOff x="1190626" y="2221706"/>
            <a:chExt cx="758825" cy="924719"/>
          </a:xfrm>
          <a:solidFill>
            <a:srgbClr val="C4B16A"/>
          </a:solidFill>
        </p:grpSpPr>
        <p:sp>
          <p:nvSpPr>
            <p:cNvPr id="85" name="Freeform 6"/>
            <p:cNvSpPr>
              <a:spLocks/>
            </p:cNvSpPr>
            <p:nvPr/>
          </p:nvSpPr>
          <p:spPr bwMode="auto">
            <a:xfrm>
              <a:off x="1443038" y="2221706"/>
              <a:ext cx="261938" cy="317500"/>
            </a:xfrm>
            <a:custGeom>
              <a:avLst/>
              <a:gdLst/>
              <a:ahLst/>
              <a:cxnLst>
                <a:cxn ang="0">
                  <a:pos x="0" y="200"/>
                </a:cxn>
                <a:cxn ang="0">
                  <a:pos x="85" y="0"/>
                </a:cxn>
                <a:cxn ang="0">
                  <a:pos x="165" y="198"/>
                </a:cxn>
                <a:cxn ang="0">
                  <a:pos x="160" y="200"/>
                </a:cxn>
                <a:cxn ang="0">
                  <a:pos x="0" y="200"/>
                </a:cxn>
              </a:cxnLst>
              <a:rect l="0" t="0" r="r" b="b"/>
              <a:pathLst>
                <a:path w="165" h="200">
                  <a:moveTo>
                    <a:pt x="0" y="200"/>
                  </a:moveTo>
                  <a:lnTo>
                    <a:pt x="85" y="0"/>
                  </a:lnTo>
                  <a:lnTo>
                    <a:pt x="165" y="198"/>
                  </a:lnTo>
                  <a:lnTo>
                    <a:pt x="160" y="200"/>
                  </a:lnTo>
                  <a:lnTo>
                    <a:pt x="0" y="200"/>
                  </a:lnTo>
                  <a:close/>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86" name="Freeform 7"/>
            <p:cNvSpPr>
              <a:spLocks/>
            </p:cNvSpPr>
            <p:nvPr/>
          </p:nvSpPr>
          <p:spPr bwMode="auto">
            <a:xfrm>
              <a:off x="1190626" y="2533650"/>
              <a:ext cx="758825" cy="612775"/>
            </a:xfrm>
            <a:custGeom>
              <a:avLst/>
              <a:gdLst/>
              <a:ahLst/>
              <a:cxnLst>
                <a:cxn ang="0">
                  <a:pos x="324" y="0"/>
                </a:cxn>
                <a:cxn ang="0">
                  <a:pos x="478" y="386"/>
                </a:cxn>
                <a:cxn ang="0">
                  <a:pos x="0" y="386"/>
                </a:cxn>
                <a:cxn ang="0">
                  <a:pos x="159" y="2"/>
                </a:cxn>
                <a:cxn ang="0">
                  <a:pos x="319" y="2"/>
                </a:cxn>
                <a:cxn ang="0">
                  <a:pos x="324" y="0"/>
                </a:cxn>
              </a:cxnLst>
              <a:rect l="0" t="0" r="r" b="b"/>
              <a:pathLst>
                <a:path w="478" h="386">
                  <a:moveTo>
                    <a:pt x="324" y="0"/>
                  </a:moveTo>
                  <a:lnTo>
                    <a:pt x="478" y="386"/>
                  </a:lnTo>
                  <a:lnTo>
                    <a:pt x="0" y="386"/>
                  </a:lnTo>
                  <a:lnTo>
                    <a:pt x="159" y="2"/>
                  </a:lnTo>
                  <a:lnTo>
                    <a:pt x="319" y="2"/>
                  </a:lnTo>
                  <a:lnTo>
                    <a:pt x="324" y="0"/>
                  </a:lnTo>
                  <a:close/>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grpSp>
        <p:nvGrpSpPr>
          <p:cNvPr id="4" name="Group 31"/>
          <p:cNvGrpSpPr>
            <a:grpSpLocks/>
          </p:cNvGrpSpPr>
          <p:nvPr/>
        </p:nvGrpSpPr>
        <p:grpSpPr bwMode="auto">
          <a:xfrm>
            <a:off x="1501775" y="3346450"/>
            <a:ext cx="758825" cy="1095375"/>
            <a:chOff x="1501776" y="2051845"/>
            <a:chExt cx="758825" cy="1094580"/>
          </a:xfrm>
        </p:grpSpPr>
        <p:sp>
          <p:nvSpPr>
            <p:cNvPr id="136241" name="Freeform 8"/>
            <p:cNvSpPr>
              <a:spLocks/>
            </p:cNvSpPr>
            <p:nvPr/>
          </p:nvSpPr>
          <p:spPr bwMode="auto">
            <a:xfrm>
              <a:off x="1757363" y="2051845"/>
              <a:ext cx="258763" cy="376237"/>
            </a:xfrm>
            <a:custGeom>
              <a:avLst/>
              <a:gdLst>
                <a:gd name="T0" fmla="*/ 163 w 163"/>
                <a:gd name="T1" fmla="*/ 235 h 237"/>
                <a:gd name="T2" fmla="*/ 160 w 163"/>
                <a:gd name="T3" fmla="*/ 237 h 237"/>
                <a:gd name="T4" fmla="*/ 0 w 163"/>
                <a:gd name="T5" fmla="*/ 237 h 237"/>
                <a:gd name="T6" fmla="*/ 83 w 163"/>
                <a:gd name="T7" fmla="*/ 0 h 237"/>
                <a:gd name="T8" fmla="*/ 163 w 163"/>
                <a:gd name="T9" fmla="*/ 235 h 237"/>
                <a:gd name="T10" fmla="*/ 0 60000 65536"/>
                <a:gd name="T11" fmla="*/ 0 60000 65536"/>
                <a:gd name="T12" fmla="*/ 0 60000 65536"/>
                <a:gd name="T13" fmla="*/ 0 60000 65536"/>
                <a:gd name="T14" fmla="*/ 0 60000 65536"/>
                <a:gd name="T15" fmla="*/ 0 w 163"/>
                <a:gd name="T16" fmla="*/ 0 h 237"/>
                <a:gd name="T17" fmla="*/ 163 w 163"/>
                <a:gd name="T18" fmla="*/ 237 h 237"/>
              </a:gdLst>
              <a:ahLst/>
              <a:cxnLst>
                <a:cxn ang="T10">
                  <a:pos x="T0" y="T1"/>
                </a:cxn>
                <a:cxn ang="T11">
                  <a:pos x="T2" y="T3"/>
                </a:cxn>
                <a:cxn ang="T12">
                  <a:pos x="T4" y="T5"/>
                </a:cxn>
                <a:cxn ang="T13">
                  <a:pos x="T6" y="T7"/>
                </a:cxn>
                <a:cxn ang="T14">
                  <a:pos x="T8" y="T9"/>
                </a:cxn>
              </a:cxnLst>
              <a:rect l="T15" t="T16" r="T17" b="T18"/>
              <a:pathLst>
                <a:path w="163" h="237">
                  <a:moveTo>
                    <a:pt x="163" y="235"/>
                  </a:moveTo>
                  <a:lnTo>
                    <a:pt x="160" y="237"/>
                  </a:lnTo>
                  <a:lnTo>
                    <a:pt x="0" y="237"/>
                  </a:lnTo>
                  <a:lnTo>
                    <a:pt x="83" y="0"/>
                  </a:lnTo>
                  <a:lnTo>
                    <a:pt x="163" y="235"/>
                  </a:lnTo>
                  <a:close/>
                </a:path>
              </a:pathLst>
            </a:custGeom>
            <a:solidFill>
              <a:srgbClr val="C4B1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36242" name="Freeform 9"/>
            <p:cNvSpPr>
              <a:spLocks/>
            </p:cNvSpPr>
            <p:nvPr/>
          </p:nvSpPr>
          <p:spPr bwMode="auto">
            <a:xfrm>
              <a:off x="1501776" y="2422525"/>
              <a:ext cx="758825" cy="723900"/>
            </a:xfrm>
            <a:custGeom>
              <a:avLst/>
              <a:gdLst>
                <a:gd name="T0" fmla="*/ 324 w 478"/>
                <a:gd name="T1" fmla="*/ 0 h 456"/>
                <a:gd name="T2" fmla="*/ 478 w 478"/>
                <a:gd name="T3" fmla="*/ 456 h 456"/>
                <a:gd name="T4" fmla="*/ 0 w 478"/>
                <a:gd name="T5" fmla="*/ 456 h 456"/>
                <a:gd name="T6" fmla="*/ 161 w 478"/>
                <a:gd name="T7" fmla="*/ 2 h 456"/>
                <a:gd name="T8" fmla="*/ 321 w 478"/>
                <a:gd name="T9" fmla="*/ 2 h 456"/>
                <a:gd name="T10" fmla="*/ 324 w 478"/>
                <a:gd name="T11" fmla="*/ 0 h 456"/>
                <a:gd name="T12" fmla="*/ 0 60000 65536"/>
                <a:gd name="T13" fmla="*/ 0 60000 65536"/>
                <a:gd name="T14" fmla="*/ 0 60000 65536"/>
                <a:gd name="T15" fmla="*/ 0 60000 65536"/>
                <a:gd name="T16" fmla="*/ 0 60000 65536"/>
                <a:gd name="T17" fmla="*/ 0 60000 65536"/>
                <a:gd name="T18" fmla="*/ 0 w 478"/>
                <a:gd name="T19" fmla="*/ 0 h 456"/>
                <a:gd name="T20" fmla="*/ 478 w 478"/>
                <a:gd name="T21" fmla="*/ 456 h 456"/>
              </a:gdLst>
              <a:ahLst/>
              <a:cxnLst>
                <a:cxn ang="T12">
                  <a:pos x="T0" y="T1"/>
                </a:cxn>
                <a:cxn ang="T13">
                  <a:pos x="T2" y="T3"/>
                </a:cxn>
                <a:cxn ang="T14">
                  <a:pos x="T4" y="T5"/>
                </a:cxn>
                <a:cxn ang="T15">
                  <a:pos x="T6" y="T7"/>
                </a:cxn>
                <a:cxn ang="T16">
                  <a:pos x="T8" y="T9"/>
                </a:cxn>
                <a:cxn ang="T17">
                  <a:pos x="T10" y="T11"/>
                </a:cxn>
              </a:cxnLst>
              <a:rect l="T18" t="T19" r="T20" b="T21"/>
              <a:pathLst>
                <a:path w="478" h="456">
                  <a:moveTo>
                    <a:pt x="324" y="0"/>
                  </a:moveTo>
                  <a:lnTo>
                    <a:pt x="478" y="456"/>
                  </a:lnTo>
                  <a:lnTo>
                    <a:pt x="0" y="456"/>
                  </a:lnTo>
                  <a:lnTo>
                    <a:pt x="161" y="2"/>
                  </a:lnTo>
                  <a:lnTo>
                    <a:pt x="321" y="2"/>
                  </a:lnTo>
                  <a:lnTo>
                    <a:pt x="324" y="0"/>
                  </a:lnTo>
                  <a:close/>
                </a:path>
              </a:pathLst>
            </a:custGeom>
            <a:solidFill>
              <a:srgbClr val="C4B1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sp>
        <p:nvSpPr>
          <p:cNvPr id="90" name="Freeform 11"/>
          <p:cNvSpPr>
            <a:spLocks/>
          </p:cNvSpPr>
          <p:nvPr/>
        </p:nvSpPr>
        <p:spPr bwMode="auto">
          <a:xfrm>
            <a:off x="1568450" y="4054475"/>
            <a:ext cx="1120775" cy="387350"/>
          </a:xfrm>
          <a:custGeom>
            <a:avLst/>
            <a:gdLst>
              <a:gd name="T0" fmla="*/ 62 w 385"/>
              <a:gd name="T1" fmla="*/ 82 h 133"/>
              <a:gd name="T2" fmla="*/ 174 w 385"/>
              <a:gd name="T3" fmla="*/ 7 h 133"/>
              <a:gd name="T4" fmla="*/ 300 w 385"/>
              <a:gd name="T5" fmla="*/ 60 h 133"/>
              <a:gd name="T6" fmla="*/ 385 w 385"/>
              <a:gd name="T7" fmla="*/ 133 h 133"/>
              <a:gd name="T8" fmla="*/ 0 w 385"/>
              <a:gd name="T9" fmla="*/ 133 h 133"/>
              <a:gd name="T10" fmla="*/ 62 w 385"/>
              <a:gd name="T11" fmla="*/ 82 h 133"/>
              <a:gd name="T12" fmla="*/ 0 60000 65536"/>
              <a:gd name="T13" fmla="*/ 0 60000 65536"/>
              <a:gd name="T14" fmla="*/ 0 60000 65536"/>
              <a:gd name="T15" fmla="*/ 0 60000 65536"/>
              <a:gd name="T16" fmla="*/ 0 60000 65536"/>
              <a:gd name="T17" fmla="*/ 0 60000 65536"/>
              <a:gd name="T18" fmla="*/ 0 w 385"/>
              <a:gd name="T19" fmla="*/ 0 h 133"/>
              <a:gd name="T20" fmla="*/ 385 w 385"/>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385" h="133">
                <a:moveTo>
                  <a:pt x="62" y="82"/>
                </a:moveTo>
                <a:cubicBezTo>
                  <a:pt x="110" y="36"/>
                  <a:pt x="148" y="11"/>
                  <a:pt x="174" y="7"/>
                </a:cubicBezTo>
                <a:cubicBezTo>
                  <a:pt x="220" y="0"/>
                  <a:pt x="262" y="17"/>
                  <a:pt x="300" y="60"/>
                </a:cubicBezTo>
                <a:cubicBezTo>
                  <a:pt x="339" y="103"/>
                  <a:pt x="367" y="127"/>
                  <a:pt x="385" y="133"/>
                </a:cubicBezTo>
                <a:cubicBezTo>
                  <a:pt x="0" y="133"/>
                  <a:pt x="0" y="133"/>
                  <a:pt x="0" y="133"/>
                </a:cubicBezTo>
                <a:cubicBezTo>
                  <a:pt x="22" y="119"/>
                  <a:pt x="43" y="102"/>
                  <a:pt x="62" y="82"/>
                </a:cubicBezTo>
                <a:close/>
              </a:path>
            </a:pathLst>
          </a:custGeom>
          <a:solidFill>
            <a:srgbClr val="7B9A2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91" name="Freeform 12"/>
          <p:cNvSpPr>
            <a:spLocks/>
          </p:cNvSpPr>
          <p:nvPr/>
        </p:nvSpPr>
        <p:spPr bwMode="auto">
          <a:xfrm>
            <a:off x="2243138" y="4203700"/>
            <a:ext cx="884237" cy="238125"/>
          </a:xfrm>
          <a:custGeom>
            <a:avLst/>
            <a:gdLst>
              <a:gd name="T0" fmla="*/ 237 w 304"/>
              <a:gd name="T1" fmla="*/ 37 h 82"/>
              <a:gd name="T2" fmla="*/ 304 w 304"/>
              <a:gd name="T3" fmla="*/ 82 h 82"/>
              <a:gd name="T4" fmla="*/ 0 w 304"/>
              <a:gd name="T5" fmla="*/ 82 h 82"/>
              <a:gd name="T6" fmla="*/ 49 w 304"/>
              <a:gd name="T7" fmla="*/ 51 h 82"/>
              <a:gd name="T8" fmla="*/ 137 w 304"/>
              <a:gd name="T9" fmla="*/ 4 h 82"/>
              <a:gd name="T10" fmla="*/ 237 w 304"/>
              <a:gd name="T11" fmla="*/ 37 h 82"/>
              <a:gd name="T12" fmla="*/ 0 60000 65536"/>
              <a:gd name="T13" fmla="*/ 0 60000 65536"/>
              <a:gd name="T14" fmla="*/ 0 60000 65536"/>
              <a:gd name="T15" fmla="*/ 0 60000 65536"/>
              <a:gd name="T16" fmla="*/ 0 60000 65536"/>
              <a:gd name="T17" fmla="*/ 0 60000 65536"/>
              <a:gd name="T18" fmla="*/ 0 w 304"/>
              <a:gd name="T19" fmla="*/ 0 h 82"/>
              <a:gd name="T20" fmla="*/ 304 w 304"/>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304" h="82">
                <a:moveTo>
                  <a:pt x="237" y="37"/>
                </a:moveTo>
                <a:cubicBezTo>
                  <a:pt x="267" y="63"/>
                  <a:pt x="290" y="78"/>
                  <a:pt x="304" y="82"/>
                </a:cubicBezTo>
                <a:cubicBezTo>
                  <a:pt x="0" y="82"/>
                  <a:pt x="0" y="82"/>
                  <a:pt x="0" y="82"/>
                </a:cubicBezTo>
                <a:cubicBezTo>
                  <a:pt x="18" y="73"/>
                  <a:pt x="34" y="63"/>
                  <a:pt x="49" y="51"/>
                </a:cubicBezTo>
                <a:cubicBezTo>
                  <a:pt x="87" y="22"/>
                  <a:pt x="116" y="7"/>
                  <a:pt x="137" y="4"/>
                </a:cubicBezTo>
                <a:cubicBezTo>
                  <a:pt x="173" y="0"/>
                  <a:pt x="207" y="11"/>
                  <a:pt x="237" y="37"/>
                </a:cubicBezTo>
                <a:close/>
              </a:path>
            </a:pathLst>
          </a:custGeom>
          <a:solidFill>
            <a:srgbClr val="91B42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92" name="Freeform 15"/>
          <p:cNvSpPr>
            <a:spLocks/>
          </p:cNvSpPr>
          <p:nvPr/>
        </p:nvSpPr>
        <p:spPr bwMode="auto">
          <a:xfrm>
            <a:off x="925513" y="4138613"/>
            <a:ext cx="1120775" cy="303212"/>
          </a:xfrm>
          <a:custGeom>
            <a:avLst/>
            <a:gdLst>
              <a:gd name="T0" fmla="*/ 300 w 385"/>
              <a:gd name="T1" fmla="*/ 47 h 104"/>
              <a:gd name="T2" fmla="*/ 385 w 385"/>
              <a:gd name="T3" fmla="*/ 104 h 104"/>
              <a:gd name="T4" fmla="*/ 0 w 385"/>
              <a:gd name="T5" fmla="*/ 104 h 104"/>
              <a:gd name="T6" fmla="*/ 62 w 385"/>
              <a:gd name="T7" fmla="*/ 64 h 104"/>
              <a:gd name="T8" fmla="*/ 174 w 385"/>
              <a:gd name="T9" fmla="*/ 6 h 104"/>
              <a:gd name="T10" fmla="*/ 300 w 385"/>
              <a:gd name="T11" fmla="*/ 47 h 104"/>
              <a:gd name="T12" fmla="*/ 0 60000 65536"/>
              <a:gd name="T13" fmla="*/ 0 60000 65536"/>
              <a:gd name="T14" fmla="*/ 0 60000 65536"/>
              <a:gd name="T15" fmla="*/ 0 60000 65536"/>
              <a:gd name="T16" fmla="*/ 0 60000 65536"/>
              <a:gd name="T17" fmla="*/ 0 60000 65536"/>
              <a:gd name="T18" fmla="*/ 0 w 385"/>
              <a:gd name="T19" fmla="*/ 0 h 104"/>
              <a:gd name="T20" fmla="*/ 385 w 385"/>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385" h="104">
                <a:moveTo>
                  <a:pt x="300" y="47"/>
                </a:moveTo>
                <a:cubicBezTo>
                  <a:pt x="339" y="80"/>
                  <a:pt x="367" y="99"/>
                  <a:pt x="385" y="104"/>
                </a:cubicBezTo>
                <a:cubicBezTo>
                  <a:pt x="0" y="104"/>
                  <a:pt x="0" y="104"/>
                  <a:pt x="0" y="104"/>
                </a:cubicBezTo>
                <a:cubicBezTo>
                  <a:pt x="22" y="93"/>
                  <a:pt x="43" y="80"/>
                  <a:pt x="62" y="64"/>
                </a:cubicBezTo>
                <a:cubicBezTo>
                  <a:pt x="110" y="28"/>
                  <a:pt x="147" y="9"/>
                  <a:pt x="174" y="6"/>
                </a:cubicBezTo>
                <a:cubicBezTo>
                  <a:pt x="220" y="0"/>
                  <a:pt x="262" y="14"/>
                  <a:pt x="300" y="47"/>
                </a:cubicBezTo>
                <a:close/>
              </a:path>
            </a:pathLst>
          </a:custGeom>
          <a:solidFill>
            <a:srgbClr val="91B42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nvGrpSpPr>
          <p:cNvPr id="5" name="Group 184"/>
          <p:cNvGrpSpPr>
            <a:grpSpLocks/>
          </p:cNvGrpSpPr>
          <p:nvPr/>
        </p:nvGrpSpPr>
        <p:grpSpPr bwMode="auto">
          <a:xfrm>
            <a:off x="1998663" y="3613150"/>
            <a:ext cx="296862" cy="557213"/>
            <a:chOff x="1998663" y="2776441"/>
            <a:chExt cx="296863" cy="557212"/>
          </a:xfrm>
        </p:grpSpPr>
        <p:sp>
          <p:nvSpPr>
            <p:cNvPr id="136239" name="Rectangle 19"/>
            <p:cNvSpPr>
              <a:spLocks noChangeArrowheads="1"/>
            </p:cNvSpPr>
            <p:nvPr/>
          </p:nvSpPr>
          <p:spPr bwMode="auto">
            <a:xfrm>
              <a:off x="2127251" y="3179666"/>
              <a:ext cx="49213" cy="153987"/>
            </a:xfrm>
            <a:prstGeom prst="rect">
              <a:avLst/>
            </a:prstGeom>
            <a:solidFill>
              <a:srgbClr val="8760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endParaRPr lang="en-US" altLang="en-US" dirty="0"/>
            </a:p>
          </p:txBody>
        </p:sp>
        <p:sp>
          <p:nvSpPr>
            <p:cNvPr id="136240" name="Freeform 20"/>
            <p:cNvSpPr>
              <a:spLocks/>
            </p:cNvSpPr>
            <p:nvPr/>
          </p:nvSpPr>
          <p:spPr bwMode="auto">
            <a:xfrm>
              <a:off x="1998663" y="2776441"/>
              <a:ext cx="296863" cy="403225"/>
            </a:xfrm>
            <a:custGeom>
              <a:avLst/>
              <a:gdLst>
                <a:gd name="T0" fmla="*/ 112 w 187"/>
                <a:gd name="T1" fmla="*/ 254 h 254"/>
                <a:gd name="T2" fmla="*/ 81 w 187"/>
                <a:gd name="T3" fmla="*/ 254 h 254"/>
                <a:gd name="T4" fmla="*/ 0 w 187"/>
                <a:gd name="T5" fmla="*/ 254 h 254"/>
                <a:gd name="T6" fmla="*/ 94 w 187"/>
                <a:gd name="T7" fmla="*/ 0 h 254"/>
                <a:gd name="T8" fmla="*/ 187 w 187"/>
                <a:gd name="T9" fmla="*/ 254 h 254"/>
                <a:gd name="T10" fmla="*/ 112 w 187"/>
                <a:gd name="T11" fmla="*/ 254 h 254"/>
                <a:gd name="T12" fmla="*/ 0 60000 65536"/>
                <a:gd name="T13" fmla="*/ 0 60000 65536"/>
                <a:gd name="T14" fmla="*/ 0 60000 65536"/>
                <a:gd name="T15" fmla="*/ 0 60000 65536"/>
                <a:gd name="T16" fmla="*/ 0 60000 65536"/>
                <a:gd name="T17" fmla="*/ 0 60000 65536"/>
                <a:gd name="T18" fmla="*/ 0 w 187"/>
                <a:gd name="T19" fmla="*/ 0 h 254"/>
                <a:gd name="T20" fmla="*/ 187 w 187"/>
                <a:gd name="T21" fmla="*/ 254 h 254"/>
              </a:gdLst>
              <a:ahLst/>
              <a:cxnLst>
                <a:cxn ang="T12">
                  <a:pos x="T0" y="T1"/>
                </a:cxn>
                <a:cxn ang="T13">
                  <a:pos x="T2" y="T3"/>
                </a:cxn>
                <a:cxn ang="T14">
                  <a:pos x="T4" y="T5"/>
                </a:cxn>
                <a:cxn ang="T15">
                  <a:pos x="T6" y="T7"/>
                </a:cxn>
                <a:cxn ang="T16">
                  <a:pos x="T8" y="T9"/>
                </a:cxn>
                <a:cxn ang="T17">
                  <a:pos x="T10" y="T11"/>
                </a:cxn>
              </a:cxnLst>
              <a:rect l="T18" t="T19" r="T20" b="T21"/>
              <a:pathLst>
                <a:path w="187" h="254">
                  <a:moveTo>
                    <a:pt x="112" y="254"/>
                  </a:moveTo>
                  <a:lnTo>
                    <a:pt x="81" y="254"/>
                  </a:lnTo>
                  <a:lnTo>
                    <a:pt x="0" y="254"/>
                  </a:lnTo>
                  <a:lnTo>
                    <a:pt x="94" y="0"/>
                  </a:lnTo>
                  <a:lnTo>
                    <a:pt x="187" y="254"/>
                  </a:lnTo>
                  <a:lnTo>
                    <a:pt x="112" y="254"/>
                  </a:lnTo>
                  <a:close/>
                </a:path>
              </a:pathLst>
            </a:custGeom>
            <a:gradFill rotWithShape="0">
              <a:gsLst>
                <a:gs pos="0">
                  <a:srgbClr val="588824"/>
                </a:gs>
                <a:gs pos="48000">
                  <a:srgbClr val="588824"/>
                </a:gs>
                <a:gs pos="100000">
                  <a:srgbClr val="836845"/>
                </a:gs>
              </a:gsLst>
              <a:lin ang="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grpSp>
        <p:nvGrpSpPr>
          <p:cNvPr id="6" name="Group 183"/>
          <p:cNvGrpSpPr>
            <a:grpSpLocks/>
          </p:cNvGrpSpPr>
          <p:nvPr/>
        </p:nvGrpSpPr>
        <p:grpSpPr bwMode="auto">
          <a:xfrm>
            <a:off x="1571625" y="3841750"/>
            <a:ext cx="212725" cy="398463"/>
            <a:chOff x="1571626" y="3005041"/>
            <a:chExt cx="212725" cy="398462"/>
          </a:xfrm>
        </p:grpSpPr>
        <p:sp>
          <p:nvSpPr>
            <p:cNvPr id="136237" name="Rectangle 21"/>
            <p:cNvSpPr>
              <a:spLocks noChangeArrowheads="1"/>
            </p:cNvSpPr>
            <p:nvPr/>
          </p:nvSpPr>
          <p:spPr bwMode="auto">
            <a:xfrm>
              <a:off x="1665288" y="3293966"/>
              <a:ext cx="33338" cy="109537"/>
            </a:xfrm>
            <a:prstGeom prst="rect">
              <a:avLst/>
            </a:prstGeom>
            <a:solidFill>
              <a:srgbClr val="8760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endParaRPr lang="en-US" altLang="en-US" dirty="0"/>
            </a:p>
          </p:txBody>
        </p:sp>
        <p:sp>
          <p:nvSpPr>
            <p:cNvPr id="136238" name="Freeform 22"/>
            <p:cNvSpPr>
              <a:spLocks/>
            </p:cNvSpPr>
            <p:nvPr/>
          </p:nvSpPr>
          <p:spPr bwMode="auto">
            <a:xfrm>
              <a:off x="1571626" y="3005041"/>
              <a:ext cx="212725" cy="288925"/>
            </a:xfrm>
            <a:custGeom>
              <a:avLst/>
              <a:gdLst>
                <a:gd name="T0" fmla="*/ 80 w 134"/>
                <a:gd name="T1" fmla="*/ 182 h 182"/>
                <a:gd name="T2" fmla="*/ 59 w 134"/>
                <a:gd name="T3" fmla="*/ 182 h 182"/>
                <a:gd name="T4" fmla="*/ 0 w 134"/>
                <a:gd name="T5" fmla="*/ 182 h 182"/>
                <a:gd name="T6" fmla="*/ 66 w 134"/>
                <a:gd name="T7" fmla="*/ 0 h 182"/>
                <a:gd name="T8" fmla="*/ 134 w 134"/>
                <a:gd name="T9" fmla="*/ 182 h 182"/>
                <a:gd name="T10" fmla="*/ 80 w 134"/>
                <a:gd name="T11" fmla="*/ 182 h 182"/>
                <a:gd name="T12" fmla="*/ 0 60000 65536"/>
                <a:gd name="T13" fmla="*/ 0 60000 65536"/>
                <a:gd name="T14" fmla="*/ 0 60000 65536"/>
                <a:gd name="T15" fmla="*/ 0 60000 65536"/>
                <a:gd name="T16" fmla="*/ 0 60000 65536"/>
                <a:gd name="T17" fmla="*/ 0 60000 65536"/>
                <a:gd name="T18" fmla="*/ 0 w 134"/>
                <a:gd name="T19" fmla="*/ 0 h 182"/>
                <a:gd name="T20" fmla="*/ 134 w 134"/>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134" h="182">
                  <a:moveTo>
                    <a:pt x="80" y="182"/>
                  </a:moveTo>
                  <a:lnTo>
                    <a:pt x="59" y="182"/>
                  </a:lnTo>
                  <a:lnTo>
                    <a:pt x="0" y="182"/>
                  </a:lnTo>
                  <a:lnTo>
                    <a:pt x="66" y="0"/>
                  </a:lnTo>
                  <a:lnTo>
                    <a:pt x="134" y="182"/>
                  </a:lnTo>
                  <a:lnTo>
                    <a:pt x="80" y="182"/>
                  </a:lnTo>
                  <a:close/>
                </a:path>
              </a:pathLst>
            </a:custGeom>
            <a:gradFill rotWithShape="0">
              <a:gsLst>
                <a:gs pos="0">
                  <a:srgbClr val="836845"/>
                </a:gs>
                <a:gs pos="48000">
                  <a:srgbClr val="836845"/>
                </a:gs>
                <a:gs pos="100000">
                  <a:srgbClr val="70AB2F"/>
                </a:gs>
              </a:gsLst>
              <a:lin ang="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grpSp>
        <p:nvGrpSpPr>
          <p:cNvPr id="7" name="Group 185"/>
          <p:cNvGrpSpPr>
            <a:grpSpLocks/>
          </p:cNvGrpSpPr>
          <p:nvPr/>
        </p:nvGrpSpPr>
        <p:grpSpPr bwMode="auto">
          <a:xfrm>
            <a:off x="2211388" y="3783013"/>
            <a:ext cx="212725" cy="400050"/>
            <a:chOff x="2211388" y="2946304"/>
            <a:chExt cx="212725" cy="400050"/>
          </a:xfrm>
        </p:grpSpPr>
        <p:sp>
          <p:nvSpPr>
            <p:cNvPr id="136235" name="Rectangle 23"/>
            <p:cNvSpPr>
              <a:spLocks noChangeArrowheads="1"/>
            </p:cNvSpPr>
            <p:nvPr/>
          </p:nvSpPr>
          <p:spPr bwMode="auto">
            <a:xfrm>
              <a:off x="2305051" y="3235229"/>
              <a:ext cx="34925" cy="111125"/>
            </a:xfrm>
            <a:prstGeom prst="rect">
              <a:avLst/>
            </a:prstGeom>
            <a:solidFill>
              <a:srgbClr val="8760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endParaRPr lang="en-US" altLang="en-US" dirty="0"/>
            </a:p>
          </p:txBody>
        </p:sp>
        <p:sp>
          <p:nvSpPr>
            <p:cNvPr id="136236" name="Freeform 24"/>
            <p:cNvSpPr>
              <a:spLocks/>
            </p:cNvSpPr>
            <p:nvPr/>
          </p:nvSpPr>
          <p:spPr bwMode="auto">
            <a:xfrm>
              <a:off x="2211388" y="2946304"/>
              <a:ext cx="212725" cy="288925"/>
            </a:xfrm>
            <a:custGeom>
              <a:avLst/>
              <a:gdLst>
                <a:gd name="T0" fmla="*/ 81 w 134"/>
                <a:gd name="T1" fmla="*/ 182 h 182"/>
                <a:gd name="T2" fmla="*/ 59 w 134"/>
                <a:gd name="T3" fmla="*/ 182 h 182"/>
                <a:gd name="T4" fmla="*/ 0 w 134"/>
                <a:gd name="T5" fmla="*/ 182 h 182"/>
                <a:gd name="T6" fmla="*/ 68 w 134"/>
                <a:gd name="T7" fmla="*/ 0 h 182"/>
                <a:gd name="T8" fmla="*/ 134 w 134"/>
                <a:gd name="T9" fmla="*/ 182 h 182"/>
                <a:gd name="T10" fmla="*/ 81 w 134"/>
                <a:gd name="T11" fmla="*/ 182 h 182"/>
                <a:gd name="T12" fmla="*/ 0 60000 65536"/>
                <a:gd name="T13" fmla="*/ 0 60000 65536"/>
                <a:gd name="T14" fmla="*/ 0 60000 65536"/>
                <a:gd name="T15" fmla="*/ 0 60000 65536"/>
                <a:gd name="T16" fmla="*/ 0 60000 65536"/>
                <a:gd name="T17" fmla="*/ 0 60000 65536"/>
                <a:gd name="T18" fmla="*/ 0 w 134"/>
                <a:gd name="T19" fmla="*/ 0 h 182"/>
                <a:gd name="T20" fmla="*/ 134 w 134"/>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134" h="182">
                  <a:moveTo>
                    <a:pt x="81" y="182"/>
                  </a:moveTo>
                  <a:lnTo>
                    <a:pt x="59" y="182"/>
                  </a:lnTo>
                  <a:lnTo>
                    <a:pt x="0" y="182"/>
                  </a:lnTo>
                  <a:lnTo>
                    <a:pt x="68" y="0"/>
                  </a:lnTo>
                  <a:lnTo>
                    <a:pt x="134" y="182"/>
                  </a:lnTo>
                  <a:lnTo>
                    <a:pt x="81" y="182"/>
                  </a:lnTo>
                  <a:close/>
                </a:path>
              </a:pathLst>
            </a:custGeom>
            <a:gradFill rotWithShape="0">
              <a:gsLst>
                <a:gs pos="0">
                  <a:srgbClr val="588824"/>
                </a:gs>
                <a:gs pos="48000">
                  <a:srgbClr val="588824"/>
                </a:gs>
                <a:gs pos="100000">
                  <a:srgbClr val="70AB2F"/>
                </a:gs>
              </a:gsLst>
              <a:lin ang="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grpSp>
        <p:nvGrpSpPr>
          <p:cNvPr id="8" name="Group 186"/>
          <p:cNvGrpSpPr>
            <a:grpSpLocks/>
          </p:cNvGrpSpPr>
          <p:nvPr/>
        </p:nvGrpSpPr>
        <p:grpSpPr bwMode="auto">
          <a:xfrm>
            <a:off x="2603500" y="3967163"/>
            <a:ext cx="142875" cy="265112"/>
            <a:chOff x="2603501" y="3130454"/>
            <a:chExt cx="142875" cy="265112"/>
          </a:xfrm>
        </p:grpSpPr>
        <p:sp>
          <p:nvSpPr>
            <p:cNvPr id="136233" name="Rectangle 25"/>
            <p:cNvSpPr>
              <a:spLocks noChangeArrowheads="1"/>
            </p:cNvSpPr>
            <p:nvPr/>
          </p:nvSpPr>
          <p:spPr bwMode="auto">
            <a:xfrm>
              <a:off x="2668588" y="3322541"/>
              <a:ext cx="22225" cy="73025"/>
            </a:xfrm>
            <a:prstGeom prst="rect">
              <a:avLst/>
            </a:prstGeom>
            <a:solidFill>
              <a:srgbClr val="8760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endParaRPr lang="en-US" altLang="en-US" dirty="0"/>
            </a:p>
          </p:txBody>
        </p:sp>
        <p:sp>
          <p:nvSpPr>
            <p:cNvPr id="136234" name="Freeform 26"/>
            <p:cNvSpPr>
              <a:spLocks/>
            </p:cNvSpPr>
            <p:nvPr/>
          </p:nvSpPr>
          <p:spPr bwMode="auto">
            <a:xfrm>
              <a:off x="2603501" y="3130454"/>
              <a:ext cx="142875" cy="192087"/>
            </a:xfrm>
            <a:custGeom>
              <a:avLst/>
              <a:gdLst>
                <a:gd name="T0" fmla="*/ 55 w 90"/>
                <a:gd name="T1" fmla="*/ 121 h 121"/>
                <a:gd name="T2" fmla="*/ 41 w 90"/>
                <a:gd name="T3" fmla="*/ 121 h 121"/>
                <a:gd name="T4" fmla="*/ 0 w 90"/>
                <a:gd name="T5" fmla="*/ 121 h 121"/>
                <a:gd name="T6" fmla="*/ 46 w 90"/>
                <a:gd name="T7" fmla="*/ 0 h 121"/>
                <a:gd name="T8" fmla="*/ 90 w 90"/>
                <a:gd name="T9" fmla="*/ 121 h 121"/>
                <a:gd name="T10" fmla="*/ 55 w 90"/>
                <a:gd name="T11" fmla="*/ 121 h 121"/>
                <a:gd name="T12" fmla="*/ 0 60000 65536"/>
                <a:gd name="T13" fmla="*/ 0 60000 65536"/>
                <a:gd name="T14" fmla="*/ 0 60000 65536"/>
                <a:gd name="T15" fmla="*/ 0 60000 65536"/>
                <a:gd name="T16" fmla="*/ 0 60000 65536"/>
                <a:gd name="T17" fmla="*/ 0 60000 65536"/>
                <a:gd name="T18" fmla="*/ 0 w 90"/>
                <a:gd name="T19" fmla="*/ 0 h 121"/>
                <a:gd name="T20" fmla="*/ 90 w 90"/>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90" h="121">
                  <a:moveTo>
                    <a:pt x="55" y="121"/>
                  </a:moveTo>
                  <a:lnTo>
                    <a:pt x="41" y="121"/>
                  </a:lnTo>
                  <a:lnTo>
                    <a:pt x="0" y="121"/>
                  </a:lnTo>
                  <a:lnTo>
                    <a:pt x="46" y="0"/>
                  </a:lnTo>
                  <a:lnTo>
                    <a:pt x="90" y="121"/>
                  </a:lnTo>
                  <a:lnTo>
                    <a:pt x="55" y="121"/>
                  </a:lnTo>
                  <a:close/>
                </a:path>
              </a:pathLst>
            </a:custGeom>
            <a:gradFill rotWithShape="0">
              <a:gsLst>
                <a:gs pos="0">
                  <a:srgbClr val="588824"/>
                </a:gs>
                <a:gs pos="48000">
                  <a:srgbClr val="588824"/>
                </a:gs>
                <a:gs pos="100000">
                  <a:srgbClr val="70AB2F"/>
                </a:gs>
              </a:gsLst>
              <a:lin ang="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grpSp>
        <p:nvGrpSpPr>
          <p:cNvPr id="14" name="Group 173"/>
          <p:cNvGrpSpPr/>
          <p:nvPr/>
        </p:nvGrpSpPr>
        <p:grpSpPr>
          <a:xfrm>
            <a:off x="6269088" y="4292585"/>
            <a:ext cx="557243" cy="141555"/>
            <a:chOff x="5403850" y="852488"/>
            <a:chExt cx="887413" cy="225425"/>
          </a:xfrm>
          <a:solidFill>
            <a:schemeClr val="bg2"/>
          </a:solidFill>
        </p:grpSpPr>
        <p:sp>
          <p:nvSpPr>
            <p:cNvPr id="175" name="Freeform 19"/>
            <p:cNvSpPr>
              <a:spLocks/>
            </p:cNvSpPr>
            <p:nvPr/>
          </p:nvSpPr>
          <p:spPr bwMode="auto">
            <a:xfrm>
              <a:off x="5403850" y="852488"/>
              <a:ext cx="525463" cy="225425"/>
            </a:xfrm>
            <a:custGeom>
              <a:avLst/>
              <a:gdLst/>
              <a:ahLst/>
              <a:cxnLst>
                <a:cxn ang="0">
                  <a:pos x="125" y="0"/>
                </a:cxn>
                <a:cxn ang="0">
                  <a:pos x="143" y="8"/>
                </a:cxn>
                <a:cxn ang="0">
                  <a:pos x="150" y="20"/>
                </a:cxn>
                <a:cxn ang="0">
                  <a:pos x="194" y="20"/>
                </a:cxn>
                <a:cxn ang="0">
                  <a:pos x="194" y="31"/>
                </a:cxn>
                <a:cxn ang="0">
                  <a:pos x="150" y="31"/>
                </a:cxn>
                <a:cxn ang="0">
                  <a:pos x="143" y="44"/>
                </a:cxn>
                <a:cxn ang="0">
                  <a:pos x="125" y="51"/>
                </a:cxn>
                <a:cxn ang="0">
                  <a:pos x="122" y="51"/>
                </a:cxn>
                <a:cxn ang="0">
                  <a:pos x="122" y="83"/>
                </a:cxn>
                <a:cxn ang="0">
                  <a:pos x="112" y="83"/>
                </a:cxn>
                <a:cxn ang="0">
                  <a:pos x="112" y="51"/>
                </a:cxn>
                <a:cxn ang="0">
                  <a:pos x="37" y="51"/>
                </a:cxn>
                <a:cxn ang="0">
                  <a:pos x="37" y="83"/>
                </a:cxn>
                <a:cxn ang="0">
                  <a:pos x="27" y="83"/>
                </a:cxn>
                <a:cxn ang="0">
                  <a:pos x="27" y="51"/>
                </a:cxn>
                <a:cxn ang="0">
                  <a:pos x="26" y="51"/>
                </a:cxn>
                <a:cxn ang="0">
                  <a:pos x="7" y="44"/>
                </a:cxn>
                <a:cxn ang="0">
                  <a:pos x="0" y="26"/>
                </a:cxn>
                <a:cxn ang="0">
                  <a:pos x="7" y="8"/>
                </a:cxn>
                <a:cxn ang="0">
                  <a:pos x="26" y="0"/>
                </a:cxn>
                <a:cxn ang="0">
                  <a:pos x="125" y="0"/>
                </a:cxn>
              </a:cxnLst>
              <a:rect l="0" t="0" r="r" b="b"/>
              <a:pathLst>
                <a:path w="194" h="83">
                  <a:moveTo>
                    <a:pt x="125" y="0"/>
                  </a:moveTo>
                  <a:cubicBezTo>
                    <a:pt x="132" y="0"/>
                    <a:pt x="138" y="3"/>
                    <a:pt x="143" y="8"/>
                  </a:cubicBezTo>
                  <a:cubicBezTo>
                    <a:pt x="147" y="11"/>
                    <a:pt x="149" y="15"/>
                    <a:pt x="150" y="20"/>
                  </a:cubicBezTo>
                  <a:cubicBezTo>
                    <a:pt x="194" y="20"/>
                    <a:pt x="194" y="20"/>
                    <a:pt x="194" y="20"/>
                  </a:cubicBezTo>
                  <a:cubicBezTo>
                    <a:pt x="194" y="31"/>
                    <a:pt x="194" y="31"/>
                    <a:pt x="194" y="31"/>
                  </a:cubicBezTo>
                  <a:cubicBezTo>
                    <a:pt x="150" y="31"/>
                    <a:pt x="150" y="31"/>
                    <a:pt x="150" y="31"/>
                  </a:cubicBezTo>
                  <a:cubicBezTo>
                    <a:pt x="149" y="36"/>
                    <a:pt x="147" y="40"/>
                    <a:pt x="143" y="44"/>
                  </a:cubicBezTo>
                  <a:cubicBezTo>
                    <a:pt x="138" y="49"/>
                    <a:pt x="132" y="51"/>
                    <a:pt x="125" y="51"/>
                  </a:cubicBezTo>
                  <a:cubicBezTo>
                    <a:pt x="122" y="51"/>
                    <a:pt x="122" y="51"/>
                    <a:pt x="122" y="51"/>
                  </a:cubicBezTo>
                  <a:cubicBezTo>
                    <a:pt x="122" y="83"/>
                    <a:pt x="122" y="83"/>
                    <a:pt x="122" y="83"/>
                  </a:cubicBezTo>
                  <a:cubicBezTo>
                    <a:pt x="112" y="83"/>
                    <a:pt x="112" y="83"/>
                    <a:pt x="112" y="83"/>
                  </a:cubicBezTo>
                  <a:cubicBezTo>
                    <a:pt x="112" y="51"/>
                    <a:pt x="112" y="51"/>
                    <a:pt x="112" y="51"/>
                  </a:cubicBezTo>
                  <a:cubicBezTo>
                    <a:pt x="37" y="51"/>
                    <a:pt x="37" y="51"/>
                    <a:pt x="37" y="51"/>
                  </a:cubicBezTo>
                  <a:cubicBezTo>
                    <a:pt x="37" y="83"/>
                    <a:pt x="37" y="83"/>
                    <a:pt x="37" y="83"/>
                  </a:cubicBezTo>
                  <a:cubicBezTo>
                    <a:pt x="27" y="83"/>
                    <a:pt x="27" y="83"/>
                    <a:pt x="27" y="83"/>
                  </a:cubicBezTo>
                  <a:cubicBezTo>
                    <a:pt x="27" y="51"/>
                    <a:pt x="27" y="51"/>
                    <a:pt x="27" y="51"/>
                  </a:cubicBezTo>
                  <a:cubicBezTo>
                    <a:pt x="26" y="51"/>
                    <a:pt x="26" y="51"/>
                    <a:pt x="26" y="51"/>
                  </a:cubicBezTo>
                  <a:cubicBezTo>
                    <a:pt x="19" y="51"/>
                    <a:pt x="12" y="49"/>
                    <a:pt x="7" y="44"/>
                  </a:cubicBezTo>
                  <a:cubicBezTo>
                    <a:pt x="2" y="39"/>
                    <a:pt x="0" y="33"/>
                    <a:pt x="0" y="26"/>
                  </a:cubicBezTo>
                  <a:cubicBezTo>
                    <a:pt x="0" y="19"/>
                    <a:pt x="2" y="13"/>
                    <a:pt x="7" y="8"/>
                  </a:cubicBezTo>
                  <a:cubicBezTo>
                    <a:pt x="12" y="3"/>
                    <a:pt x="19" y="0"/>
                    <a:pt x="26" y="0"/>
                  </a:cubicBezTo>
                  <a:lnTo>
                    <a:pt x="125" y="0"/>
                  </a:lnTo>
                  <a:close/>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177" name="Freeform 20"/>
            <p:cNvSpPr>
              <a:spLocks/>
            </p:cNvSpPr>
            <p:nvPr/>
          </p:nvSpPr>
          <p:spPr bwMode="auto">
            <a:xfrm>
              <a:off x="5884863" y="852488"/>
              <a:ext cx="406400" cy="225425"/>
            </a:xfrm>
            <a:custGeom>
              <a:avLst/>
              <a:gdLst/>
              <a:ahLst/>
              <a:cxnLst>
                <a:cxn ang="0">
                  <a:pos x="112" y="83"/>
                </a:cxn>
                <a:cxn ang="0">
                  <a:pos x="112" y="51"/>
                </a:cxn>
                <a:cxn ang="0">
                  <a:pos x="37" y="51"/>
                </a:cxn>
                <a:cxn ang="0">
                  <a:pos x="37" y="83"/>
                </a:cxn>
                <a:cxn ang="0">
                  <a:pos x="27" y="83"/>
                </a:cxn>
                <a:cxn ang="0">
                  <a:pos x="27" y="51"/>
                </a:cxn>
                <a:cxn ang="0">
                  <a:pos x="25" y="51"/>
                </a:cxn>
                <a:cxn ang="0">
                  <a:pos x="7" y="44"/>
                </a:cxn>
                <a:cxn ang="0">
                  <a:pos x="0" y="26"/>
                </a:cxn>
                <a:cxn ang="0">
                  <a:pos x="7" y="8"/>
                </a:cxn>
                <a:cxn ang="0">
                  <a:pos x="25" y="0"/>
                </a:cxn>
                <a:cxn ang="0">
                  <a:pos x="125" y="0"/>
                </a:cxn>
                <a:cxn ang="0">
                  <a:pos x="143" y="8"/>
                </a:cxn>
                <a:cxn ang="0">
                  <a:pos x="150" y="26"/>
                </a:cxn>
                <a:cxn ang="0">
                  <a:pos x="143" y="44"/>
                </a:cxn>
                <a:cxn ang="0">
                  <a:pos x="125" y="51"/>
                </a:cxn>
                <a:cxn ang="0">
                  <a:pos x="122" y="51"/>
                </a:cxn>
                <a:cxn ang="0">
                  <a:pos x="122" y="83"/>
                </a:cxn>
                <a:cxn ang="0">
                  <a:pos x="112" y="83"/>
                </a:cxn>
              </a:cxnLst>
              <a:rect l="0" t="0" r="r" b="b"/>
              <a:pathLst>
                <a:path w="150" h="83">
                  <a:moveTo>
                    <a:pt x="112" y="83"/>
                  </a:moveTo>
                  <a:cubicBezTo>
                    <a:pt x="112" y="51"/>
                    <a:pt x="112" y="51"/>
                    <a:pt x="112" y="51"/>
                  </a:cubicBezTo>
                  <a:cubicBezTo>
                    <a:pt x="37" y="51"/>
                    <a:pt x="37" y="51"/>
                    <a:pt x="37" y="51"/>
                  </a:cubicBezTo>
                  <a:cubicBezTo>
                    <a:pt x="37" y="83"/>
                    <a:pt x="37" y="83"/>
                    <a:pt x="37" y="83"/>
                  </a:cubicBezTo>
                  <a:cubicBezTo>
                    <a:pt x="27" y="83"/>
                    <a:pt x="27" y="83"/>
                    <a:pt x="27" y="83"/>
                  </a:cubicBezTo>
                  <a:cubicBezTo>
                    <a:pt x="27" y="51"/>
                    <a:pt x="27" y="51"/>
                    <a:pt x="27" y="51"/>
                  </a:cubicBezTo>
                  <a:cubicBezTo>
                    <a:pt x="25" y="51"/>
                    <a:pt x="25" y="51"/>
                    <a:pt x="25" y="51"/>
                  </a:cubicBezTo>
                  <a:cubicBezTo>
                    <a:pt x="18" y="51"/>
                    <a:pt x="12" y="49"/>
                    <a:pt x="7" y="44"/>
                  </a:cubicBezTo>
                  <a:cubicBezTo>
                    <a:pt x="2" y="39"/>
                    <a:pt x="0" y="33"/>
                    <a:pt x="0" y="26"/>
                  </a:cubicBezTo>
                  <a:cubicBezTo>
                    <a:pt x="0" y="19"/>
                    <a:pt x="2" y="13"/>
                    <a:pt x="7" y="8"/>
                  </a:cubicBezTo>
                  <a:cubicBezTo>
                    <a:pt x="12" y="3"/>
                    <a:pt x="18" y="0"/>
                    <a:pt x="25" y="0"/>
                  </a:cubicBezTo>
                  <a:cubicBezTo>
                    <a:pt x="125" y="0"/>
                    <a:pt x="125" y="0"/>
                    <a:pt x="125" y="0"/>
                  </a:cubicBezTo>
                  <a:cubicBezTo>
                    <a:pt x="132" y="0"/>
                    <a:pt x="138" y="3"/>
                    <a:pt x="143" y="8"/>
                  </a:cubicBezTo>
                  <a:cubicBezTo>
                    <a:pt x="148" y="13"/>
                    <a:pt x="150" y="19"/>
                    <a:pt x="150" y="26"/>
                  </a:cubicBezTo>
                  <a:cubicBezTo>
                    <a:pt x="150" y="33"/>
                    <a:pt x="148" y="39"/>
                    <a:pt x="143" y="44"/>
                  </a:cubicBezTo>
                  <a:cubicBezTo>
                    <a:pt x="138" y="49"/>
                    <a:pt x="132" y="51"/>
                    <a:pt x="125" y="51"/>
                  </a:cubicBezTo>
                  <a:cubicBezTo>
                    <a:pt x="122" y="51"/>
                    <a:pt x="122" y="51"/>
                    <a:pt x="122" y="51"/>
                  </a:cubicBezTo>
                  <a:cubicBezTo>
                    <a:pt x="122" y="83"/>
                    <a:pt x="122" y="83"/>
                    <a:pt x="122" y="83"/>
                  </a:cubicBezTo>
                  <a:lnTo>
                    <a:pt x="112" y="83"/>
                  </a:lnTo>
                  <a:close/>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sp>
        <p:nvSpPr>
          <p:cNvPr id="19" name="TextBox 18"/>
          <p:cNvSpPr txBox="1"/>
          <p:nvPr/>
        </p:nvSpPr>
        <p:spPr>
          <a:xfrm>
            <a:off x="2314442" y="2969666"/>
            <a:ext cx="4264025" cy="1323439"/>
          </a:xfrm>
          <a:prstGeom prst="rect">
            <a:avLst/>
          </a:prstGeom>
          <a:noFill/>
        </p:spPr>
        <p:txBody>
          <a:bodyPr wrap="square" rtlCol="0">
            <a:spAutoFit/>
          </a:bodyPr>
          <a:lstStyle/>
          <a:p>
            <a:pPr algn="ctr"/>
            <a:r>
              <a:rPr lang="en-GB" dirty="0" smtClean="0"/>
              <a:t>Dr. Chantal Davies, Dr. Ruth Healey</a:t>
            </a:r>
            <a:br>
              <a:rPr lang="en-GB" dirty="0" smtClean="0"/>
            </a:br>
            <a:r>
              <a:rPr lang="en-GB" dirty="0" smtClean="0"/>
              <a:t>&amp;</a:t>
            </a:r>
          </a:p>
          <a:p>
            <a:pPr algn="ctr"/>
            <a:r>
              <a:rPr lang="en-GB" dirty="0" smtClean="0"/>
              <a:t>Anthony Cliffe</a:t>
            </a:r>
          </a:p>
          <a:p>
            <a:pPr algn="ctr"/>
            <a:r>
              <a:rPr lang="en-GB" dirty="0" smtClean="0"/>
              <a:t>(University of Chester)</a:t>
            </a:r>
            <a:endParaRPr lang="en-GB" dirty="0"/>
          </a:p>
        </p:txBody>
      </p:sp>
      <p:pic>
        <p:nvPicPr>
          <p:cNvPr id="87" name="Picture 8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3203" y="5681314"/>
            <a:ext cx="2432462" cy="10810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506" y="5807347"/>
            <a:ext cx="2869562" cy="907106"/>
          </a:xfrm>
          <a:prstGeom prst="rect">
            <a:avLst/>
          </a:prstGeom>
        </p:spPr>
      </p:pic>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slide(fromBottom)">
                                      <p:cBhvr>
                                        <p:cTn id="12" dur="500"/>
                                        <p:tgtEl>
                                          <p:spTgt spid="14"/>
                                        </p:tgtEl>
                                      </p:cBhvr>
                                    </p:animEffect>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92"/>
                                        </p:tgtEl>
                                        <p:attrNameLst>
                                          <p:attrName>style.visibility</p:attrName>
                                        </p:attrNameLst>
                                      </p:cBhvr>
                                      <p:to>
                                        <p:strVal val="visible"/>
                                      </p:to>
                                    </p:set>
                                    <p:animEffect transition="in" filter="slide(fromBottom)">
                                      <p:cBhvr>
                                        <p:cTn id="16" dur="500"/>
                                        <p:tgtEl>
                                          <p:spTgt spid="92"/>
                                        </p:tgtEl>
                                      </p:cBhvr>
                                    </p:animEffect>
                                  </p:childTnLst>
                                </p:cTn>
                              </p:par>
                            </p:childTnLst>
                          </p:cTn>
                        </p:par>
                        <p:par>
                          <p:cTn id="17" fill="hold" nodeType="afterGroup">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90"/>
                                        </p:tgtEl>
                                        <p:attrNameLst>
                                          <p:attrName>style.visibility</p:attrName>
                                        </p:attrNameLst>
                                      </p:cBhvr>
                                      <p:to>
                                        <p:strVal val="visible"/>
                                      </p:to>
                                    </p:set>
                                    <p:animEffect transition="in" filter="slide(fromBottom)">
                                      <p:cBhvr>
                                        <p:cTn id="20" dur="500"/>
                                        <p:tgtEl>
                                          <p:spTgt spid="90"/>
                                        </p:tgtEl>
                                      </p:cBhvr>
                                    </p:animEffect>
                                  </p:childTnLst>
                                </p:cTn>
                              </p:par>
                            </p:childTnLst>
                          </p:cTn>
                        </p:par>
                        <p:par>
                          <p:cTn id="21" fill="hold" nodeType="afterGroup">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slide(fromBottom)">
                                      <p:cBhvr>
                                        <p:cTn id="24" dur="500"/>
                                        <p:tgtEl>
                                          <p:spTgt spid="91"/>
                                        </p:tgtEl>
                                      </p:cBhvr>
                                    </p:animEffect>
                                  </p:childTnLst>
                                </p:cTn>
                              </p:par>
                            </p:childTnLst>
                          </p:cTn>
                        </p:par>
                        <p:par>
                          <p:cTn id="25" fill="hold" nodeType="afterGroup">
                            <p:stCondLst>
                              <p:cond delay="2500"/>
                            </p:stCondLst>
                            <p:childTnLst>
                              <p:par>
                                <p:cTn id="26" presetID="12" presetClass="entr" presetSubtype="4"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slide(fromBottom)">
                                      <p:cBhvr>
                                        <p:cTn id="28" dur="500"/>
                                        <p:tgtEl>
                                          <p:spTgt spid="3"/>
                                        </p:tgtEl>
                                      </p:cBhvr>
                                    </p:animEffect>
                                  </p:childTnLst>
                                </p:cTn>
                              </p:par>
                            </p:childTnLst>
                          </p:cTn>
                        </p:par>
                        <p:par>
                          <p:cTn id="29" fill="hold" nodeType="afterGroup">
                            <p:stCondLst>
                              <p:cond delay="3000"/>
                            </p:stCondLst>
                            <p:childTnLst>
                              <p:par>
                                <p:cTn id="30" presetID="1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slide(fromBottom)">
                                      <p:cBhvr>
                                        <p:cTn id="32" dur="500"/>
                                        <p:tgtEl>
                                          <p:spTgt spid="4"/>
                                        </p:tgtEl>
                                      </p:cBhvr>
                                    </p:animEffect>
                                  </p:childTnLst>
                                </p:cTn>
                              </p:par>
                            </p:childTnLst>
                          </p:cTn>
                        </p:par>
                        <p:par>
                          <p:cTn id="33" fill="hold" nodeType="afterGroup">
                            <p:stCondLst>
                              <p:cond delay="3500"/>
                            </p:stCondLst>
                            <p:childTnLst>
                              <p:par>
                                <p:cTn id="34" presetID="12" presetClass="entr" presetSubtype="4"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slide(fromBottom)">
                                      <p:cBhvr>
                                        <p:cTn id="36" dur="500"/>
                                        <p:tgtEl>
                                          <p:spTgt spid="8"/>
                                        </p:tgtEl>
                                      </p:cBhvr>
                                    </p:animEffect>
                                  </p:childTnLst>
                                </p:cTn>
                              </p:par>
                            </p:childTnLst>
                          </p:cTn>
                        </p:par>
                        <p:par>
                          <p:cTn id="37" fill="hold" nodeType="afterGroup">
                            <p:stCondLst>
                              <p:cond delay="4000"/>
                            </p:stCondLst>
                            <p:childTnLst>
                              <p:par>
                                <p:cTn id="38" presetID="12" presetClass="entr" presetSubtype="4"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slide(fromBottom)">
                                      <p:cBhvr>
                                        <p:cTn id="40" dur="500"/>
                                        <p:tgtEl>
                                          <p:spTgt spid="7"/>
                                        </p:tgtEl>
                                      </p:cBhvr>
                                    </p:animEffect>
                                  </p:childTnLst>
                                </p:cTn>
                              </p:par>
                            </p:childTnLst>
                          </p:cTn>
                        </p:par>
                        <p:par>
                          <p:cTn id="41" fill="hold" nodeType="afterGroup">
                            <p:stCondLst>
                              <p:cond delay="4500"/>
                            </p:stCondLst>
                            <p:childTnLst>
                              <p:par>
                                <p:cTn id="42" presetID="12" presetClass="entr" presetSubtype="4"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slide(fromBottom)">
                                      <p:cBhvr>
                                        <p:cTn id="44" dur="500"/>
                                        <p:tgtEl>
                                          <p:spTgt spid="5"/>
                                        </p:tgtEl>
                                      </p:cBhvr>
                                    </p:animEffect>
                                  </p:childTnLst>
                                </p:cTn>
                              </p:par>
                            </p:childTnLst>
                          </p:cTn>
                        </p:par>
                        <p:par>
                          <p:cTn id="45" fill="hold" nodeType="afterGroup">
                            <p:stCondLst>
                              <p:cond delay="5000"/>
                            </p:stCondLst>
                            <p:childTnLst>
                              <p:par>
                                <p:cTn id="46" presetID="12" presetClass="entr" presetSubtype="4"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slide(fromBottom)">
                                      <p:cBhvr>
                                        <p:cTn id="4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5"/>
          <p:cNvSpPr/>
          <p:nvPr/>
        </p:nvSpPr>
        <p:spPr>
          <a:xfrm>
            <a:off x="4935538" y="2706688"/>
            <a:ext cx="1030287" cy="1030287"/>
          </a:xfrm>
          <a:prstGeom prst="ellipse">
            <a:avLst/>
          </a:prstGeom>
          <a:solidFill>
            <a:schemeClr val="accent4"/>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2400" dirty="0">
              <a:solidFill>
                <a:schemeClr val="accent3">
                  <a:lumMod val="75000"/>
                </a:schemeClr>
              </a:solidFill>
              <a:latin typeface="FontAwesome" pitchFamily="2" charset="0"/>
            </a:endParaRPr>
          </a:p>
        </p:txBody>
      </p:sp>
      <p:sp>
        <p:nvSpPr>
          <p:cNvPr id="37" name="Oval 36"/>
          <p:cNvSpPr/>
          <p:nvPr/>
        </p:nvSpPr>
        <p:spPr>
          <a:xfrm>
            <a:off x="3178175" y="2706688"/>
            <a:ext cx="1030288" cy="1030287"/>
          </a:xfrm>
          <a:prstGeom prst="ellipse">
            <a:avLst/>
          </a:prstGeom>
          <a:solidFill>
            <a:schemeClr val="accent6"/>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2400" dirty="0">
              <a:solidFill>
                <a:schemeClr val="accent3">
                  <a:lumMod val="75000"/>
                </a:schemeClr>
              </a:solidFill>
              <a:latin typeface="FontAwesome" pitchFamily="2" charset="0"/>
            </a:endParaRPr>
          </a:p>
        </p:txBody>
      </p:sp>
      <p:sp>
        <p:nvSpPr>
          <p:cNvPr id="38" name="Title 1"/>
          <p:cNvSpPr>
            <a:spLocks noGrp="1"/>
          </p:cNvSpPr>
          <p:nvPr>
            <p:ph type="title"/>
          </p:nvPr>
        </p:nvSpPr>
        <p:spPr>
          <a:xfrm>
            <a:off x="1752600" y="628650"/>
            <a:ext cx="5638800" cy="471488"/>
          </a:xfrm>
        </p:spPr>
        <p:txBody>
          <a:bodyPr/>
          <a:lstStyle/>
          <a:p>
            <a:pPr fontAlgn="auto">
              <a:spcAft>
                <a:spcPts val="0"/>
              </a:spcAft>
              <a:defRPr/>
            </a:pPr>
            <a:r>
              <a:rPr lang="en-US" sz="2800" dirty="0" smtClean="0">
                <a:ea typeface="+mj-ea"/>
              </a:rPr>
              <a:t>Data overview</a:t>
            </a:r>
            <a:endParaRPr lang="en-US" sz="2800" dirty="0">
              <a:ea typeface="+mj-ea"/>
            </a:endParaRPr>
          </a:p>
        </p:txBody>
      </p:sp>
      <p:sp>
        <p:nvSpPr>
          <p:cNvPr id="40" name="Freeform 5"/>
          <p:cNvSpPr>
            <a:spLocks/>
          </p:cNvSpPr>
          <p:nvPr/>
        </p:nvSpPr>
        <p:spPr bwMode="auto">
          <a:xfrm>
            <a:off x="3879850" y="3159125"/>
            <a:ext cx="1384300" cy="2528888"/>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chemeClr val="bg1">
              <a:lumMod val="50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41" name="Freeform 5"/>
          <p:cNvSpPr>
            <a:spLocks/>
          </p:cNvSpPr>
          <p:nvPr/>
        </p:nvSpPr>
        <p:spPr bwMode="auto">
          <a:xfrm>
            <a:off x="0" y="5472113"/>
            <a:ext cx="9144000" cy="1385887"/>
          </a:xfrm>
          <a:custGeom>
            <a:avLst/>
            <a:gdLst/>
            <a:ahLst/>
            <a:cxnLst>
              <a:cxn ang="0">
                <a:pos x="0" y="1489"/>
              </a:cxn>
              <a:cxn ang="0">
                <a:pos x="0" y="700"/>
              </a:cxn>
              <a:cxn ang="0">
                <a:pos x="940" y="320"/>
              </a:cxn>
              <a:cxn ang="0">
                <a:pos x="3842" y="0"/>
              </a:cxn>
              <a:cxn ang="0">
                <a:pos x="6745" y="320"/>
              </a:cxn>
              <a:cxn ang="0">
                <a:pos x="7680" y="696"/>
              </a:cxn>
              <a:cxn ang="0">
                <a:pos x="7680" y="1492"/>
              </a:cxn>
              <a:cxn ang="0">
                <a:pos x="7659" y="1506"/>
              </a:cxn>
              <a:cxn ang="0">
                <a:pos x="25" y="1506"/>
              </a:cxn>
              <a:cxn ang="0">
                <a:pos x="0" y="1489"/>
              </a:cxn>
            </a:cxnLst>
            <a:rect l="0" t="0" r="r" b="b"/>
            <a:pathLst>
              <a:path w="7680" h="1506">
                <a:moveTo>
                  <a:pt x="0" y="1489"/>
                </a:moveTo>
                <a:cubicBezTo>
                  <a:pt x="0" y="700"/>
                  <a:pt x="0" y="700"/>
                  <a:pt x="0" y="700"/>
                </a:cubicBezTo>
                <a:cubicBezTo>
                  <a:pt x="199" y="561"/>
                  <a:pt x="512" y="434"/>
                  <a:pt x="940" y="320"/>
                </a:cubicBezTo>
                <a:cubicBezTo>
                  <a:pt x="1741" y="107"/>
                  <a:pt x="2709" y="0"/>
                  <a:pt x="3842" y="0"/>
                </a:cubicBezTo>
                <a:cubicBezTo>
                  <a:pt x="4976" y="0"/>
                  <a:pt x="5943" y="107"/>
                  <a:pt x="6745" y="320"/>
                </a:cubicBezTo>
                <a:cubicBezTo>
                  <a:pt x="7168" y="433"/>
                  <a:pt x="7480" y="559"/>
                  <a:pt x="7680" y="696"/>
                </a:cubicBezTo>
                <a:cubicBezTo>
                  <a:pt x="7680" y="1492"/>
                  <a:pt x="7680" y="1492"/>
                  <a:pt x="7680" y="1492"/>
                </a:cubicBezTo>
                <a:cubicBezTo>
                  <a:pt x="7673" y="1497"/>
                  <a:pt x="7666" y="1501"/>
                  <a:pt x="7659" y="1506"/>
                </a:cubicBezTo>
                <a:cubicBezTo>
                  <a:pt x="25" y="1506"/>
                  <a:pt x="25" y="1506"/>
                  <a:pt x="25" y="1506"/>
                </a:cubicBezTo>
                <a:cubicBezTo>
                  <a:pt x="16" y="1500"/>
                  <a:pt x="8" y="1494"/>
                  <a:pt x="0" y="1489"/>
                </a:cubicBezTo>
                <a:close/>
              </a:path>
            </a:pathLst>
          </a:custGeom>
          <a:solidFill>
            <a:schemeClr val="bg1">
              <a:lumMod val="65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42" name="Oval 41"/>
          <p:cNvSpPr/>
          <p:nvPr/>
        </p:nvSpPr>
        <p:spPr>
          <a:xfrm>
            <a:off x="3879850" y="2478088"/>
            <a:ext cx="1341438" cy="1341437"/>
          </a:xfrm>
          <a:prstGeom prst="ellipse">
            <a:avLst/>
          </a:prstGeom>
          <a:solidFill>
            <a:schemeClr val="accent2"/>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3200" dirty="0">
              <a:solidFill>
                <a:schemeClr val="accent3">
                  <a:lumMod val="75000"/>
                </a:schemeClr>
              </a:solidFill>
              <a:latin typeface="FontAwesome" pitchFamily="2" charset="0"/>
            </a:endParaRPr>
          </a:p>
        </p:txBody>
      </p:sp>
      <p:sp>
        <p:nvSpPr>
          <p:cNvPr id="43" name="Oval 42"/>
          <p:cNvSpPr/>
          <p:nvPr/>
        </p:nvSpPr>
        <p:spPr>
          <a:xfrm>
            <a:off x="4754563" y="3454400"/>
            <a:ext cx="1093787" cy="1095375"/>
          </a:xfrm>
          <a:prstGeom prst="ellipse">
            <a:avLst/>
          </a:prstGeom>
          <a:solidFill>
            <a:schemeClr val="accent3"/>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tIns="0" bIns="91440" anchor="ctr"/>
          <a:lstStyle/>
          <a:p>
            <a:pPr algn="ctr" defTabSz="1031626" fontAlgn="auto">
              <a:spcBef>
                <a:spcPts val="0"/>
              </a:spcBef>
              <a:spcAft>
                <a:spcPts val="0"/>
              </a:spcAft>
              <a:defRPr/>
            </a:pPr>
            <a:endParaRPr lang="en-US" sz="3200" dirty="0">
              <a:solidFill>
                <a:schemeClr val="accent3">
                  <a:lumMod val="75000"/>
                </a:schemeClr>
              </a:solidFill>
              <a:latin typeface="FontAwesome" pitchFamily="2" charset="0"/>
            </a:endParaRPr>
          </a:p>
        </p:txBody>
      </p:sp>
      <p:sp>
        <p:nvSpPr>
          <p:cNvPr id="44" name="Oval 43"/>
          <p:cNvSpPr/>
          <p:nvPr/>
        </p:nvSpPr>
        <p:spPr>
          <a:xfrm>
            <a:off x="3284538" y="3454400"/>
            <a:ext cx="1093787" cy="1095375"/>
          </a:xfrm>
          <a:prstGeom prst="ellipse">
            <a:avLst/>
          </a:prstGeom>
          <a:solidFill>
            <a:schemeClr val="accent1"/>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3200" dirty="0">
              <a:solidFill>
                <a:schemeClr val="accent3">
                  <a:lumMod val="75000"/>
                </a:schemeClr>
              </a:solidFill>
              <a:latin typeface="FontAwesome" pitchFamily="2" charset="0"/>
            </a:endParaRPr>
          </a:p>
        </p:txBody>
      </p:sp>
      <p:sp>
        <p:nvSpPr>
          <p:cNvPr id="54" name="Text Placeholder 3"/>
          <p:cNvSpPr txBox="1">
            <a:spLocks/>
          </p:cNvSpPr>
          <p:nvPr/>
        </p:nvSpPr>
        <p:spPr bwMode="auto">
          <a:xfrm>
            <a:off x="6073013" y="3890674"/>
            <a:ext cx="3024867" cy="369332"/>
          </a:xfrm>
          <a:prstGeom prst="rect">
            <a:avLst/>
          </a:prstGeom>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fontAlgn="auto">
              <a:spcBef>
                <a:spcPct val="20000"/>
              </a:spcBef>
              <a:spcAft>
                <a:spcPts val="0"/>
              </a:spcAft>
              <a:buFont typeface="Arial" pitchFamily="34" charset="0"/>
              <a:buNone/>
              <a:defRPr/>
            </a:pPr>
            <a:r>
              <a:rPr lang="en-US" sz="2400" b="1" dirty="0" smtClean="0">
                <a:solidFill>
                  <a:schemeClr val="accent3"/>
                </a:solidFill>
                <a:latin typeface="+mn-lt"/>
                <a:cs typeface="+mn-cs"/>
              </a:rPr>
              <a:t>25 different job roles</a:t>
            </a:r>
          </a:p>
        </p:txBody>
      </p:sp>
      <p:sp>
        <p:nvSpPr>
          <p:cNvPr id="260119" name="Text Placeholder 3"/>
          <p:cNvSpPr txBox="1">
            <a:spLocks/>
          </p:cNvSpPr>
          <p:nvPr/>
        </p:nvSpPr>
        <p:spPr bwMode="auto">
          <a:xfrm>
            <a:off x="635517" y="3863559"/>
            <a:ext cx="23964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r" defTabSz="914400">
              <a:spcBef>
                <a:spcPct val="20000"/>
              </a:spcBef>
              <a:buFont typeface="Arial" panose="020B0604020202020204" pitchFamily="34" charset="0"/>
              <a:buNone/>
            </a:pPr>
            <a:r>
              <a:rPr lang="en-US" altLang="en-US" sz="2400" b="1" dirty="0" smtClean="0">
                <a:solidFill>
                  <a:schemeClr val="accent1"/>
                </a:solidFill>
              </a:rPr>
              <a:t>15  Departments</a:t>
            </a:r>
            <a:endParaRPr lang="en-US" altLang="en-US" sz="2400" b="1" dirty="0">
              <a:solidFill>
                <a:schemeClr val="accent1"/>
              </a:solidFill>
            </a:endParaRPr>
          </a:p>
        </p:txBody>
      </p:sp>
      <p:sp>
        <p:nvSpPr>
          <p:cNvPr id="260117" name="Text Placeholder 3"/>
          <p:cNvSpPr txBox="1">
            <a:spLocks/>
          </p:cNvSpPr>
          <p:nvPr/>
        </p:nvSpPr>
        <p:spPr bwMode="auto">
          <a:xfrm>
            <a:off x="3510496" y="1957865"/>
            <a:ext cx="21230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buFont typeface="Arial" panose="020B0604020202020204" pitchFamily="34" charset="0"/>
              <a:buNone/>
            </a:pPr>
            <a:r>
              <a:rPr lang="en-US" altLang="en-US" sz="2400" b="1" dirty="0" smtClean="0">
                <a:solidFill>
                  <a:schemeClr val="accent2"/>
                </a:solidFill>
              </a:rPr>
              <a:t>119 responses</a:t>
            </a:r>
            <a:endParaRPr lang="en-US" altLang="en-US" sz="2400" b="1" dirty="0">
              <a:solidFill>
                <a:schemeClr val="accent2"/>
              </a:solidFill>
            </a:endParaRPr>
          </a:p>
        </p:txBody>
      </p:sp>
      <p:sp>
        <p:nvSpPr>
          <p:cNvPr id="65" name="Freeform 126"/>
          <p:cNvSpPr>
            <a:spLocks/>
          </p:cNvSpPr>
          <p:nvPr/>
        </p:nvSpPr>
        <p:spPr bwMode="auto">
          <a:xfrm>
            <a:off x="3638550" y="3752850"/>
            <a:ext cx="387350" cy="498475"/>
          </a:xfrm>
          <a:custGeom>
            <a:avLst/>
            <a:gdLst>
              <a:gd name="T0" fmla="*/ 25 w 50"/>
              <a:gd name="T1" fmla="*/ 46 h 64"/>
              <a:gd name="T2" fmla="*/ 1 w 50"/>
              <a:gd name="T3" fmla="*/ 64 h 64"/>
              <a:gd name="T4" fmla="*/ 0 w 50"/>
              <a:gd name="T5" fmla="*/ 62 h 64"/>
              <a:gd name="T6" fmla="*/ 1 w 50"/>
              <a:gd name="T7" fmla="*/ 61 h 64"/>
              <a:gd name="T8" fmla="*/ 22 w 50"/>
              <a:gd name="T9" fmla="*/ 46 h 64"/>
              <a:gd name="T10" fmla="*/ 1 w 50"/>
              <a:gd name="T11" fmla="*/ 36 h 64"/>
              <a:gd name="T12" fmla="*/ 24 w 50"/>
              <a:gd name="T13" fmla="*/ 41 h 64"/>
              <a:gd name="T14" fmla="*/ 27 w 50"/>
              <a:gd name="T15" fmla="*/ 31 h 64"/>
              <a:gd name="T16" fmla="*/ 7 w 50"/>
              <a:gd name="T17" fmla="*/ 18 h 64"/>
              <a:gd name="T18" fmla="*/ 27 w 50"/>
              <a:gd name="T19" fmla="*/ 28 h 64"/>
              <a:gd name="T20" fmla="*/ 28 w 50"/>
              <a:gd name="T21" fmla="*/ 21 h 64"/>
              <a:gd name="T22" fmla="*/ 23 w 50"/>
              <a:gd name="T23" fmla="*/ 0 h 64"/>
              <a:gd name="T24" fmla="*/ 31 w 50"/>
              <a:gd name="T25" fmla="*/ 21 h 64"/>
              <a:gd name="T26" fmla="*/ 31 w 50"/>
              <a:gd name="T27" fmla="*/ 25 h 64"/>
              <a:gd name="T28" fmla="*/ 48 w 50"/>
              <a:gd name="T29" fmla="*/ 18 h 64"/>
              <a:gd name="T30" fmla="*/ 30 w 50"/>
              <a:gd name="T31" fmla="*/ 32 h 64"/>
              <a:gd name="T32" fmla="*/ 27 w 50"/>
              <a:gd name="T33" fmla="*/ 42 h 64"/>
              <a:gd name="T34" fmla="*/ 50 w 50"/>
              <a:gd name="T35" fmla="*/ 39 h 64"/>
              <a:gd name="T36" fmla="*/ 25 w 50"/>
              <a:gd name="T37" fmla="*/ 46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0"/>
              <a:gd name="T58" fmla="*/ 0 h 64"/>
              <a:gd name="T59" fmla="*/ 50 w 50"/>
              <a:gd name="T60" fmla="*/ 64 h 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68" name="Freeform 127"/>
          <p:cNvSpPr>
            <a:spLocks/>
          </p:cNvSpPr>
          <p:nvPr/>
        </p:nvSpPr>
        <p:spPr bwMode="auto">
          <a:xfrm>
            <a:off x="5119688" y="3802063"/>
            <a:ext cx="363537" cy="400050"/>
          </a:xfrm>
          <a:custGeom>
            <a:avLst/>
            <a:gdLst>
              <a:gd name="T0" fmla="*/ 40 w 50"/>
              <a:gd name="T1" fmla="*/ 55 h 55"/>
              <a:gd name="T2" fmla="*/ 32 w 50"/>
              <a:gd name="T3" fmla="*/ 51 h 55"/>
              <a:gd name="T4" fmla="*/ 4 w 50"/>
              <a:gd name="T5" fmla="*/ 24 h 55"/>
              <a:gd name="T6" fmla="*/ 0 w 50"/>
              <a:gd name="T7" fmla="*/ 14 h 55"/>
              <a:gd name="T8" fmla="*/ 13 w 50"/>
              <a:gd name="T9" fmla="*/ 0 h 55"/>
              <a:gd name="T10" fmla="*/ 23 w 50"/>
              <a:gd name="T11" fmla="*/ 5 h 55"/>
              <a:gd name="T12" fmla="*/ 45 w 50"/>
              <a:gd name="T13" fmla="*/ 26 h 55"/>
              <a:gd name="T14" fmla="*/ 45 w 50"/>
              <a:gd name="T15" fmla="*/ 27 h 55"/>
              <a:gd name="T16" fmla="*/ 42 w 50"/>
              <a:gd name="T17" fmla="*/ 30 h 55"/>
              <a:gd name="T18" fmla="*/ 42 w 50"/>
              <a:gd name="T19" fmla="*/ 29 h 55"/>
              <a:gd name="T20" fmla="*/ 20 w 50"/>
              <a:gd name="T21" fmla="*/ 8 h 55"/>
              <a:gd name="T22" fmla="*/ 13 w 50"/>
              <a:gd name="T23" fmla="*/ 5 h 55"/>
              <a:gd name="T24" fmla="*/ 4 w 50"/>
              <a:gd name="T25" fmla="*/ 14 h 55"/>
              <a:gd name="T26" fmla="*/ 7 w 50"/>
              <a:gd name="T27" fmla="*/ 21 h 55"/>
              <a:gd name="T28" fmla="*/ 35 w 50"/>
              <a:gd name="T29" fmla="*/ 48 h 55"/>
              <a:gd name="T30" fmla="*/ 40 w 50"/>
              <a:gd name="T31" fmla="*/ 50 h 55"/>
              <a:gd name="T32" fmla="*/ 45 w 50"/>
              <a:gd name="T33" fmla="*/ 45 h 55"/>
              <a:gd name="T34" fmla="*/ 43 w 50"/>
              <a:gd name="T35" fmla="*/ 40 h 55"/>
              <a:gd name="T36" fmla="*/ 22 w 50"/>
              <a:gd name="T37" fmla="*/ 19 h 55"/>
              <a:gd name="T38" fmla="*/ 20 w 50"/>
              <a:gd name="T39" fmla="*/ 18 h 55"/>
              <a:gd name="T40" fmla="*/ 18 w 50"/>
              <a:gd name="T41" fmla="*/ 21 h 55"/>
              <a:gd name="T42" fmla="*/ 19 w 50"/>
              <a:gd name="T43" fmla="*/ 23 h 55"/>
              <a:gd name="T44" fmla="*/ 33 w 50"/>
              <a:gd name="T45" fmla="*/ 38 h 55"/>
              <a:gd name="T46" fmla="*/ 34 w 50"/>
              <a:gd name="T47" fmla="*/ 38 h 55"/>
              <a:gd name="T48" fmla="*/ 31 w 50"/>
              <a:gd name="T49" fmla="*/ 41 h 55"/>
              <a:gd name="T50" fmla="*/ 30 w 50"/>
              <a:gd name="T51" fmla="*/ 41 h 55"/>
              <a:gd name="T52" fmla="*/ 16 w 50"/>
              <a:gd name="T53" fmla="*/ 26 h 55"/>
              <a:gd name="T54" fmla="*/ 13 w 50"/>
              <a:gd name="T55" fmla="*/ 21 h 55"/>
              <a:gd name="T56" fmla="*/ 20 w 50"/>
              <a:gd name="T57" fmla="*/ 14 h 55"/>
              <a:gd name="T58" fmla="*/ 26 w 50"/>
              <a:gd name="T59" fmla="*/ 16 h 55"/>
              <a:gd name="T60" fmla="*/ 46 w 50"/>
              <a:gd name="T61" fmla="*/ 37 h 55"/>
              <a:gd name="T62" fmla="*/ 50 w 50"/>
              <a:gd name="T63" fmla="*/ 45 h 55"/>
              <a:gd name="T64" fmla="*/ 40 w 50"/>
              <a:gd name="T65" fmla="*/ 55 h 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0"/>
              <a:gd name="T100" fmla="*/ 0 h 55"/>
              <a:gd name="T101" fmla="*/ 50 w 50"/>
              <a:gd name="T102" fmla="*/ 55 h 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0" h="55">
                <a:moveTo>
                  <a:pt x="40" y="55"/>
                </a:moveTo>
                <a:cubicBezTo>
                  <a:pt x="37" y="55"/>
                  <a:pt x="34" y="54"/>
                  <a:pt x="32" y="51"/>
                </a:cubicBezTo>
                <a:cubicBezTo>
                  <a:pt x="4" y="24"/>
                  <a:pt x="4" y="24"/>
                  <a:pt x="4" y="24"/>
                </a:cubicBezTo>
                <a:cubicBezTo>
                  <a:pt x="1" y="21"/>
                  <a:pt x="0" y="18"/>
                  <a:pt x="0" y="14"/>
                </a:cubicBezTo>
                <a:cubicBezTo>
                  <a:pt x="0" y="7"/>
                  <a:pt x="6" y="0"/>
                  <a:pt x="13" y="0"/>
                </a:cubicBezTo>
                <a:cubicBezTo>
                  <a:pt x="17" y="0"/>
                  <a:pt x="21" y="2"/>
                  <a:pt x="23" y="5"/>
                </a:cubicBezTo>
                <a:cubicBezTo>
                  <a:pt x="45" y="26"/>
                  <a:pt x="45" y="26"/>
                  <a:pt x="45" y="26"/>
                </a:cubicBezTo>
                <a:cubicBezTo>
                  <a:pt x="45" y="26"/>
                  <a:pt x="45" y="27"/>
                  <a:pt x="45" y="27"/>
                </a:cubicBezTo>
                <a:cubicBezTo>
                  <a:pt x="45" y="28"/>
                  <a:pt x="43" y="30"/>
                  <a:pt x="42" y="30"/>
                </a:cubicBezTo>
                <a:cubicBezTo>
                  <a:pt x="42" y="30"/>
                  <a:pt x="42" y="30"/>
                  <a:pt x="42" y="29"/>
                </a:cubicBezTo>
                <a:cubicBezTo>
                  <a:pt x="20" y="8"/>
                  <a:pt x="20" y="8"/>
                  <a:pt x="20" y="8"/>
                </a:cubicBezTo>
                <a:cubicBezTo>
                  <a:pt x="18" y="6"/>
                  <a:pt x="16" y="5"/>
                  <a:pt x="13" y="5"/>
                </a:cubicBezTo>
                <a:cubicBezTo>
                  <a:pt x="8" y="5"/>
                  <a:pt x="4" y="9"/>
                  <a:pt x="4" y="14"/>
                </a:cubicBezTo>
                <a:cubicBezTo>
                  <a:pt x="4" y="16"/>
                  <a:pt x="5" y="19"/>
                  <a:pt x="7" y="21"/>
                </a:cubicBezTo>
                <a:cubicBezTo>
                  <a:pt x="35" y="48"/>
                  <a:pt x="35" y="48"/>
                  <a:pt x="35" y="48"/>
                </a:cubicBezTo>
                <a:cubicBezTo>
                  <a:pt x="36" y="50"/>
                  <a:pt x="38" y="50"/>
                  <a:pt x="40" y="50"/>
                </a:cubicBezTo>
                <a:cubicBezTo>
                  <a:pt x="43" y="50"/>
                  <a:pt x="45" y="48"/>
                  <a:pt x="45" y="45"/>
                </a:cubicBezTo>
                <a:cubicBezTo>
                  <a:pt x="45" y="43"/>
                  <a:pt x="44" y="41"/>
                  <a:pt x="43" y="40"/>
                </a:cubicBezTo>
                <a:cubicBezTo>
                  <a:pt x="22" y="19"/>
                  <a:pt x="22" y="19"/>
                  <a:pt x="22" y="19"/>
                </a:cubicBezTo>
                <a:cubicBezTo>
                  <a:pt x="22" y="19"/>
                  <a:pt x="21" y="18"/>
                  <a:pt x="20" y="18"/>
                </a:cubicBezTo>
                <a:cubicBezTo>
                  <a:pt x="19" y="18"/>
                  <a:pt x="18" y="19"/>
                  <a:pt x="18" y="21"/>
                </a:cubicBezTo>
                <a:cubicBezTo>
                  <a:pt x="18" y="22"/>
                  <a:pt x="18" y="22"/>
                  <a:pt x="19" y="23"/>
                </a:cubicBezTo>
                <a:cubicBezTo>
                  <a:pt x="33" y="38"/>
                  <a:pt x="33" y="38"/>
                  <a:pt x="33" y="38"/>
                </a:cubicBezTo>
                <a:cubicBezTo>
                  <a:pt x="34" y="38"/>
                  <a:pt x="34" y="38"/>
                  <a:pt x="34" y="38"/>
                </a:cubicBezTo>
                <a:cubicBezTo>
                  <a:pt x="34" y="39"/>
                  <a:pt x="32" y="41"/>
                  <a:pt x="31" y="41"/>
                </a:cubicBezTo>
                <a:cubicBezTo>
                  <a:pt x="31" y="41"/>
                  <a:pt x="30" y="41"/>
                  <a:pt x="30" y="41"/>
                </a:cubicBezTo>
                <a:cubicBezTo>
                  <a:pt x="16" y="26"/>
                  <a:pt x="16" y="26"/>
                  <a:pt x="16" y="26"/>
                </a:cubicBezTo>
                <a:cubicBezTo>
                  <a:pt x="14" y="25"/>
                  <a:pt x="13" y="23"/>
                  <a:pt x="13" y="21"/>
                </a:cubicBezTo>
                <a:cubicBezTo>
                  <a:pt x="13" y="17"/>
                  <a:pt x="16" y="14"/>
                  <a:pt x="20" y="14"/>
                </a:cubicBezTo>
                <a:cubicBezTo>
                  <a:pt x="22" y="14"/>
                  <a:pt x="24" y="15"/>
                  <a:pt x="26" y="16"/>
                </a:cubicBezTo>
                <a:cubicBezTo>
                  <a:pt x="46" y="37"/>
                  <a:pt x="46" y="37"/>
                  <a:pt x="46" y="37"/>
                </a:cubicBezTo>
                <a:cubicBezTo>
                  <a:pt x="49" y="39"/>
                  <a:pt x="50" y="42"/>
                  <a:pt x="50" y="45"/>
                </a:cubicBezTo>
                <a:cubicBezTo>
                  <a:pt x="50" y="51"/>
                  <a:pt x="46" y="55"/>
                  <a:pt x="40"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69" name="Freeform 56"/>
          <p:cNvSpPr>
            <a:spLocks noEditPoints="1"/>
          </p:cNvSpPr>
          <p:nvPr/>
        </p:nvSpPr>
        <p:spPr bwMode="auto">
          <a:xfrm>
            <a:off x="5270500" y="3041650"/>
            <a:ext cx="360363" cy="360363"/>
          </a:xfrm>
          <a:custGeom>
            <a:avLst/>
            <a:gdLst>
              <a:gd name="T0" fmla="*/ 64 w 64"/>
              <a:gd name="T1" fmla="*/ 42 h 64"/>
              <a:gd name="T2" fmla="*/ 63 w 64"/>
              <a:gd name="T3" fmla="*/ 44 h 64"/>
              <a:gd name="T4" fmla="*/ 33 w 64"/>
              <a:gd name="T5" fmla="*/ 64 h 64"/>
              <a:gd name="T6" fmla="*/ 32 w 64"/>
              <a:gd name="T7" fmla="*/ 64 h 64"/>
              <a:gd name="T8" fmla="*/ 30 w 64"/>
              <a:gd name="T9" fmla="*/ 64 h 64"/>
              <a:gd name="T10" fmla="*/ 1 w 64"/>
              <a:gd name="T11" fmla="*/ 44 h 64"/>
              <a:gd name="T12" fmla="*/ 0 w 64"/>
              <a:gd name="T13" fmla="*/ 42 h 64"/>
              <a:gd name="T14" fmla="*/ 0 w 64"/>
              <a:gd name="T15" fmla="*/ 23 h 64"/>
              <a:gd name="T16" fmla="*/ 1 w 64"/>
              <a:gd name="T17" fmla="*/ 20 h 64"/>
              <a:gd name="T18" fmla="*/ 30 w 64"/>
              <a:gd name="T19" fmla="*/ 1 h 64"/>
              <a:gd name="T20" fmla="*/ 32 w 64"/>
              <a:gd name="T21" fmla="*/ 0 h 64"/>
              <a:gd name="T22" fmla="*/ 33 w 64"/>
              <a:gd name="T23" fmla="*/ 1 h 64"/>
              <a:gd name="T24" fmla="*/ 63 w 64"/>
              <a:gd name="T25" fmla="*/ 20 h 64"/>
              <a:gd name="T26" fmla="*/ 64 w 64"/>
              <a:gd name="T27" fmla="*/ 23 h 64"/>
              <a:gd name="T28" fmla="*/ 64 w 64"/>
              <a:gd name="T29" fmla="*/ 42 h 64"/>
              <a:gd name="T30" fmla="*/ 12 w 64"/>
              <a:gd name="T31" fmla="*/ 32 h 64"/>
              <a:gd name="T32" fmla="*/ 5 w 64"/>
              <a:gd name="T33" fmla="*/ 28 h 64"/>
              <a:gd name="T34" fmla="*/ 5 w 64"/>
              <a:gd name="T35" fmla="*/ 37 h 64"/>
              <a:gd name="T36" fmla="*/ 12 w 64"/>
              <a:gd name="T37" fmla="*/ 32 h 64"/>
              <a:gd name="T38" fmla="*/ 29 w 64"/>
              <a:gd name="T39" fmla="*/ 21 h 64"/>
              <a:gd name="T40" fmla="*/ 29 w 64"/>
              <a:gd name="T41" fmla="*/ 8 h 64"/>
              <a:gd name="T42" fmla="*/ 7 w 64"/>
              <a:gd name="T43" fmla="*/ 23 h 64"/>
              <a:gd name="T44" fmla="*/ 17 w 64"/>
              <a:gd name="T45" fmla="*/ 29 h 64"/>
              <a:gd name="T46" fmla="*/ 29 w 64"/>
              <a:gd name="T47" fmla="*/ 21 h 64"/>
              <a:gd name="T48" fmla="*/ 29 w 64"/>
              <a:gd name="T49" fmla="*/ 56 h 64"/>
              <a:gd name="T50" fmla="*/ 29 w 64"/>
              <a:gd name="T51" fmla="*/ 44 h 64"/>
              <a:gd name="T52" fmla="*/ 17 w 64"/>
              <a:gd name="T53" fmla="*/ 36 h 64"/>
              <a:gd name="T54" fmla="*/ 7 w 64"/>
              <a:gd name="T55" fmla="*/ 42 h 64"/>
              <a:gd name="T56" fmla="*/ 29 w 64"/>
              <a:gd name="T57" fmla="*/ 56 h 64"/>
              <a:gd name="T58" fmla="*/ 41 w 64"/>
              <a:gd name="T59" fmla="*/ 32 h 64"/>
              <a:gd name="T60" fmla="*/ 32 w 64"/>
              <a:gd name="T61" fmla="*/ 26 h 64"/>
              <a:gd name="T62" fmla="*/ 22 w 64"/>
              <a:gd name="T63" fmla="*/ 32 h 64"/>
              <a:gd name="T64" fmla="*/ 32 w 64"/>
              <a:gd name="T65" fmla="*/ 39 h 64"/>
              <a:gd name="T66" fmla="*/ 41 w 64"/>
              <a:gd name="T67" fmla="*/ 32 h 64"/>
              <a:gd name="T68" fmla="*/ 56 w 64"/>
              <a:gd name="T69" fmla="*/ 23 h 64"/>
              <a:gd name="T70" fmla="*/ 35 w 64"/>
              <a:gd name="T71" fmla="*/ 8 h 64"/>
              <a:gd name="T72" fmla="*/ 35 w 64"/>
              <a:gd name="T73" fmla="*/ 21 h 64"/>
              <a:gd name="T74" fmla="*/ 46 w 64"/>
              <a:gd name="T75" fmla="*/ 29 h 64"/>
              <a:gd name="T76" fmla="*/ 56 w 64"/>
              <a:gd name="T77" fmla="*/ 23 h 64"/>
              <a:gd name="T78" fmla="*/ 56 w 64"/>
              <a:gd name="T79" fmla="*/ 42 h 64"/>
              <a:gd name="T80" fmla="*/ 46 w 64"/>
              <a:gd name="T81" fmla="*/ 36 h 64"/>
              <a:gd name="T82" fmla="*/ 35 w 64"/>
              <a:gd name="T83" fmla="*/ 44 h 64"/>
              <a:gd name="T84" fmla="*/ 35 w 64"/>
              <a:gd name="T85" fmla="*/ 56 h 64"/>
              <a:gd name="T86" fmla="*/ 56 w 64"/>
              <a:gd name="T87" fmla="*/ 42 h 64"/>
              <a:gd name="T88" fmla="*/ 58 w 64"/>
              <a:gd name="T89" fmla="*/ 37 h 64"/>
              <a:gd name="T90" fmla="*/ 58 w 64"/>
              <a:gd name="T91" fmla="*/ 28 h 64"/>
              <a:gd name="T92" fmla="*/ 51 w 64"/>
              <a:gd name="T93" fmla="*/ 32 h 64"/>
              <a:gd name="T94" fmla="*/ 58 w 64"/>
              <a:gd name="T95" fmla="*/ 37 h 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4"/>
              <a:gd name="T145" fmla="*/ 0 h 64"/>
              <a:gd name="T146" fmla="*/ 64 w 64"/>
              <a:gd name="T147" fmla="*/ 64 h 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70" name="Freeform 24"/>
          <p:cNvSpPr>
            <a:spLocks noEditPoints="1"/>
          </p:cNvSpPr>
          <p:nvPr/>
        </p:nvSpPr>
        <p:spPr bwMode="auto">
          <a:xfrm>
            <a:off x="3533775" y="3041650"/>
            <a:ext cx="304800" cy="330200"/>
          </a:xfrm>
          <a:custGeom>
            <a:avLst/>
            <a:gdLst>
              <a:gd name="T0" fmla="*/ 55 w 59"/>
              <a:gd name="T1" fmla="*/ 55 h 64"/>
              <a:gd name="T2" fmla="*/ 39 w 59"/>
              <a:gd name="T3" fmla="*/ 55 h 64"/>
              <a:gd name="T4" fmla="*/ 30 w 59"/>
              <a:gd name="T5" fmla="*/ 64 h 64"/>
              <a:gd name="T6" fmla="*/ 21 w 59"/>
              <a:gd name="T7" fmla="*/ 55 h 64"/>
              <a:gd name="T8" fmla="*/ 5 w 59"/>
              <a:gd name="T9" fmla="*/ 55 h 64"/>
              <a:gd name="T10" fmla="*/ 0 w 59"/>
              <a:gd name="T11" fmla="*/ 50 h 64"/>
              <a:gd name="T12" fmla="*/ 11 w 59"/>
              <a:gd name="T13" fmla="*/ 20 h 64"/>
              <a:gd name="T14" fmla="*/ 27 w 59"/>
              <a:gd name="T15" fmla="*/ 5 h 64"/>
              <a:gd name="T16" fmla="*/ 26 w 59"/>
              <a:gd name="T17" fmla="*/ 3 h 64"/>
              <a:gd name="T18" fmla="*/ 30 w 59"/>
              <a:gd name="T19" fmla="*/ 0 h 64"/>
              <a:gd name="T20" fmla="*/ 33 w 59"/>
              <a:gd name="T21" fmla="*/ 3 h 64"/>
              <a:gd name="T22" fmla="*/ 33 w 59"/>
              <a:gd name="T23" fmla="*/ 5 h 64"/>
              <a:gd name="T24" fmla="*/ 48 w 59"/>
              <a:gd name="T25" fmla="*/ 20 h 64"/>
              <a:gd name="T26" fmla="*/ 59 w 59"/>
              <a:gd name="T27" fmla="*/ 50 h 64"/>
              <a:gd name="T28" fmla="*/ 55 w 59"/>
              <a:gd name="T29" fmla="*/ 55 h 64"/>
              <a:gd name="T30" fmla="*/ 30 w 59"/>
              <a:gd name="T31" fmla="*/ 60 h 64"/>
              <a:gd name="T32" fmla="*/ 25 w 59"/>
              <a:gd name="T33" fmla="*/ 55 h 64"/>
              <a:gd name="T34" fmla="*/ 24 w 59"/>
              <a:gd name="T35" fmla="*/ 54 h 64"/>
              <a:gd name="T36" fmla="*/ 23 w 59"/>
              <a:gd name="T37" fmla="*/ 55 h 64"/>
              <a:gd name="T38" fmla="*/ 30 w 59"/>
              <a:gd name="T39" fmla="*/ 61 h 64"/>
              <a:gd name="T40" fmla="*/ 30 w 59"/>
              <a:gd name="T41" fmla="*/ 60 h 64"/>
              <a:gd name="T42" fmla="*/ 30 w 59"/>
              <a:gd name="T43" fmla="*/ 60 h 6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9"/>
              <a:gd name="T67" fmla="*/ 0 h 64"/>
              <a:gd name="T68" fmla="*/ 59 w 59"/>
              <a:gd name="T69" fmla="*/ 64 h 6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71" name="Freeform 5"/>
          <p:cNvSpPr>
            <a:spLocks noEditPoints="1"/>
          </p:cNvSpPr>
          <p:nvPr/>
        </p:nvSpPr>
        <p:spPr bwMode="auto">
          <a:xfrm>
            <a:off x="4238625" y="2838450"/>
            <a:ext cx="623888" cy="622300"/>
          </a:xfrm>
          <a:custGeom>
            <a:avLst/>
            <a:gdLst>
              <a:gd name="T0" fmla="*/ 0 w 384"/>
              <a:gd name="T1" fmla="*/ 192 h 384"/>
              <a:gd name="T2" fmla="*/ 255 w 384"/>
              <a:gd name="T3" fmla="*/ 135 h 384"/>
              <a:gd name="T4" fmla="*/ 277 w 384"/>
              <a:gd name="T5" fmla="*/ 122 h 384"/>
              <a:gd name="T6" fmla="*/ 303 w 384"/>
              <a:gd name="T7" fmla="*/ 116 h 384"/>
              <a:gd name="T8" fmla="*/ 296 w 384"/>
              <a:gd name="T9" fmla="*/ 105 h 384"/>
              <a:gd name="T10" fmla="*/ 278 w 384"/>
              <a:gd name="T11" fmla="*/ 89 h 384"/>
              <a:gd name="T12" fmla="*/ 265 w 384"/>
              <a:gd name="T13" fmla="*/ 90 h 384"/>
              <a:gd name="T14" fmla="*/ 256 w 384"/>
              <a:gd name="T15" fmla="*/ 82 h 384"/>
              <a:gd name="T16" fmla="*/ 231 w 384"/>
              <a:gd name="T17" fmla="*/ 73 h 384"/>
              <a:gd name="T18" fmla="*/ 234 w 384"/>
              <a:gd name="T19" fmla="*/ 98 h 384"/>
              <a:gd name="T20" fmla="*/ 224 w 384"/>
              <a:gd name="T21" fmla="*/ 118 h 384"/>
              <a:gd name="T22" fmla="*/ 205 w 384"/>
              <a:gd name="T23" fmla="*/ 103 h 384"/>
              <a:gd name="T24" fmla="*/ 175 w 384"/>
              <a:gd name="T25" fmla="*/ 89 h 384"/>
              <a:gd name="T26" fmla="*/ 183 w 384"/>
              <a:gd name="T27" fmla="*/ 68 h 384"/>
              <a:gd name="T28" fmla="*/ 212 w 384"/>
              <a:gd name="T29" fmla="*/ 58 h 384"/>
              <a:gd name="T30" fmla="*/ 207 w 384"/>
              <a:gd name="T31" fmla="*/ 47 h 384"/>
              <a:gd name="T32" fmla="*/ 188 w 384"/>
              <a:gd name="T33" fmla="*/ 50 h 384"/>
              <a:gd name="T34" fmla="*/ 168 w 384"/>
              <a:gd name="T35" fmla="*/ 37 h 384"/>
              <a:gd name="T36" fmla="*/ 171 w 384"/>
              <a:gd name="T37" fmla="*/ 52 h 384"/>
              <a:gd name="T38" fmla="*/ 157 w 384"/>
              <a:gd name="T39" fmla="*/ 52 h 384"/>
              <a:gd name="T40" fmla="*/ 141 w 384"/>
              <a:gd name="T41" fmla="*/ 40 h 384"/>
              <a:gd name="T42" fmla="*/ 126 w 384"/>
              <a:gd name="T43" fmla="*/ 47 h 384"/>
              <a:gd name="T44" fmla="*/ 143 w 384"/>
              <a:gd name="T45" fmla="*/ 51 h 384"/>
              <a:gd name="T46" fmla="*/ 131 w 384"/>
              <a:gd name="T47" fmla="*/ 58 h 384"/>
              <a:gd name="T48" fmla="*/ 56 w 384"/>
              <a:gd name="T49" fmla="*/ 107 h 384"/>
              <a:gd name="T50" fmla="*/ 65 w 384"/>
              <a:gd name="T51" fmla="*/ 118 h 384"/>
              <a:gd name="T52" fmla="*/ 79 w 384"/>
              <a:gd name="T53" fmla="*/ 135 h 384"/>
              <a:gd name="T54" fmla="*/ 74 w 384"/>
              <a:gd name="T55" fmla="*/ 158 h 384"/>
              <a:gd name="T56" fmla="*/ 88 w 384"/>
              <a:gd name="T57" fmla="*/ 185 h 384"/>
              <a:gd name="T58" fmla="*/ 108 w 384"/>
              <a:gd name="T59" fmla="*/ 214 h 384"/>
              <a:gd name="T60" fmla="*/ 118 w 384"/>
              <a:gd name="T61" fmla="*/ 227 h 384"/>
              <a:gd name="T62" fmla="*/ 105 w 384"/>
              <a:gd name="T63" fmla="*/ 197 h 384"/>
              <a:gd name="T64" fmla="*/ 125 w 384"/>
              <a:gd name="T65" fmla="*/ 225 h 384"/>
              <a:gd name="T66" fmla="*/ 150 w 384"/>
              <a:gd name="T67" fmla="*/ 255 h 384"/>
              <a:gd name="T68" fmla="*/ 184 w 384"/>
              <a:gd name="T69" fmla="*/ 269 h 384"/>
              <a:gd name="T70" fmla="*/ 213 w 384"/>
              <a:gd name="T71" fmla="*/ 290 h 384"/>
              <a:gd name="T72" fmla="*/ 224 w 384"/>
              <a:gd name="T73" fmla="*/ 288 h 384"/>
              <a:gd name="T74" fmla="*/ 212 w 384"/>
              <a:gd name="T75" fmla="*/ 268 h 384"/>
              <a:gd name="T76" fmla="*/ 197 w 384"/>
              <a:gd name="T77" fmla="*/ 262 h 384"/>
              <a:gd name="T78" fmla="*/ 194 w 384"/>
              <a:gd name="T79" fmla="*/ 239 h 384"/>
              <a:gd name="T80" fmla="*/ 171 w 384"/>
              <a:gd name="T81" fmla="*/ 250 h 384"/>
              <a:gd name="T82" fmla="*/ 168 w 384"/>
              <a:gd name="T83" fmla="*/ 210 h 384"/>
              <a:gd name="T84" fmla="*/ 184 w 384"/>
              <a:gd name="T85" fmla="*/ 206 h 384"/>
              <a:gd name="T86" fmla="*/ 196 w 384"/>
              <a:gd name="T87" fmla="*/ 202 h 384"/>
              <a:gd name="T88" fmla="*/ 214 w 384"/>
              <a:gd name="T89" fmla="*/ 211 h 384"/>
              <a:gd name="T90" fmla="*/ 221 w 384"/>
              <a:gd name="T91" fmla="*/ 205 h 384"/>
              <a:gd name="T92" fmla="*/ 234 w 384"/>
              <a:gd name="T93" fmla="*/ 179 h 384"/>
              <a:gd name="T94" fmla="*/ 233 w 384"/>
              <a:gd name="T95" fmla="*/ 171 h 384"/>
              <a:gd name="T96" fmla="*/ 252 w 384"/>
              <a:gd name="T97" fmla="*/ 157 h 384"/>
              <a:gd name="T98" fmla="*/ 266 w 384"/>
              <a:gd name="T99" fmla="*/ 143 h 384"/>
              <a:gd name="T100" fmla="*/ 273 w 384"/>
              <a:gd name="T101" fmla="*/ 131 h 384"/>
              <a:gd name="T102" fmla="*/ 255 w 384"/>
              <a:gd name="T103" fmla="*/ 135 h 384"/>
              <a:gd name="T104" fmla="*/ 295 w 384"/>
              <a:gd name="T105" fmla="*/ 298 h 384"/>
              <a:gd name="T106" fmla="*/ 272 w 384"/>
              <a:gd name="T107" fmla="*/ 288 h 384"/>
              <a:gd name="T108" fmla="*/ 251 w 384"/>
              <a:gd name="T109" fmla="*/ 288 h 384"/>
              <a:gd name="T110" fmla="*/ 236 w 384"/>
              <a:gd name="T111" fmla="*/ 286 h 384"/>
              <a:gd name="T112" fmla="*/ 230 w 384"/>
              <a:gd name="T113" fmla="*/ 307 h 384"/>
              <a:gd name="T114" fmla="*/ 223 w 384"/>
              <a:gd name="T115" fmla="*/ 335 h 384"/>
              <a:gd name="T116" fmla="*/ 308 w 384"/>
              <a:gd name="T117" fmla="*/ 302 h 3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84"/>
              <a:gd name="T178" fmla="*/ 0 h 384"/>
              <a:gd name="T179" fmla="*/ 384 w 384"/>
              <a:gd name="T180" fmla="*/ 384 h 3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slide(fromBottom)">
                                      <p:cBhvr>
                                        <p:cTn id="7" dur="500"/>
                                        <p:tgtEl>
                                          <p:spTgt spid="41"/>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down)">
                                      <p:cBhvr>
                                        <p:cTn id="11" dur="1000"/>
                                        <p:tgtEl>
                                          <p:spTgt spid="40"/>
                                        </p:tgtEl>
                                      </p:cBhvr>
                                    </p:animEffect>
                                  </p:childTnLst>
                                </p:cTn>
                              </p:par>
                            </p:childTnLst>
                          </p:cTn>
                        </p:par>
                        <p:par>
                          <p:cTn id="12" fill="hold" nodeType="afterGroup">
                            <p:stCondLst>
                              <p:cond delay="1500"/>
                            </p:stCondLst>
                            <p:childTnLst>
                              <p:par>
                                <p:cTn id="13" presetID="53"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nodeType="afterGroup">
                            <p:stCondLst>
                              <p:cond delay="2000"/>
                            </p:stCondLst>
                            <p:childTnLst>
                              <p:par>
                                <p:cTn id="19" presetID="53" presetClass="entr" presetSubtype="0"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nodeType="afterGroup">
                            <p:stCondLst>
                              <p:cond delay="2500"/>
                            </p:stCondLst>
                            <p:childTnLst>
                              <p:par>
                                <p:cTn id="25" presetID="53" presetClass="entr" presetSubtype="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nodeType="afterGroup">
                            <p:stCondLst>
                              <p:cond delay="3000"/>
                            </p:stCondLst>
                            <p:childTnLst>
                              <p:par>
                                <p:cTn id="31" presetID="53" presetClass="entr" presetSubtype="0"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childTnLst>
                          </p:cTn>
                        </p:par>
                        <p:par>
                          <p:cTn id="36" fill="hold" nodeType="afterGroup">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animEffect transition="in" filter="fade">
                                      <p:cBhvr>
                                        <p:cTn id="4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2" grpId="0" animBg="1"/>
      <p:bldP spid="43" grpId="0" animBg="1"/>
      <p:bldP spid="4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a:spLocks noGrp="1"/>
          </p:cNvSpPr>
          <p:nvPr>
            <p:ph type="title"/>
          </p:nvPr>
        </p:nvSpPr>
        <p:spPr>
          <a:xfrm>
            <a:off x="1914027" y="408996"/>
            <a:ext cx="5638800" cy="471488"/>
          </a:xfrm>
        </p:spPr>
        <p:txBody>
          <a:bodyPr/>
          <a:lstStyle/>
          <a:p>
            <a:pPr fontAlgn="auto">
              <a:spcAft>
                <a:spcPts val="0"/>
              </a:spcAft>
              <a:defRPr/>
            </a:pPr>
            <a:r>
              <a:rPr lang="en-US" dirty="0" smtClean="0">
                <a:ea typeface="+mj-ea"/>
              </a:rPr>
              <a:t>Data Overview</a:t>
            </a:r>
            <a:endParaRPr lang="en-US" dirty="0">
              <a:ea typeface="+mj-ea"/>
            </a:endParaRPr>
          </a:p>
        </p:txBody>
      </p:sp>
      <p:sp>
        <p:nvSpPr>
          <p:cNvPr id="32" name="Slide Number Placeholder 23"/>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C90BF31B-CB19-46EA-98E4-5AF844475900}" type="slidenum">
              <a:rPr lang="en-US" altLang="en-US" sz="1000">
                <a:solidFill>
                  <a:srgbClr val="5C5C5C"/>
                </a:solidFill>
              </a:rPr>
              <a:pPr/>
              <a:t>11</a:t>
            </a:fld>
            <a:endParaRPr lang="en-US" altLang="en-US" sz="1000" dirty="0">
              <a:solidFill>
                <a:srgbClr val="5C5C5C"/>
              </a:solidFill>
            </a:endParaRPr>
          </a:p>
        </p:txBody>
      </p:sp>
      <p:sp>
        <p:nvSpPr>
          <p:cNvPr id="36" name="Text Placeholder 3"/>
          <p:cNvSpPr txBox="1">
            <a:spLocks/>
          </p:cNvSpPr>
          <p:nvPr/>
        </p:nvSpPr>
        <p:spPr bwMode="auto">
          <a:xfrm>
            <a:off x="928835" y="4321989"/>
            <a:ext cx="4616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buFont typeface="Arial" panose="020B0604020202020204" pitchFamily="34" charset="0"/>
              <a:buNone/>
            </a:pPr>
            <a:r>
              <a:rPr lang="en-US" altLang="en-US" sz="1800" b="1" dirty="0" smtClean="0">
                <a:solidFill>
                  <a:schemeClr val="accent1"/>
                </a:solidFill>
              </a:rPr>
              <a:t>18%</a:t>
            </a:r>
            <a:endParaRPr lang="en-US" altLang="en-US" sz="1800" b="1" dirty="0">
              <a:solidFill>
                <a:schemeClr val="accent1"/>
              </a:solidFill>
            </a:endParaRPr>
          </a:p>
        </p:txBody>
      </p:sp>
      <p:sp>
        <p:nvSpPr>
          <p:cNvPr id="37" name="Text Placeholder 3"/>
          <p:cNvSpPr txBox="1">
            <a:spLocks/>
          </p:cNvSpPr>
          <p:nvPr/>
        </p:nvSpPr>
        <p:spPr>
          <a:xfrm>
            <a:off x="4027635" y="4321989"/>
            <a:ext cx="461666" cy="276999"/>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400" fontAlgn="auto">
              <a:spcBef>
                <a:spcPct val="20000"/>
              </a:spcBef>
              <a:spcAft>
                <a:spcPts val="0"/>
              </a:spcAft>
              <a:buFont typeface="Arial" pitchFamily="34" charset="0"/>
              <a:buNone/>
              <a:defRPr/>
            </a:pPr>
            <a:r>
              <a:rPr lang="en-US" sz="1800" dirty="0" smtClean="0">
                <a:solidFill>
                  <a:schemeClr val="accent4"/>
                </a:solidFill>
                <a:latin typeface="+mn-lt"/>
                <a:cs typeface="+mn-cs"/>
              </a:rPr>
              <a:t>16%</a:t>
            </a:r>
          </a:p>
        </p:txBody>
      </p:sp>
      <p:sp>
        <p:nvSpPr>
          <p:cNvPr id="38" name="Text Placeholder 3"/>
          <p:cNvSpPr txBox="1">
            <a:spLocks/>
          </p:cNvSpPr>
          <p:nvPr/>
        </p:nvSpPr>
        <p:spPr bwMode="auto">
          <a:xfrm>
            <a:off x="1961505" y="4321989"/>
            <a:ext cx="4616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buFont typeface="Arial" panose="020B0604020202020204" pitchFamily="34" charset="0"/>
              <a:buNone/>
            </a:pPr>
            <a:r>
              <a:rPr lang="en-US" altLang="en-US" sz="1800" b="1" dirty="0" smtClean="0">
                <a:solidFill>
                  <a:schemeClr val="accent2"/>
                </a:solidFill>
              </a:rPr>
              <a:t>31%</a:t>
            </a:r>
            <a:endParaRPr lang="en-US" altLang="en-US" sz="1800" b="1" dirty="0">
              <a:solidFill>
                <a:schemeClr val="accent2"/>
              </a:solidFill>
            </a:endParaRPr>
          </a:p>
        </p:txBody>
      </p:sp>
      <p:sp>
        <p:nvSpPr>
          <p:cNvPr id="39" name="Text Placeholder 3"/>
          <p:cNvSpPr txBox="1">
            <a:spLocks/>
          </p:cNvSpPr>
          <p:nvPr/>
        </p:nvSpPr>
        <p:spPr>
          <a:xfrm>
            <a:off x="2994173" y="4321989"/>
            <a:ext cx="461666" cy="276999"/>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400" fontAlgn="auto">
              <a:spcBef>
                <a:spcPct val="20000"/>
              </a:spcBef>
              <a:spcAft>
                <a:spcPts val="0"/>
              </a:spcAft>
              <a:buFont typeface="Arial" pitchFamily="34" charset="0"/>
              <a:buNone/>
              <a:defRPr/>
            </a:pPr>
            <a:r>
              <a:rPr lang="en-US" sz="1800" dirty="0" smtClean="0">
                <a:solidFill>
                  <a:schemeClr val="accent3"/>
                </a:solidFill>
                <a:latin typeface="+mn-lt"/>
                <a:cs typeface="+mn-cs"/>
              </a:rPr>
              <a:t>33%</a:t>
            </a:r>
          </a:p>
        </p:txBody>
      </p:sp>
      <p:grpSp>
        <p:nvGrpSpPr>
          <p:cNvPr id="2" name="Group 39"/>
          <p:cNvGrpSpPr>
            <a:grpSpLocks/>
          </p:cNvGrpSpPr>
          <p:nvPr/>
        </p:nvGrpSpPr>
        <p:grpSpPr bwMode="auto">
          <a:xfrm>
            <a:off x="1573213" y="2555875"/>
            <a:ext cx="1057275" cy="1738313"/>
            <a:chOff x="712331" y="1623831"/>
            <a:chExt cx="1672669" cy="2555930"/>
          </a:xfrm>
        </p:grpSpPr>
        <p:sp>
          <p:nvSpPr>
            <p:cNvPr id="307268" name="Freeform 9"/>
            <p:cNvSpPr>
              <a:spLocks/>
            </p:cNvSpPr>
            <p:nvPr/>
          </p:nvSpPr>
          <p:spPr bwMode="auto">
            <a:xfrm>
              <a:off x="712331" y="1623831"/>
              <a:ext cx="871582" cy="2555930"/>
            </a:xfrm>
            <a:custGeom>
              <a:avLst/>
              <a:gdLst>
                <a:gd name="T0" fmla="*/ 408 w 408"/>
                <a:gd name="T1" fmla="*/ 0 h 1520"/>
                <a:gd name="T2" fmla="*/ 339 w 408"/>
                <a:gd name="T3" fmla="*/ 1520 h 1520"/>
                <a:gd name="T4" fmla="*/ 0 w 408"/>
                <a:gd name="T5" fmla="*/ 1420 h 1520"/>
                <a:gd name="T6" fmla="*/ 408 w 408"/>
                <a:gd name="T7" fmla="*/ 0 h 1520"/>
                <a:gd name="T8" fmla="*/ 0 60000 65536"/>
                <a:gd name="T9" fmla="*/ 0 60000 65536"/>
                <a:gd name="T10" fmla="*/ 0 60000 65536"/>
                <a:gd name="T11" fmla="*/ 0 60000 65536"/>
                <a:gd name="T12" fmla="*/ 0 w 408"/>
                <a:gd name="T13" fmla="*/ 0 h 1520"/>
                <a:gd name="T14" fmla="*/ 408 w 408"/>
                <a:gd name="T15" fmla="*/ 1520 h 1520"/>
              </a:gdLst>
              <a:ahLst/>
              <a:cxnLst>
                <a:cxn ang="T8">
                  <a:pos x="T0" y="T1"/>
                </a:cxn>
                <a:cxn ang="T9">
                  <a:pos x="T2" y="T3"/>
                </a:cxn>
                <a:cxn ang="T10">
                  <a:pos x="T4" y="T5"/>
                </a:cxn>
                <a:cxn ang="T11">
                  <a:pos x="T6" y="T7"/>
                </a:cxn>
              </a:cxnLst>
              <a:rect l="T12" t="T13" r="T14" b="T15"/>
              <a:pathLst>
                <a:path w="408" h="1520">
                  <a:moveTo>
                    <a:pt x="408" y="0"/>
                  </a:moveTo>
                  <a:lnTo>
                    <a:pt x="339" y="1520"/>
                  </a:lnTo>
                  <a:lnTo>
                    <a:pt x="0" y="1420"/>
                  </a:lnTo>
                  <a:lnTo>
                    <a:pt x="4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3" name="Freeform 10"/>
            <p:cNvSpPr>
              <a:spLocks/>
            </p:cNvSpPr>
            <p:nvPr/>
          </p:nvSpPr>
          <p:spPr bwMode="auto">
            <a:xfrm>
              <a:off x="1435647" y="1623831"/>
              <a:ext cx="949353" cy="2555930"/>
            </a:xfrm>
            <a:custGeom>
              <a:avLst/>
              <a:gdLst/>
              <a:ahLst/>
              <a:cxnLst>
                <a:cxn ang="0">
                  <a:pos x="0" y="1520"/>
                </a:cxn>
                <a:cxn ang="0">
                  <a:pos x="69" y="0"/>
                </a:cxn>
                <a:cxn ang="0">
                  <a:pos x="444" y="1394"/>
                </a:cxn>
                <a:cxn ang="0">
                  <a:pos x="0" y="1520"/>
                </a:cxn>
              </a:cxnLst>
              <a:rect l="0" t="0" r="r" b="b"/>
              <a:pathLst>
                <a:path w="444" h="1520">
                  <a:moveTo>
                    <a:pt x="0" y="1520"/>
                  </a:moveTo>
                  <a:lnTo>
                    <a:pt x="69" y="0"/>
                  </a:lnTo>
                  <a:lnTo>
                    <a:pt x="444" y="1394"/>
                  </a:lnTo>
                  <a:lnTo>
                    <a:pt x="0" y="1520"/>
                  </a:lnTo>
                  <a:close/>
                </a:path>
              </a:pathLst>
            </a:custGeom>
            <a:solidFill>
              <a:schemeClr val="accent2">
                <a:lumMod val="75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grpSp>
        <p:nvGrpSpPr>
          <p:cNvPr id="3" name="Group 44"/>
          <p:cNvGrpSpPr>
            <a:grpSpLocks/>
          </p:cNvGrpSpPr>
          <p:nvPr/>
        </p:nvGrpSpPr>
        <p:grpSpPr bwMode="auto">
          <a:xfrm>
            <a:off x="712788" y="3327400"/>
            <a:ext cx="860425" cy="927100"/>
            <a:chOff x="712331" y="1623831"/>
            <a:chExt cx="1672669" cy="2555930"/>
          </a:xfrm>
        </p:grpSpPr>
        <p:sp>
          <p:nvSpPr>
            <p:cNvPr id="307266" name="Freeform 9"/>
            <p:cNvSpPr>
              <a:spLocks/>
            </p:cNvSpPr>
            <p:nvPr/>
          </p:nvSpPr>
          <p:spPr bwMode="auto">
            <a:xfrm>
              <a:off x="712331" y="1623831"/>
              <a:ext cx="871582" cy="2555930"/>
            </a:xfrm>
            <a:custGeom>
              <a:avLst/>
              <a:gdLst>
                <a:gd name="T0" fmla="*/ 408 w 408"/>
                <a:gd name="T1" fmla="*/ 0 h 1520"/>
                <a:gd name="T2" fmla="*/ 339 w 408"/>
                <a:gd name="T3" fmla="*/ 1520 h 1520"/>
                <a:gd name="T4" fmla="*/ 0 w 408"/>
                <a:gd name="T5" fmla="*/ 1420 h 1520"/>
                <a:gd name="T6" fmla="*/ 408 w 408"/>
                <a:gd name="T7" fmla="*/ 0 h 1520"/>
                <a:gd name="T8" fmla="*/ 0 60000 65536"/>
                <a:gd name="T9" fmla="*/ 0 60000 65536"/>
                <a:gd name="T10" fmla="*/ 0 60000 65536"/>
                <a:gd name="T11" fmla="*/ 0 60000 65536"/>
                <a:gd name="T12" fmla="*/ 0 w 408"/>
                <a:gd name="T13" fmla="*/ 0 h 1520"/>
                <a:gd name="T14" fmla="*/ 408 w 408"/>
                <a:gd name="T15" fmla="*/ 1520 h 1520"/>
              </a:gdLst>
              <a:ahLst/>
              <a:cxnLst>
                <a:cxn ang="T8">
                  <a:pos x="T0" y="T1"/>
                </a:cxn>
                <a:cxn ang="T9">
                  <a:pos x="T2" y="T3"/>
                </a:cxn>
                <a:cxn ang="T10">
                  <a:pos x="T4" y="T5"/>
                </a:cxn>
                <a:cxn ang="T11">
                  <a:pos x="T6" y="T7"/>
                </a:cxn>
              </a:cxnLst>
              <a:rect l="T12" t="T13" r="T14" b="T15"/>
              <a:pathLst>
                <a:path w="408" h="1520">
                  <a:moveTo>
                    <a:pt x="408" y="0"/>
                  </a:moveTo>
                  <a:lnTo>
                    <a:pt x="339" y="1520"/>
                  </a:lnTo>
                  <a:lnTo>
                    <a:pt x="0" y="1420"/>
                  </a:lnTo>
                  <a:lnTo>
                    <a:pt x="40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48" name="Freeform 10"/>
            <p:cNvSpPr>
              <a:spLocks/>
            </p:cNvSpPr>
            <p:nvPr/>
          </p:nvSpPr>
          <p:spPr bwMode="auto">
            <a:xfrm>
              <a:off x="1437565" y="1623831"/>
              <a:ext cx="947435" cy="2555930"/>
            </a:xfrm>
            <a:custGeom>
              <a:avLst/>
              <a:gdLst/>
              <a:ahLst/>
              <a:cxnLst>
                <a:cxn ang="0">
                  <a:pos x="0" y="1520"/>
                </a:cxn>
                <a:cxn ang="0">
                  <a:pos x="69" y="0"/>
                </a:cxn>
                <a:cxn ang="0">
                  <a:pos x="444" y="1394"/>
                </a:cxn>
                <a:cxn ang="0">
                  <a:pos x="0" y="1520"/>
                </a:cxn>
              </a:cxnLst>
              <a:rect l="0" t="0" r="r" b="b"/>
              <a:pathLst>
                <a:path w="444" h="1520">
                  <a:moveTo>
                    <a:pt x="0" y="1520"/>
                  </a:moveTo>
                  <a:lnTo>
                    <a:pt x="69" y="0"/>
                  </a:lnTo>
                  <a:lnTo>
                    <a:pt x="444" y="1394"/>
                  </a:lnTo>
                  <a:lnTo>
                    <a:pt x="0" y="1520"/>
                  </a:lnTo>
                  <a:close/>
                </a:path>
              </a:pathLst>
            </a:custGeom>
            <a:solidFill>
              <a:schemeClr val="accent1">
                <a:lumMod val="75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grpSp>
        <p:nvGrpSpPr>
          <p:cNvPr id="4" name="Group 48"/>
          <p:cNvGrpSpPr>
            <a:grpSpLocks/>
          </p:cNvGrpSpPr>
          <p:nvPr/>
        </p:nvGrpSpPr>
        <p:grpSpPr bwMode="auto">
          <a:xfrm>
            <a:off x="2630488" y="2389188"/>
            <a:ext cx="1055687" cy="1827212"/>
            <a:chOff x="712331" y="1623831"/>
            <a:chExt cx="1672670" cy="2555930"/>
          </a:xfrm>
        </p:grpSpPr>
        <p:sp>
          <p:nvSpPr>
            <p:cNvPr id="51" name="Freeform 9"/>
            <p:cNvSpPr>
              <a:spLocks/>
            </p:cNvSpPr>
            <p:nvPr/>
          </p:nvSpPr>
          <p:spPr bwMode="auto">
            <a:xfrm>
              <a:off x="712331" y="1623831"/>
              <a:ext cx="872806" cy="2555930"/>
            </a:xfrm>
            <a:custGeom>
              <a:avLst/>
              <a:gdLst/>
              <a:ahLst/>
              <a:cxnLst>
                <a:cxn ang="0">
                  <a:pos x="408" y="0"/>
                </a:cxn>
                <a:cxn ang="0">
                  <a:pos x="339" y="1520"/>
                </a:cxn>
                <a:cxn ang="0">
                  <a:pos x="0" y="1420"/>
                </a:cxn>
                <a:cxn ang="0">
                  <a:pos x="408" y="0"/>
                </a:cxn>
              </a:cxnLst>
              <a:rect l="0" t="0" r="r" b="b"/>
              <a:pathLst>
                <a:path w="408" h="1520">
                  <a:moveTo>
                    <a:pt x="408" y="0"/>
                  </a:moveTo>
                  <a:lnTo>
                    <a:pt x="339" y="1520"/>
                  </a:lnTo>
                  <a:lnTo>
                    <a:pt x="0" y="1420"/>
                  </a:lnTo>
                  <a:lnTo>
                    <a:pt x="408" y="0"/>
                  </a:lnTo>
                  <a:close/>
                </a:path>
              </a:pathLst>
            </a:custGeom>
            <a:solidFill>
              <a:schemeClr val="accent3"/>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52" name="Freeform 10"/>
            <p:cNvSpPr>
              <a:spLocks/>
            </p:cNvSpPr>
            <p:nvPr/>
          </p:nvSpPr>
          <p:spPr bwMode="auto">
            <a:xfrm>
              <a:off x="1436736" y="1623831"/>
              <a:ext cx="948265" cy="2555930"/>
            </a:xfrm>
            <a:custGeom>
              <a:avLst/>
              <a:gdLst/>
              <a:ahLst/>
              <a:cxnLst>
                <a:cxn ang="0">
                  <a:pos x="0" y="1520"/>
                </a:cxn>
                <a:cxn ang="0">
                  <a:pos x="69" y="0"/>
                </a:cxn>
                <a:cxn ang="0">
                  <a:pos x="444" y="1394"/>
                </a:cxn>
                <a:cxn ang="0">
                  <a:pos x="0" y="1520"/>
                </a:cxn>
              </a:cxnLst>
              <a:rect l="0" t="0" r="r" b="b"/>
              <a:pathLst>
                <a:path w="444" h="1520">
                  <a:moveTo>
                    <a:pt x="0" y="1520"/>
                  </a:moveTo>
                  <a:lnTo>
                    <a:pt x="69" y="0"/>
                  </a:lnTo>
                  <a:lnTo>
                    <a:pt x="444" y="1394"/>
                  </a:lnTo>
                  <a:lnTo>
                    <a:pt x="0" y="1520"/>
                  </a:lnTo>
                  <a:close/>
                </a:path>
              </a:pathLst>
            </a:custGeom>
            <a:solidFill>
              <a:schemeClr val="accent3">
                <a:lumMod val="75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grpSp>
        <p:nvGrpSpPr>
          <p:cNvPr id="5" name="Group 52"/>
          <p:cNvGrpSpPr>
            <a:grpSpLocks/>
          </p:cNvGrpSpPr>
          <p:nvPr/>
        </p:nvGrpSpPr>
        <p:grpSpPr bwMode="auto">
          <a:xfrm>
            <a:off x="3717925" y="3429000"/>
            <a:ext cx="1055688" cy="787400"/>
            <a:chOff x="712331" y="1623831"/>
            <a:chExt cx="1672669" cy="2555930"/>
          </a:xfrm>
        </p:grpSpPr>
        <p:sp>
          <p:nvSpPr>
            <p:cNvPr id="54" name="Freeform 9"/>
            <p:cNvSpPr>
              <a:spLocks/>
            </p:cNvSpPr>
            <p:nvPr/>
          </p:nvSpPr>
          <p:spPr bwMode="auto">
            <a:xfrm>
              <a:off x="712331" y="1623831"/>
              <a:ext cx="872807" cy="2555930"/>
            </a:xfrm>
            <a:custGeom>
              <a:avLst/>
              <a:gdLst/>
              <a:ahLst/>
              <a:cxnLst>
                <a:cxn ang="0">
                  <a:pos x="408" y="0"/>
                </a:cxn>
                <a:cxn ang="0">
                  <a:pos x="339" y="1520"/>
                </a:cxn>
                <a:cxn ang="0">
                  <a:pos x="0" y="1420"/>
                </a:cxn>
                <a:cxn ang="0">
                  <a:pos x="408" y="0"/>
                </a:cxn>
              </a:cxnLst>
              <a:rect l="0" t="0" r="r" b="b"/>
              <a:pathLst>
                <a:path w="408" h="1520">
                  <a:moveTo>
                    <a:pt x="408" y="0"/>
                  </a:moveTo>
                  <a:lnTo>
                    <a:pt x="339" y="1520"/>
                  </a:lnTo>
                  <a:lnTo>
                    <a:pt x="0" y="1420"/>
                  </a:lnTo>
                  <a:lnTo>
                    <a:pt x="408" y="0"/>
                  </a:lnTo>
                  <a:close/>
                </a:path>
              </a:pathLst>
            </a:custGeom>
            <a:solidFill>
              <a:schemeClr val="accent4"/>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55" name="Freeform 10"/>
            <p:cNvSpPr>
              <a:spLocks/>
            </p:cNvSpPr>
            <p:nvPr/>
          </p:nvSpPr>
          <p:spPr bwMode="auto">
            <a:xfrm>
              <a:off x="1436735" y="1623831"/>
              <a:ext cx="948265" cy="2555930"/>
            </a:xfrm>
            <a:custGeom>
              <a:avLst/>
              <a:gdLst/>
              <a:ahLst/>
              <a:cxnLst>
                <a:cxn ang="0">
                  <a:pos x="0" y="1520"/>
                </a:cxn>
                <a:cxn ang="0">
                  <a:pos x="69" y="0"/>
                </a:cxn>
                <a:cxn ang="0">
                  <a:pos x="444" y="1394"/>
                </a:cxn>
                <a:cxn ang="0">
                  <a:pos x="0" y="1520"/>
                </a:cxn>
              </a:cxnLst>
              <a:rect l="0" t="0" r="r" b="b"/>
              <a:pathLst>
                <a:path w="444" h="1520">
                  <a:moveTo>
                    <a:pt x="0" y="1520"/>
                  </a:moveTo>
                  <a:lnTo>
                    <a:pt x="69" y="0"/>
                  </a:lnTo>
                  <a:lnTo>
                    <a:pt x="444" y="1394"/>
                  </a:lnTo>
                  <a:lnTo>
                    <a:pt x="0" y="1520"/>
                  </a:lnTo>
                  <a:close/>
                </a:path>
              </a:pathLst>
            </a:custGeom>
            <a:solidFill>
              <a:schemeClr val="accent4">
                <a:lumMod val="75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sp>
        <p:nvSpPr>
          <p:cNvPr id="57" name="Oval 56"/>
          <p:cNvSpPr/>
          <p:nvPr/>
        </p:nvSpPr>
        <p:spPr>
          <a:xfrm>
            <a:off x="1046163" y="2974975"/>
            <a:ext cx="230187" cy="2301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60" name="Oval 59"/>
          <p:cNvSpPr/>
          <p:nvPr/>
        </p:nvSpPr>
        <p:spPr>
          <a:xfrm>
            <a:off x="1987550" y="2173288"/>
            <a:ext cx="230188" cy="2301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63" name="Oval 62"/>
          <p:cNvSpPr/>
          <p:nvPr/>
        </p:nvSpPr>
        <p:spPr>
          <a:xfrm>
            <a:off x="3047681" y="2020888"/>
            <a:ext cx="230187" cy="2301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66" name="Oval 65"/>
          <p:cNvSpPr/>
          <p:nvPr/>
        </p:nvSpPr>
        <p:spPr>
          <a:xfrm>
            <a:off x="4172164" y="3135313"/>
            <a:ext cx="230187" cy="2301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cxnSp>
        <p:nvCxnSpPr>
          <p:cNvPr id="77" name="Straight Connector 76"/>
          <p:cNvCxnSpPr>
            <a:stCxn id="57" idx="7"/>
            <a:endCxn id="60" idx="3"/>
          </p:cNvCxnSpPr>
          <p:nvPr/>
        </p:nvCxnSpPr>
        <p:spPr>
          <a:xfrm flipV="1">
            <a:off x="1243013" y="2368550"/>
            <a:ext cx="777875" cy="63976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63" idx="6"/>
            <a:endCxn id="66" idx="2"/>
          </p:cNvCxnSpPr>
          <p:nvPr/>
        </p:nvCxnSpPr>
        <p:spPr>
          <a:xfrm>
            <a:off x="3277868" y="2135982"/>
            <a:ext cx="894296" cy="1114425"/>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60" idx="5"/>
            <a:endCxn id="63" idx="2"/>
          </p:cNvCxnSpPr>
          <p:nvPr/>
        </p:nvCxnSpPr>
        <p:spPr>
          <a:xfrm flipV="1">
            <a:off x="2184028" y="2135982"/>
            <a:ext cx="863653" cy="23378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bwMode="auto">
          <a:xfrm>
            <a:off x="7659728" y="2389188"/>
            <a:ext cx="1541462" cy="307777"/>
          </a:xfrm>
          <a:prstGeom prst="rect">
            <a:avLst/>
          </a:prstGeom>
          <a:noFill/>
        </p:spPr>
        <p:txBody>
          <a:bodyPr lIns="0" tIns="0" rIns="0" bIns="0">
            <a:spAutoFit/>
          </a:bodyPr>
          <a:lstStyle/>
          <a:p>
            <a:pPr defTabSz="1031626" fontAlgn="auto">
              <a:spcBef>
                <a:spcPts val="0"/>
              </a:spcBef>
              <a:spcAft>
                <a:spcPts val="0"/>
              </a:spcAft>
              <a:defRPr/>
            </a:pPr>
            <a:r>
              <a:rPr lang="en-US" b="1" dirty="0" smtClean="0">
                <a:solidFill>
                  <a:schemeClr val="tx1">
                    <a:lumMod val="75000"/>
                    <a:lumOff val="25000"/>
                  </a:schemeClr>
                </a:solidFill>
                <a:latin typeface="+mn-lt"/>
                <a:cs typeface="+mn-cs"/>
              </a:rPr>
              <a:t>25-34</a:t>
            </a:r>
            <a:endParaRPr lang="en-US" b="1" dirty="0">
              <a:solidFill>
                <a:schemeClr val="tx1">
                  <a:lumMod val="75000"/>
                  <a:lumOff val="25000"/>
                </a:schemeClr>
              </a:solidFill>
              <a:latin typeface="+mn-lt"/>
              <a:cs typeface="+mn-cs"/>
            </a:endParaRPr>
          </a:p>
        </p:txBody>
      </p:sp>
      <p:sp>
        <p:nvSpPr>
          <p:cNvPr id="307251" name="Freeform 117"/>
          <p:cNvSpPr>
            <a:spLocks/>
          </p:cNvSpPr>
          <p:nvPr/>
        </p:nvSpPr>
        <p:spPr bwMode="auto">
          <a:xfrm>
            <a:off x="6399966" y="2353221"/>
            <a:ext cx="269954" cy="270375"/>
          </a:xfrm>
          <a:custGeom>
            <a:avLst/>
            <a:gdLst>
              <a:gd name="T0" fmla="*/ 56 w 57"/>
              <a:gd name="T1" fmla="*/ 51 h 57"/>
              <a:gd name="T2" fmla="*/ 51 w 57"/>
              <a:gd name="T3" fmla="*/ 55 h 57"/>
              <a:gd name="T4" fmla="*/ 43 w 57"/>
              <a:gd name="T5" fmla="*/ 57 h 57"/>
              <a:gd name="T6" fmla="*/ 33 w 57"/>
              <a:gd name="T7" fmla="*/ 54 h 57"/>
              <a:gd name="T8" fmla="*/ 26 w 57"/>
              <a:gd name="T9" fmla="*/ 51 h 57"/>
              <a:gd name="T10" fmla="*/ 7 w 57"/>
              <a:gd name="T11" fmla="*/ 32 h 57"/>
              <a:gd name="T12" fmla="*/ 3 w 57"/>
              <a:gd name="T13" fmla="*/ 25 h 57"/>
              <a:gd name="T14" fmla="*/ 0 w 57"/>
              <a:gd name="T15" fmla="*/ 14 h 57"/>
              <a:gd name="T16" fmla="*/ 3 w 57"/>
              <a:gd name="T17" fmla="*/ 7 h 57"/>
              <a:gd name="T18" fmla="*/ 7 w 57"/>
              <a:gd name="T19" fmla="*/ 2 h 57"/>
              <a:gd name="T20" fmla="*/ 12 w 57"/>
              <a:gd name="T21" fmla="*/ 0 h 57"/>
              <a:gd name="T22" fmla="*/ 13 w 57"/>
              <a:gd name="T23" fmla="*/ 1 h 57"/>
              <a:gd name="T24" fmla="*/ 15 w 57"/>
              <a:gd name="T25" fmla="*/ 4 h 57"/>
              <a:gd name="T26" fmla="*/ 19 w 57"/>
              <a:gd name="T27" fmla="*/ 10 h 57"/>
              <a:gd name="T28" fmla="*/ 21 w 57"/>
              <a:gd name="T29" fmla="*/ 14 h 57"/>
              <a:gd name="T30" fmla="*/ 14 w 57"/>
              <a:gd name="T31" fmla="*/ 22 h 57"/>
              <a:gd name="T32" fmla="*/ 15 w 57"/>
              <a:gd name="T33" fmla="*/ 26 h 57"/>
              <a:gd name="T34" fmla="*/ 32 w 57"/>
              <a:gd name="T35" fmla="*/ 42 h 57"/>
              <a:gd name="T36" fmla="*/ 35 w 57"/>
              <a:gd name="T37" fmla="*/ 44 h 57"/>
              <a:gd name="T38" fmla="*/ 43 w 57"/>
              <a:gd name="T39" fmla="*/ 36 h 57"/>
              <a:gd name="T40" fmla="*/ 47 w 57"/>
              <a:gd name="T41" fmla="*/ 38 h 57"/>
              <a:gd name="T42" fmla="*/ 54 w 57"/>
              <a:gd name="T43" fmla="*/ 42 h 57"/>
              <a:gd name="T44" fmla="*/ 57 w 57"/>
              <a:gd name="T45" fmla="*/ 44 h 57"/>
              <a:gd name="T46" fmla="*/ 57 w 57"/>
              <a:gd name="T47" fmla="*/ 45 h 57"/>
              <a:gd name="T48" fmla="*/ 56 w 57"/>
              <a:gd name="T49" fmla="*/ 51 h 5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7"/>
              <a:gd name="T76" fmla="*/ 0 h 57"/>
              <a:gd name="T77" fmla="*/ 57 w 57"/>
              <a:gd name="T78" fmla="*/ 57 h 5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99" name="Oval 98"/>
          <p:cNvSpPr>
            <a:spLocks noChangeAspect="1"/>
          </p:cNvSpPr>
          <p:nvPr/>
        </p:nvSpPr>
        <p:spPr bwMode="auto">
          <a:xfrm>
            <a:off x="6703459" y="4811568"/>
            <a:ext cx="468312" cy="4556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02" name="Oval 101"/>
          <p:cNvSpPr>
            <a:spLocks noChangeAspect="1"/>
          </p:cNvSpPr>
          <p:nvPr/>
        </p:nvSpPr>
        <p:spPr bwMode="auto">
          <a:xfrm>
            <a:off x="6686153" y="3598863"/>
            <a:ext cx="468312" cy="4556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05" name="Oval 104"/>
          <p:cNvSpPr>
            <a:spLocks noChangeAspect="1"/>
          </p:cNvSpPr>
          <p:nvPr/>
        </p:nvSpPr>
        <p:spPr bwMode="auto">
          <a:xfrm>
            <a:off x="6693098" y="4224334"/>
            <a:ext cx="468313" cy="4556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08" name="Oval 107"/>
          <p:cNvSpPr>
            <a:spLocks noChangeAspect="1"/>
          </p:cNvSpPr>
          <p:nvPr/>
        </p:nvSpPr>
        <p:spPr bwMode="auto">
          <a:xfrm>
            <a:off x="6678727" y="2973391"/>
            <a:ext cx="468313" cy="4556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grpSp>
        <p:nvGrpSpPr>
          <p:cNvPr id="16" name="Group 109"/>
          <p:cNvGrpSpPr>
            <a:grpSpLocks/>
          </p:cNvGrpSpPr>
          <p:nvPr/>
        </p:nvGrpSpPr>
        <p:grpSpPr bwMode="auto">
          <a:xfrm>
            <a:off x="5092057" y="3961186"/>
            <a:ext cx="598488" cy="200026"/>
            <a:chOff x="712331" y="1623831"/>
            <a:chExt cx="1672670" cy="2555930"/>
          </a:xfrm>
        </p:grpSpPr>
        <p:sp>
          <p:nvSpPr>
            <p:cNvPr id="111" name="Freeform 9"/>
            <p:cNvSpPr>
              <a:spLocks/>
            </p:cNvSpPr>
            <p:nvPr/>
          </p:nvSpPr>
          <p:spPr bwMode="auto">
            <a:xfrm>
              <a:off x="712331" y="1623831"/>
              <a:ext cx="872807" cy="2555930"/>
            </a:xfrm>
            <a:custGeom>
              <a:avLst/>
              <a:gdLst/>
              <a:ahLst/>
              <a:cxnLst>
                <a:cxn ang="0">
                  <a:pos x="408" y="0"/>
                </a:cxn>
                <a:cxn ang="0">
                  <a:pos x="339" y="1520"/>
                </a:cxn>
                <a:cxn ang="0">
                  <a:pos x="0" y="1420"/>
                </a:cxn>
                <a:cxn ang="0">
                  <a:pos x="408" y="0"/>
                </a:cxn>
              </a:cxnLst>
              <a:rect l="0" t="0" r="r" b="b"/>
              <a:pathLst>
                <a:path w="408" h="1520">
                  <a:moveTo>
                    <a:pt x="408" y="0"/>
                  </a:moveTo>
                  <a:lnTo>
                    <a:pt x="339" y="1520"/>
                  </a:lnTo>
                  <a:lnTo>
                    <a:pt x="0" y="1420"/>
                  </a:lnTo>
                  <a:lnTo>
                    <a:pt x="408" y="0"/>
                  </a:lnTo>
                  <a:close/>
                </a:path>
              </a:pathLst>
            </a:custGeom>
            <a:solidFill>
              <a:schemeClr val="accent5"/>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112" name="Freeform 10"/>
            <p:cNvSpPr>
              <a:spLocks/>
            </p:cNvSpPr>
            <p:nvPr/>
          </p:nvSpPr>
          <p:spPr bwMode="auto">
            <a:xfrm>
              <a:off x="1436735" y="1623831"/>
              <a:ext cx="948266" cy="2555930"/>
            </a:xfrm>
            <a:custGeom>
              <a:avLst/>
              <a:gdLst/>
              <a:ahLst/>
              <a:cxnLst>
                <a:cxn ang="0">
                  <a:pos x="0" y="1520"/>
                </a:cxn>
                <a:cxn ang="0">
                  <a:pos x="69" y="0"/>
                </a:cxn>
                <a:cxn ang="0">
                  <a:pos x="444" y="1394"/>
                </a:cxn>
                <a:cxn ang="0">
                  <a:pos x="0" y="1520"/>
                </a:cxn>
              </a:cxnLst>
              <a:rect l="0" t="0" r="r" b="b"/>
              <a:pathLst>
                <a:path w="444" h="1520">
                  <a:moveTo>
                    <a:pt x="0" y="1520"/>
                  </a:moveTo>
                  <a:lnTo>
                    <a:pt x="69" y="0"/>
                  </a:lnTo>
                  <a:lnTo>
                    <a:pt x="444" y="1394"/>
                  </a:lnTo>
                  <a:lnTo>
                    <a:pt x="0" y="1520"/>
                  </a:lnTo>
                  <a:close/>
                </a:path>
              </a:pathLst>
            </a:custGeom>
            <a:solidFill>
              <a:schemeClr val="accent5">
                <a:lumMod val="75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sp>
        <p:nvSpPr>
          <p:cNvPr id="113" name="Text Placeholder 3"/>
          <p:cNvSpPr txBox="1">
            <a:spLocks/>
          </p:cNvSpPr>
          <p:nvPr/>
        </p:nvSpPr>
        <p:spPr>
          <a:xfrm>
            <a:off x="5131569" y="4321989"/>
            <a:ext cx="333425" cy="276999"/>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400" fontAlgn="auto">
              <a:spcBef>
                <a:spcPct val="20000"/>
              </a:spcBef>
              <a:spcAft>
                <a:spcPts val="0"/>
              </a:spcAft>
              <a:buFont typeface="Arial" pitchFamily="34" charset="0"/>
              <a:buNone/>
              <a:defRPr/>
            </a:pPr>
            <a:r>
              <a:rPr lang="en-US" sz="1800" dirty="0" smtClean="0">
                <a:solidFill>
                  <a:schemeClr val="accent5"/>
                </a:solidFill>
                <a:latin typeface="+mn-lt"/>
                <a:cs typeface="+mn-cs"/>
              </a:rPr>
              <a:t>3%</a:t>
            </a:r>
          </a:p>
        </p:txBody>
      </p:sp>
      <p:sp>
        <p:nvSpPr>
          <p:cNvPr id="114" name="Oval 113"/>
          <p:cNvSpPr/>
          <p:nvPr/>
        </p:nvSpPr>
        <p:spPr>
          <a:xfrm>
            <a:off x="5290710" y="3721315"/>
            <a:ext cx="230188" cy="230187"/>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cxnSp>
        <p:nvCxnSpPr>
          <p:cNvPr id="115" name="Straight Connector 114"/>
          <p:cNvCxnSpPr>
            <a:stCxn id="66" idx="6"/>
            <a:endCxn id="114" idx="2"/>
          </p:cNvCxnSpPr>
          <p:nvPr/>
        </p:nvCxnSpPr>
        <p:spPr>
          <a:xfrm>
            <a:off x="4402351" y="3250407"/>
            <a:ext cx="888359" cy="58600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Rounded Rectangle 115"/>
          <p:cNvSpPr/>
          <p:nvPr/>
        </p:nvSpPr>
        <p:spPr>
          <a:xfrm>
            <a:off x="3360287" y="5201285"/>
            <a:ext cx="2341562" cy="706438"/>
          </a:xfrm>
          <a:prstGeom prst="roundRect">
            <a:avLst>
              <a:gd name="adj" fmla="val 687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17" name="Rounded Rectangle 116"/>
          <p:cNvSpPr/>
          <p:nvPr/>
        </p:nvSpPr>
        <p:spPr>
          <a:xfrm>
            <a:off x="885825" y="5201285"/>
            <a:ext cx="2339975" cy="704850"/>
          </a:xfrm>
          <a:prstGeom prst="roundRect">
            <a:avLst>
              <a:gd name="adj" fmla="val 687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18" name="TextBox 117"/>
          <p:cNvSpPr txBox="1">
            <a:spLocks noChangeArrowheads="1"/>
          </p:cNvSpPr>
          <p:nvPr/>
        </p:nvSpPr>
        <p:spPr bwMode="auto">
          <a:xfrm>
            <a:off x="1020312" y="5307047"/>
            <a:ext cx="7937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a:r>
              <a:rPr lang="en-US" altLang="en-US" sz="2800" b="1" dirty="0" smtClean="0">
                <a:solidFill>
                  <a:schemeClr val="bg1"/>
                </a:solidFill>
              </a:rPr>
              <a:t>36%</a:t>
            </a:r>
            <a:endParaRPr lang="en-US" altLang="en-US" sz="2800" b="1" dirty="0">
              <a:solidFill>
                <a:schemeClr val="bg1"/>
              </a:solidFill>
            </a:endParaRPr>
          </a:p>
        </p:txBody>
      </p:sp>
      <p:sp>
        <p:nvSpPr>
          <p:cNvPr id="119" name="TextBox 118"/>
          <p:cNvSpPr txBox="1">
            <a:spLocks noChangeArrowheads="1"/>
          </p:cNvSpPr>
          <p:nvPr/>
        </p:nvSpPr>
        <p:spPr bwMode="auto">
          <a:xfrm>
            <a:off x="3518865" y="5307047"/>
            <a:ext cx="7921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a:r>
              <a:rPr lang="en-US" altLang="en-US" sz="2800" b="1" dirty="0" smtClean="0">
                <a:solidFill>
                  <a:schemeClr val="bg1"/>
                </a:solidFill>
              </a:rPr>
              <a:t>64%</a:t>
            </a:r>
            <a:endParaRPr lang="en-US" altLang="en-US" sz="2800" b="1" dirty="0">
              <a:solidFill>
                <a:schemeClr val="bg1"/>
              </a:solidFill>
            </a:endParaRPr>
          </a:p>
        </p:txBody>
      </p:sp>
      <p:grpSp>
        <p:nvGrpSpPr>
          <p:cNvPr id="17" name="Group 119"/>
          <p:cNvGrpSpPr/>
          <p:nvPr/>
        </p:nvGrpSpPr>
        <p:grpSpPr>
          <a:xfrm>
            <a:off x="1959862" y="5278770"/>
            <a:ext cx="1042337" cy="471830"/>
            <a:chOff x="6901680" y="1348999"/>
            <a:chExt cx="1395645" cy="631760"/>
          </a:xfrm>
          <a:solidFill>
            <a:schemeClr val="bg1"/>
          </a:solidFill>
        </p:grpSpPr>
        <p:grpSp>
          <p:nvGrpSpPr>
            <p:cNvPr id="18" name="Group 179"/>
            <p:cNvGrpSpPr/>
            <p:nvPr/>
          </p:nvGrpSpPr>
          <p:grpSpPr>
            <a:xfrm>
              <a:off x="8050477" y="1348999"/>
              <a:ext cx="246848" cy="631760"/>
              <a:chOff x="5054600" y="1652588"/>
              <a:chExt cx="187325" cy="479424"/>
            </a:xfrm>
            <a:grpFill/>
          </p:grpSpPr>
          <p:sp>
            <p:nvSpPr>
              <p:cNvPr id="13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a:lstStyle/>
              <a:p>
                <a:pPr defTabSz="1031626" fontAlgn="auto">
                  <a:spcBef>
                    <a:spcPts val="0"/>
                  </a:spcBef>
                  <a:spcAft>
                    <a:spcPts val="0"/>
                  </a:spcAft>
                  <a:defRPr/>
                </a:pPr>
                <a:endParaRPr lang="en-US" dirty="0">
                  <a:solidFill>
                    <a:schemeClr val="bg1"/>
                  </a:solidFill>
                  <a:latin typeface="+mn-lt"/>
                  <a:cs typeface="+mn-cs"/>
                </a:endParaRPr>
              </a:p>
            </p:txBody>
          </p:sp>
          <p:sp>
            <p:nvSpPr>
              <p:cNvPr id="132" name="Oval 97"/>
              <p:cNvSpPr>
                <a:spLocks noChangeArrowheads="1"/>
              </p:cNvSpPr>
              <p:nvPr/>
            </p:nvSpPr>
            <p:spPr bwMode="auto">
              <a:xfrm>
                <a:off x="5110163" y="1652588"/>
                <a:ext cx="74613" cy="76200"/>
              </a:xfrm>
              <a:prstGeom prst="ellipse">
                <a:avLst/>
              </a:prstGeom>
              <a:grpFill/>
              <a:ln w="9525">
                <a:noFill/>
                <a:round/>
                <a:headEnd/>
                <a:tailEnd/>
              </a:ln>
            </p:spPr>
            <p:txBody>
              <a:bodyPr/>
              <a:lstStyle/>
              <a:p>
                <a:pPr defTabSz="1031626" fontAlgn="auto">
                  <a:spcBef>
                    <a:spcPts val="0"/>
                  </a:spcBef>
                  <a:spcAft>
                    <a:spcPts val="0"/>
                  </a:spcAft>
                  <a:defRPr/>
                </a:pPr>
                <a:endParaRPr lang="en-US" dirty="0">
                  <a:solidFill>
                    <a:schemeClr val="bg1"/>
                  </a:solidFill>
                  <a:latin typeface="+mn-lt"/>
                  <a:cs typeface="+mn-cs"/>
                </a:endParaRPr>
              </a:p>
            </p:txBody>
          </p:sp>
        </p:grpSp>
        <p:grpSp>
          <p:nvGrpSpPr>
            <p:cNvPr id="19" name="Group 179"/>
            <p:cNvGrpSpPr/>
            <p:nvPr/>
          </p:nvGrpSpPr>
          <p:grpSpPr>
            <a:xfrm>
              <a:off x="7708178" y="1348999"/>
              <a:ext cx="246848" cy="631760"/>
              <a:chOff x="5054600" y="1652588"/>
              <a:chExt cx="187325" cy="479424"/>
            </a:xfrm>
            <a:grpFill/>
          </p:grpSpPr>
          <p:sp>
            <p:nvSpPr>
              <p:cNvPr id="12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a:lstStyle/>
              <a:p>
                <a:pPr defTabSz="1031626" fontAlgn="auto">
                  <a:spcBef>
                    <a:spcPts val="0"/>
                  </a:spcBef>
                  <a:spcAft>
                    <a:spcPts val="0"/>
                  </a:spcAft>
                  <a:defRPr/>
                </a:pPr>
                <a:endParaRPr lang="en-US" dirty="0">
                  <a:solidFill>
                    <a:schemeClr val="bg1"/>
                  </a:solidFill>
                  <a:latin typeface="+mn-lt"/>
                  <a:cs typeface="+mn-cs"/>
                </a:endParaRPr>
              </a:p>
            </p:txBody>
          </p:sp>
          <p:sp>
            <p:nvSpPr>
              <p:cNvPr id="130" name="Oval 97"/>
              <p:cNvSpPr>
                <a:spLocks noChangeArrowheads="1"/>
              </p:cNvSpPr>
              <p:nvPr/>
            </p:nvSpPr>
            <p:spPr bwMode="auto">
              <a:xfrm>
                <a:off x="5110163" y="1652588"/>
                <a:ext cx="74613" cy="76200"/>
              </a:xfrm>
              <a:prstGeom prst="ellipse">
                <a:avLst/>
              </a:prstGeom>
              <a:grpFill/>
              <a:ln w="9525">
                <a:noFill/>
                <a:round/>
                <a:headEnd/>
                <a:tailEnd/>
              </a:ln>
            </p:spPr>
            <p:txBody>
              <a:bodyPr/>
              <a:lstStyle/>
              <a:p>
                <a:pPr defTabSz="1031626" fontAlgn="auto">
                  <a:spcBef>
                    <a:spcPts val="0"/>
                  </a:spcBef>
                  <a:spcAft>
                    <a:spcPts val="0"/>
                  </a:spcAft>
                  <a:defRPr/>
                </a:pPr>
                <a:endParaRPr lang="en-US" dirty="0">
                  <a:solidFill>
                    <a:schemeClr val="bg1"/>
                  </a:solidFill>
                  <a:latin typeface="+mn-lt"/>
                  <a:cs typeface="+mn-cs"/>
                </a:endParaRPr>
              </a:p>
            </p:txBody>
          </p:sp>
        </p:grpSp>
        <p:grpSp>
          <p:nvGrpSpPr>
            <p:cNvPr id="20" name="Group 179"/>
            <p:cNvGrpSpPr/>
            <p:nvPr/>
          </p:nvGrpSpPr>
          <p:grpSpPr>
            <a:xfrm>
              <a:off x="7288477" y="1348999"/>
              <a:ext cx="246848" cy="631760"/>
              <a:chOff x="5054600" y="1652588"/>
              <a:chExt cx="187325" cy="479424"/>
            </a:xfrm>
            <a:grpFill/>
          </p:grpSpPr>
          <p:sp>
            <p:nvSpPr>
              <p:cNvPr id="12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a:lstStyle/>
              <a:p>
                <a:pPr defTabSz="1031626" fontAlgn="auto">
                  <a:spcBef>
                    <a:spcPts val="0"/>
                  </a:spcBef>
                  <a:spcAft>
                    <a:spcPts val="0"/>
                  </a:spcAft>
                  <a:defRPr/>
                </a:pPr>
                <a:endParaRPr lang="en-US" dirty="0">
                  <a:solidFill>
                    <a:schemeClr val="bg1"/>
                  </a:solidFill>
                  <a:latin typeface="+mn-lt"/>
                  <a:cs typeface="+mn-cs"/>
                </a:endParaRPr>
              </a:p>
            </p:txBody>
          </p:sp>
          <p:sp>
            <p:nvSpPr>
              <p:cNvPr id="128" name="Oval 97"/>
              <p:cNvSpPr>
                <a:spLocks noChangeArrowheads="1"/>
              </p:cNvSpPr>
              <p:nvPr/>
            </p:nvSpPr>
            <p:spPr bwMode="auto">
              <a:xfrm>
                <a:off x="5110163" y="1652588"/>
                <a:ext cx="74613" cy="76200"/>
              </a:xfrm>
              <a:prstGeom prst="ellipse">
                <a:avLst/>
              </a:prstGeom>
              <a:grpFill/>
              <a:ln w="9525">
                <a:noFill/>
                <a:round/>
                <a:headEnd/>
                <a:tailEnd/>
              </a:ln>
            </p:spPr>
            <p:txBody>
              <a:bodyPr/>
              <a:lstStyle/>
              <a:p>
                <a:pPr defTabSz="1031626" fontAlgn="auto">
                  <a:spcBef>
                    <a:spcPts val="0"/>
                  </a:spcBef>
                  <a:spcAft>
                    <a:spcPts val="0"/>
                  </a:spcAft>
                  <a:defRPr/>
                </a:pPr>
                <a:endParaRPr lang="en-US" dirty="0">
                  <a:solidFill>
                    <a:schemeClr val="bg1"/>
                  </a:solidFill>
                  <a:latin typeface="+mn-lt"/>
                  <a:cs typeface="+mn-cs"/>
                </a:endParaRPr>
              </a:p>
            </p:txBody>
          </p:sp>
        </p:grpSp>
        <p:grpSp>
          <p:nvGrpSpPr>
            <p:cNvPr id="21" name="Group 179"/>
            <p:cNvGrpSpPr/>
            <p:nvPr/>
          </p:nvGrpSpPr>
          <p:grpSpPr>
            <a:xfrm>
              <a:off x="6901680" y="1348999"/>
              <a:ext cx="246848" cy="631760"/>
              <a:chOff x="5054600" y="1652588"/>
              <a:chExt cx="187325" cy="479424"/>
            </a:xfrm>
            <a:grpFill/>
          </p:grpSpPr>
          <p:sp>
            <p:nvSpPr>
              <p:cNvPr id="12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a:lstStyle/>
              <a:p>
                <a:pPr defTabSz="1031626" fontAlgn="auto">
                  <a:spcBef>
                    <a:spcPts val="0"/>
                  </a:spcBef>
                  <a:spcAft>
                    <a:spcPts val="0"/>
                  </a:spcAft>
                  <a:defRPr/>
                </a:pPr>
                <a:endParaRPr lang="en-US" dirty="0">
                  <a:solidFill>
                    <a:schemeClr val="bg1"/>
                  </a:solidFill>
                  <a:latin typeface="+mn-lt"/>
                  <a:cs typeface="+mn-cs"/>
                </a:endParaRPr>
              </a:p>
            </p:txBody>
          </p:sp>
          <p:sp>
            <p:nvSpPr>
              <p:cNvPr id="126" name="Oval 97"/>
              <p:cNvSpPr>
                <a:spLocks noChangeArrowheads="1"/>
              </p:cNvSpPr>
              <p:nvPr/>
            </p:nvSpPr>
            <p:spPr bwMode="auto">
              <a:xfrm>
                <a:off x="5110163" y="1652588"/>
                <a:ext cx="74613" cy="76200"/>
              </a:xfrm>
              <a:prstGeom prst="ellipse">
                <a:avLst/>
              </a:prstGeom>
              <a:grpFill/>
              <a:ln w="9525">
                <a:noFill/>
                <a:round/>
                <a:headEnd/>
                <a:tailEnd/>
              </a:ln>
            </p:spPr>
            <p:txBody>
              <a:bodyPr/>
              <a:lstStyle/>
              <a:p>
                <a:pPr defTabSz="1031626" fontAlgn="auto">
                  <a:spcBef>
                    <a:spcPts val="0"/>
                  </a:spcBef>
                  <a:spcAft>
                    <a:spcPts val="0"/>
                  </a:spcAft>
                  <a:defRPr/>
                </a:pPr>
                <a:endParaRPr lang="en-US" dirty="0">
                  <a:solidFill>
                    <a:schemeClr val="bg1"/>
                  </a:solidFill>
                  <a:latin typeface="+mn-lt"/>
                  <a:cs typeface="+mn-cs"/>
                </a:endParaRPr>
              </a:p>
            </p:txBody>
          </p:sp>
        </p:grpSp>
      </p:grpSp>
      <p:grpSp>
        <p:nvGrpSpPr>
          <p:cNvPr id="22" name="Group 132"/>
          <p:cNvGrpSpPr/>
          <p:nvPr/>
        </p:nvGrpSpPr>
        <p:grpSpPr>
          <a:xfrm>
            <a:off x="4513719" y="5278770"/>
            <a:ext cx="1088112" cy="461827"/>
            <a:chOff x="6881576" y="2111447"/>
            <a:chExt cx="1456936" cy="618367"/>
          </a:xfrm>
          <a:solidFill>
            <a:schemeClr val="bg1"/>
          </a:solidFill>
        </p:grpSpPr>
        <p:grpSp>
          <p:nvGrpSpPr>
            <p:cNvPr id="23" name="Group 184"/>
            <p:cNvGrpSpPr/>
            <p:nvPr/>
          </p:nvGrpSpPr>
          <p:grpSpPr>
            <a:xfrm>
              <a:off x="6881576" y="2111447"/>
              <a:ext cx="288035" cy="618367"/>
              <a:chOff x="6213475" y="1668463"/>
              <a:chExt cx="227013" cy="487362"/>
            </a:xfrm>
            <a:grpFill/>
          </p:grpSpPr>
          <p:sp>
            <p:nvSpPr>
              <p:cNvPr id="144" name="Oval 98"/>
              <p:cNvSpPr>
                <a:spLocks noChangeArrowheads="1"/>
              </p:cNvSpPr>
              <p:nvPr/>
            </p:nvSpPr>
            <p:spPr bwMode="auto">
              <a:xfrm>
                <a:off x="6291263" y="1668463"/>
                <a:ext cx="73025" cy="73025"/>
              </a:xfrm>
              <a:prstGeom prst="ellipse">
                <a:avLst/>
              </a:pr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14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grpSp>
          <p:nvGrpSpPr>
            <p:cNvPr id="24" name="Group 184"/>
            <p:cNvGrpSpPr/>
            <p:nvPr/>
          </p:nvGrpSpPr>
          <p:grpSpPr>
            <a:xfrm>
              <a:off x="7278112" y="2111447"/>
              <a:ext cx="288035" cy="618367"/>
              <a:chOff x="6213475" y="1668463"/>
              <a:chExt cx="227013" cy="487362"/>
            </a:xfrm>
            <a:grpFill/>
          </p:grpSpPr>
          <p:sp>
            <p:nvSpPr>
              <p:cNvPr id="142" name="Oval 98"/>
              <p:cNvSpPr>
                <a:spLocks noChangeArrowheads="1"/>
              </p:cNvSpPr>
              <p:nvPr/>
            </p:nvSpPr>
            <p:spPr bwMode="auto">
              <a:xfrm>
                <a:off x="6291263" y="1668463"/>
                <a:ext cx="73025" cy="73025"/>
              </a:xfrm>
              <a:prstGeom prst="ellipse">
                <a:avLst/>
              </a:pr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14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grpSp>
          <p:nvGrpSpPr>
            <p:cNvPr id="25" name="Group 184"/>
            <p:cNvGrpSpPr/>
            <p:nvPr/>
          </p:nvGrpSpPr>
          <p:grpSpPr>
            <a:xfrm>
              <a:off x="7708178" y="2111447"/>
              <a:ext cx="288035" cy="618367"/>
              <a:chOff x="6213475" y="1668463"/>
              <a:chExt cx="227013" cy="487362"/>
            </a:xfrm>
            <a:grpFill/>
          </p:grpSpPr>
          <p:sp>
            <p:nvSpPr>
              <p:cNvPr id="140" name="Oval 98"/>
              <p:cNvSpPr>
                <a:spLocks noChangeArrowheads="1"/>
              </p:cNvSpPr>
              <p:nvPr/>
            </p:nvSpPr>
            <p:spPr bwMode="auto">
              <a:xfrm>
                <a:off x="6291263" y="1668463"/>
                <a:ext cx="73025" cy="73025"/>
              </a:xfrm>
              <a:prstGeom prst="ellipse">
                <a:avLst/>
              </a:pr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14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grpSp>
          <p:nvGrpSpPr>
            <p:cNvPr id="26" name="Group 184"/>
            <p:cNvGrpSpPr/>
            <p:nvPr/>
          </p:nvGrpSpPr>
          <p:grpSpPr>
            <a:xfrm>
              <a:off x="8050477" y="2111447"/>
              <a:ext cx="288035" cy="618367"/>
              <a:chOff x="6213475" y="1668463"/>
              <a:chExt cx="227013" cy="487362"/>
            </a:xfrm>
            <a:grpFill/>
          </p:grpSpPr>
          <p:sp>
            <p:nvSpPr>
              <p:cNvPr id="138" name="Oval 98"/>
              <p:cNvSpPr>
                <a:spLocks noChangeArrowheads="1"/>
              </p:cNvSpPr>
              <p:nvPr/>
            </p:nvSpPr>
            <p:spPr bwMode="auto">
              <a:xfrm>
                <a:off x="6291263" y="1668463"/>
                <a:ext cx="73025" cy="73025"/>
              </a:xfrm>
              <a:prstGeom prst="ellipse">
                <a:avLst/>
              </a:pr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13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grpSp>
      <p:sp>
        <p:nvSpPr>
          <p:cNvPr id="27" name="Flowchart: Connector 26"/>
          <p:cNvSpPr/>
          <p:nvPr/>
        </p:nvSpPr>
        <p:spPr>
          <a:xfrm>
            <a:off x="6696002" y="2333360"/>
            <a:ext cx="468313" cy="461963"/>
          </a:xfrm>
          <a:prstGeom prst="flowChartConnecto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3" name="TextBox 102"/>
          <p:cNvSpPr txBox="1"/>
          <p:nvPr/>
        </p:nvSpPr>
        <p:spPr bwMode="auto">
          <a:xfrm>
            <a:off x="7219192" y="1662248"/>
            <a:ext cx="1541462" cy="307777"/>
          </a:xfrm>
          <a:prstGeom prst="rect">
            <a:avLst/>
          </a:prstGeom>
          <a:noFill/>
        </p:spPr>
        <p:txBody>
          <a:bodyPr lIns="0" tIns="0" rIns="0" bIns="0">
            <a:spAutoFit/>
          </a:bodyPr>
          <a:lstStyle/>
          <a:p>
            <a:pPr algn="ctr" defTabSz="1031626" fontAlgn="auto">
              <a:spcBef>
                <a:spcPts val="0"/>
              </a:spcBef>
              <a:spcAft>
                <a:spcPts val="0"/>
              </a:spcAft>
              <a:defRPr/>
            </a:pPr>
            <a:r>
              <a:rPr lang="en-US" b="1" dirty="0" smtClean="0">
                <a:solidFill>
                  <a:schemeClr val="tx1">
                    <a:lumMod val="75000"/>
                    <a:lumOff val="25000"/>
                  </a:schemeClr>
                </a:solidFill>
                <a:latin typeface="+mn-lt"/>
                <a:cs typeface="+mn-cs"/>
              </a:rPr>
              <a:t>Age</a:t>
            </a:r>
            <a:endParaRPr lang="en-US" b="1" dirty="0">
              <a:solidFill>
                <a:schemeClr val="tx1">
                  <a:lumMod val="75000"/>
                  <a:lumOff val="25000"/>
                </a:schemeClr>
              </a:solidFill>
              <a:latin typeface="+mn-lt"/>
              <a:cs typeface="+mn-cs"/>
            </a:endParaRPr>
          </a:p>
        </p:txBody>
      </p:sp>
      <p:sp>
        <p:nvSpPr>
          <p:cNvPr id="104" name="TextBox 103"/>
          <p:cNvSpPr txBox="1"/>
          <p:nvPr/>
        </p:nvSpPr>
        <p:spPr bwMode="auto">
          <a:xfrm>
            <a:off x="7651785" y="3030930"/>
            <a:ext cx="1541462" cy="307777"/>
          </a:xfrm>
          <a:prstGeom prst="rect">
            <a:avLst/>
          </a:prstGeom>
          <a:noFill/>
        </p:spPr>
        <p:txBody>
          <a:bodyPr lIns="0" tIns="0" rIns="0" bIns="0">
            <a:spAutoFit/>
          </a:bodyPr>
          <a:lstStyle/>
          <a:p>
            <a:pPr defTabSz="1031626" fontAlgn="auto">
              <a:spcBef>
                <a:spcPts val="0"/>
              </a:spcBef>
              <a:spcAft>
                <a:spcPts val="0"/>
              </a:spcAft>
              <a:defRPr/>
            </a:pPr>
            <a:r>
              <a:rPr lang="en-US" b="1" dirty="0" smtClean="0">
                <a:solidFill>
                  <a:schemeClr val="tx1">
                    <a:lumMod val="75000"/>
                    <a:lumOff val="25000"/>
                  </a:schemeClr>
                </a:solidFill>
                <a:latin typeface="+mn-lt"/>
                <a:cs typeface="+mn-cs"/>
              </a:rPr>
              <a:t>35-44</a:t>
            </a:r>
            <a:endParaRPr lang="en-US" b="1" dirty="0">
              <a:solidFill>
                <a:schemeClr val="tx1">
                  <a:lumMod val="75000"/>
                  <a:lumOff val="25000"/>
                </a:schemeClr>
              </a:solidFill>
              <a:latin typeface="+mn-lt"/>
              <a:cs typeface="+mn-cs"/>
            </a:endParaRPr>
          </a:p>
        </p:txBody>
      </p:sp>
      <p:sp>
        <p:nvSpPr>
          <p:cNvPr id="106" name="TextBox 105"/>
          <p:cNvSpPr txBox="1"/>
          <p:nvPr/>
        </p:nvSpPr>
        <p:spPr bwMode="auto">
          <a:xfrm>
            <a:off x="7659728" y="3654239"/>
            <a:ext cx="1541462" cy="307777"/>
          </a:xfrm>
          <a:prstGeom prst="rect">
            <a:avLst/>
          </a:prstGeom>
          <a:noFill/>
        </p:spPr>
        <p:txBody>
          <a:bodyPr lIns="0" tIns="0" rIns="0" bIns="0">
            <a:spAutoFit/>
          </a:bodyPr>
          <a:lstStyle/>
          <a:p>
            <a:pPr defTabSz="1031626" fontAlgn="auto">
              <a:spcBef>
                <a:spcPts val="0"/>
              </a:spcBef>
              <a:spcAft>
                <a:spcPts val="0"/>
              </a:spcAft>
              <a:defRPr/>
            </a:pPr>
            <a:r>
              <a:rPr lang="en-US" b="1" dirty="0" smtClean="0">
                <a:solidFill>
                  <a:schemeClr val="tx1">
                    <a:lumMod val="75000"/>
                    <a:lumOff val="25000"/>
                  </a:schemeClr>
                </a:solidFill>
                <a:latin typeface="+mn-lt"/>
                <a:cs typeface="+mn-cs"/>
              </a:rPr>
              <a:t>45-54</a:t>
            </a:r>
            <a:endParaRPr lang="en-US" b="1" dirty="0">
              <a:solidFill>
                <a:schemeClr val="tx1">
                  <a:lumMod val="75000"/>
                  <a:lumOff val="25000"/>
                </a:schemeClr>
              </a:solidFill>
              <a:latin typeface="+mn-lt"/>
              <a:cs typeface="+mn-cs"/>
            </a:endParaRPr>
          </a:p>
        </p:txBody>
      </p:sp>
      <p:sp>
        <p:nvSpPr>
          <p:cNvPr id="107" name="TextBox 106"/>
          <p:cNvSpPr txBox="1"/>
          <p:nvPr/>
        </p:nvSpPr>
        <p:spPr bwMode="auto">
          <a:xfrm>
            <a:off x="7673394" y="4277548"/>
            <a:ext cx="1541462" cy="307777"/>
          </a:xfrm>
          <a:prstGeom prst="rect">
            <a:avLst/>
          </a:prstGeom>
          <a:noFill/>
        </p:spPr>
        <p:txBody>
          <a:bodyPr lIns="0" tIns="0" rIns="0" bIns="0">
            <a:spAutoFit/>
          </a:bodyPr>
          <a:lstStyle/>
          <a:p>
            <a:pPr defTabSz="1031626" fontAlgn="auto">
              <a:spcBef>
                <a:spcPts val="0"/>
              </a:spcBef>
              <a:spcAft>
                <a:spcPts val="0"/>
              </a:spcAft>
              <a:defRPr/>
            </a:pPr>
            <a:r>
              <a:rPr lang="en-US" b="1" dirty="0" smtClean="0">
                <a:solidFill>
                  <a:schemeClr val="tx1">
                    <a:lumMod val="75000"/>
                    <a:lumOff val="25000"/>
                  </a:schemeClr>
                </a:solidFill>
                <a:latin typeface="+mn-lt"/>
                <a:cs typeface="+mn-cs"/>
              </a:rPr>
              <a:t>55-64</a:t>
            </a:r>
            <a:endParaRPr lang="en-US" b="1" dirty="0">
              <a:solidFill>
                <a:schemeClr val="tx1">
                  <a:lumMod val="75000"/>
                  <a:lumOff val="25000"/>
                </a:schemeClr>
              </a:solidFill>
              <a:latin typeface="+mn-lt"/>
              <a:cs typeface="+mn-cs"/>
            </a:endParaRPr>
          </a:p>
        </p:txBody>
      </p:sp>
      <p:sp>
        <p:nvSpPr>
          <p:cNvPr id="109" name="TextBox 108"/>
          <p:cNvSpPr txBox="1"/>
          <p:nvPr/>
        </p:nvSpPr>
        <p:spPr bwMode="auto">
          <a:xfrm>
            <a:off x="7682778" y="4869175"/>
            <a:ext cx="1541462" cy="307777"/>
          </a:xfrm>
          <a:prstGeom prst="rect">
            <a:avLst/>
          </a:prstGeom>
          <a:noFill/>
        </p:spPr>
        <p:txBody>
          <a:bodyPr lIns="0" tIns="0" rIns="0" bIns="0">
            <a:spAutoFit/>
          </a:bodyPr>
          <a:lstStyle/>
          <a:p>
            <a:pPr defTabSz="1031626" fontAlgn="auto">
              <a:spcBef>
                <a:spcPts val="0"/>
              </a:spcBef>
              <a:spcAft>
                <a:spcPts val="0"/>
              </a:spcAft>
              <a:defRPr/>
            </a:pPr>
            <a:r>
              <a:rPr lang="en-US" b="1" dirty="0" smtClean="0">
                <a:solidFill>
                  <a:schemeClr val="tx1">
                    <a:lumMod val="75000"/>
                    <a:lumOff val="25000"/>
                  </a:schemeClr>
                </a:solidFill>
                <a:latin typeface="+mn-lt"/>
                <a:cs typeface="+mn-cs"/>
              </a:rPr>
              <a:t>65+</a:t>
            </a:r>
            <a:endParaRPr lang="en-US" b="1" dirty="0">
              <a:solidFill>
                <a:schemeClr val="tx1">
                  <a:lumMod val="75000"/>
                  <a:lumOff val="25000"/>
                </a:schemeClr>
              </a:solidFill>
              <a:latin typeface="+mn-lt"/>
              <a:cs typeface="+mn-cs"/>
            </a:endParaRPr>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p:cNvGraphicFramePr>
            <a:graphicFrameLocks/>
          </p:cNvGraphicFramePr>
          <p:nvPr>
            <p:extLst>
              <p:ext uri="{D42A27DB-BD31-4B8C-83A1-F6EECF244321}">
                <p14:modId xmlns:p14="http://schemas.microsoft.com/office/powerpoint/2010/main" val="238416748"/>
              </p:ext>
            </p:extLst>
          </p:nvPr>
        </p:nvGraphicFramePr>
        <p:xfrm>
          <a:off x="597117" y="1731964"/>
          <a:ext cx="8135721" cy="4404566"/>
        </p:xfrm>
        <a:graphic>
          <a:graphicData uri="http://schemas.openxmlformats.org/drawingml/2006/chart">
            <c:chart xmlns:c="http://schemas.openxmlformats.org/drawingml/2006/chart" xmlns:r="http://schemas.openxmlformats.org/officeDocument/2006/relationships" r:id="rId3"/>
          </a:graphicData>
        </a:graphic>
      </p:graphicFrame>
      <p:sp>
        <p:nvSpPr>
          <p:cNvPr id="34" name="Slide Number Placeholder 56"/>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901C899B-9290-4ADC-BDB6-A0F7E5ACDDE8}" type="slidenum">
              <a:rPr lang="en-US" altLang="en-US" sz="1000">
                <a:solidFill>
                  <a:srgbClr val="5C5C5C"/>
                </a:solidFill>
              </a:rPr>
              <a:pPr/>
              <a:t>12</a:t>
            </a:fld>
            <a:endParaRPr lang="en-US" altLang="en-US" sz="1000" dirty="0">
              <a:solidFill>
                <a:srgbClr val="5C5C5C"/>
              </a:solidFill>
            </a:endParaRPr>
          </a:p>
        </p:txBody>
      </p:sp>
      <p:sp>
        <p:nvSpPr>
          <p:cNvPr id="5" name="Title 4"/>
          <p:cNvSpPr>
            <a:spLocks noGrp="1"/>
          </p:cNvSpPr>
          <p:nvPr>
            <p:ph type="title"/>
          </p:nvPr>
        </p:nvSpPr>
        <p:spPr>
          <a:xfrm>
            <a:off x="1752600" y="555305"/>
            <a:ext cx="5638800" cy="471365"/>
          </a:xfrm>
        </p:spPr>
        <p:txBody>
          <a:bodyPr/>
          <a:lstStyle/>
          <a:p>
            <a:r>
              <a:rPr lang="en-GB" dirty="0" smtClean="0"/>
              <a:t>Teaching loads by Gender</a:t>
            </a:r>
            <a:endParaRPr lang="en-GB" dirty="0"/>
          </a:p>
        </p:txBody>
      </p:sp>
      <p:sp>
        <p:nvSpPr>
          <p:cNvPr id="16" name="Flowchart: Off-page Connector 15"/>
          <p:cNvSpPr/>
          <p:nvPr/>
        </p:nvSpPr>
        <p:spPr>
          <a:xfrm rot="16200000">
            <a:off x="7950512" y="1225047"/>
            <a:ext cx="241300" cy="315912"/>
          </a:xfrm>
          <a:prstGeom prst="flowChartOffpageConnecto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7" name="Flowchart: Off-page Connector 16"/>
          <p:cNvSpPr/>
          <p:nvPr/>
        </p:nvSpPr>
        <p:spPr>
          <a:xfrm rot="16200000">
            <a:off x="7950512" y="1625862"/>
            <a:ext cx="241300" cy="315912"/>
          </a:xfrm>
          <a:prstGeom prst="flowChartOffpageConnector">
            <a:avLst/>
          </a:prstGeom>
          <a:solidFill>
            <a:srgbClr val="FF3F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8" name="Flowchart: Off-page Connector 17"/>
          <p:cNvSpPr/>
          <p:nvPr/>
        </p:nvSpPr>
        <p:spPr>
          <a:xfrm rot="16200000">
            <a:off x="7944956" y="2026677"/>
            <a:ext cx="241300" cy="315912"/>
          </a:xfrm>
          <a:prstGeom prst="flowChartOffpageConnector">
            <a:avLst/>
          </a:prstGeom>
          <a:solidFill>
            <a:srgbClr val="2AC2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9" name="Flowchart: Off-page Connector 18"/>
          <p:cNvSpPr/>
          <p:nvPr/>
        </p:nvSpPr>
        <p:spPr>
          <a:xfrm rot="16200000">
            <a:off x="7936382" y="2427492"/>
            <a:ext cx="241300" cy="315912"/>
          </a:xfrm>
          <a:prstGeom prst="flowChartOffpageConnector">
            <a:avLst/>
          </a:prstGeom>
          <a:solidFill>
            <a:srgbClr val="3BC7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1" name="Flowchart: Off-page Connector 20"/>
          <p:cNvSpPr/>
          <p:nvPr/>
        </p:nvSpPr>
        <p:spPr>
          <a:xfrm rot="16200000">
            <a:off x="7936161" y="2819613"/>
            <a:ext cx="241300" cy="315912"/>
          </a:xfrm>
          <a:prstGeom prst="flowChartOffpageConnector">
            <a:avLst/>
          </a:prstGeom>
          <a:solidFill>
            <a:srgbClr val="299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2" name="Flowchart: Off-page Connector 21"/>
          <p:cNvSpPr/>
          <p:nvPr/>
        </p:nvSpPr>
        <p:spPr>
          <a:xfrm rot="16200000">
            <a:off x="7936382" y="3211733"/>
            <a:ext cx="241300" cy="315912"/>
          </a:xfrm>
          <a:prstGeom prst="flowChartOffpageConnector">
            <a:avLst/>
          </a:prstGeom>
          <a:solidFill>
            <a:srgbClr val="7F73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3" name="Flowchart: Off-page Connector 22"/>
          <p:cNvSpPr/>
          <p:nvPr/>
        </p:nvSpPr>
        <p:spPr>
          <a:xfrm rot="16200000">
            <a:off x="7936382" y="3601299"/>
            <a:ext cx="241300" cy="315912"/>
          </a:xfrm>
          <a:prstGeom prst="flowChartOffpageConnector">
            <a:avLst/>
          </a:prstGeom>
          <a:solidFill>
            <a:srgbClr val="997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 name="TextBox 2"/>
          <p:cNvSpPr txBox="1"/>
          <p:nvPr/>
        </p:nvSpPr>
        <p:spPr>
          <a:xfrm>
            <a:off x="8190856" y="1242043"/>
            <a:ext cx="914882" cy="261610"/>
          </a:xfrm>
          <a:prstGeom prst="rect">
            <a:avLst/>
          </a:prstGeom>
          <a:noFill/>
        </p:spPr>
        <p:txBody>
          <a:bodyPr wrap="square" rtlCol="0">
            <a:spAutoFit/>
          </a:bodyPr>
          <a:lstStyle/>
          <a:p>
            <a:r>
              <a:rPr lang="en-GB" sz="1100" dirty="0" smtClean="0"/>
              <a:t>10% or less</a:t>
            </a:r>
            <a:endParaRPr lang="en-GB" sz="1100" dirty="0"/>
          </a:p>
        </p:txBody>
      </p:sp>
      <p:sp>
        <p:nvSpPr>
          <p:cNvPr id="25" name="TextBox 24"/>
          <p:cNvSpPr txBox="1"/>
          <p:nvPr/>
        </p:nvSpPr>
        <p:spPr>
          <a:xfrm>
            <a:off x="8190856" y="1638244"/>
            <a:ext cx="914882" cy="261610"/>
          </a:xfrm>
          <a:prstGeom prst="rect">
            <a:avLst/>
          </a:prstGeom>
          <a:noFill/>
        </p:spPr>
        <p:txBody>
          <a:bodyPr wrap="square" rtlCol="0">
            <a:spAutoFit/>
          </a:bodyPr>
          <a:lstStyle/>
          <a:p>
            <a:r>
              <a:rPr lang="en-GB" sz="1100" dirty="0" smtClean="0"/>
              <a:t>20 – 30%</a:t>
            </a:r>
            <a:endParaRPr lang="en-GB" sz="1100" dirty="0"/>
          </a:p>
        </p:txBody>
      </p:sp>
      <p:sp>
        <p:nvSpPr>
          <p:cNvPr id="26" name="TextBox 25"/>
          <p:cNvSpPr txBox="1"/>
          <p:nvPr/>
        </p:nvSpPr>
        <p:spPr>
          <a:xfrm>
            <a:off x="8190856" y="2049630"/>
            <a:ext cx="914882" cy="261610"/>
          </a:xfrm>
          <a:prstGeom prst="rect">
            <a:avLst/>
          </a:prstGeom>
          <a:noFill/>
        </p:spPr>
        <p:txBody>
          <a:bodyPr wrap="square" rtlCol="0">
            <a:spAutoFit/>
          </a:bodyPr>
          <a:lstStyle/>
          <a:p>
            <a:r>
              <a:rPr lang="en-GB" sz="1100" dirty="0" smtClean="0"/>
              <a:t>40 – 50%</a:t>
            </a:r>
            <a:endParaRPr lang="en-GB" sz="1100" dirty="0"/>
          </a:p>
        </p:txBody>
      </p:sp>
      <p:sp>
        <p:nvSpPr>
          <p:cNvPr id="27" name="TextBox 26"/>
          <p:cNvSpPr txBox="1"/>
          <p:nvPr/>
        </p:nvSpPr>
        <p:spPr>
          <a:xfrm>
            <a:off x="8190856" y="2444488"/>
            <a:ext cx="914882" cy="261610"/>
          </a:xfrm>
          <a:prstGeom prst="rect">
            <a:avLst/>
          </a:prstGeom>
          <a:noFill/>
        </p:spPr>
        <p:txBody>
          <a:bodyPr wrap="square" rtlCol="0">
            <a:spAutoFit/>
          </a:bodyPr>
          <a:lstStyle/>
          <a:p>
            <a:r>
              <a:rPr lang="en-GB" sz="1100" dirty="0" smtClean="0"/>
              <a:t>60 – 70%</a:t>
            </a:r>
            <a:endParaRPr lang="en-GB" sz="1100" dirty="0"/>
          </a:p>
        </p:txBody>
      </p:sp>
      <p:sp>
        <p:nvSpPr>
          <p:cNvPr id="28" name="TextBox 27"/>
          <p:cNvSpPr txBox="1"/>
          <p:nvPr/>
        </p:nvSpPr>
        <p:spPr>
          <a:xfrm>
            <a:off x="8186472" y="2812550"/>
            <a:ext cx="914882" cy="261610"/>
          </a:xfrm>
          <a:prstGeom prst="rect">
            <a:avLst/>
          </a:prstGeom>
          <a:noFill/>
        </p:spPr>
        <p:txBody>
          <a:bodyPr wrap="square" rtlCol="0">
            <a:spAutoFit/>
          </a:bodyPr>
          <a:lstStyle/>
          <a:p>
            <a:r>
              <a:rPr lang="en-GB" sz="1100" dirty="0" smtClean="0"/>
              <a:t>80 – 90%</a:t>
            </a:r>
            <a:endParaRPr lang="en-GB" sz="1100" dirty="0"/>
          </a:p>
        </p:txBody>
      </p:sp>
      <p:sp>
        <p:nvSpPr>
          <p:cNvPr id="29" name="TextBox 28"/>
          <p:cNvSpPr txBox="1"/>
          <p:nvPr/>
        </p:nvSpPr>
        <p:spPr>
          <a:xfrm>
            <a:off x="8186472" y="3211791"/>
            <a:ext cx="914882" cy="261610"/>
          </a:xfrm>
          <a:prstGeom prst="rect">
            <a:avLst/>
          </a:prstGeom>
          <a:noFill/>
        </p:spPr>
        <p:txBody>
          <a:bodyPr wrap="square" rtlCol="0">
            <a:spAutoFit/>
          </a:bodyPr>
          <a:lstStyle/>
          <a:p>
            <a:r>
              <a:rPr lang="en-GB" sz="1100" dirty="0" smtClean="0"/>
              <a:t>90-100%</a:t>
            </a:r>
            <a:endParaRPr lang="en-GB" sz="1100" dirty="0"/>
          </a:p>
        </p:txBody>
      </p:sp>
      <p:sp>
        <p:nvSpPr>
          <p:cNvPr id="30" name="TextBox 29"/>
          <p:cNvSpPr txBox="1"/>
          <p:nvPr/>
        </p:nvSpPr>
        <p:spPr>
          <a:xfrm>
            <a:off x="8205553" y="3605279"/>
            <a:ext cx="914882" cy="261610"/>
          </a:xfrm>
          <a:prstGeom prst="rect">
            <a:avLst/>
          </a:prstGeom>
          <a:noFill/>
        </p:spPr>
        <p:txBody>
          <a:bodyPr wrap="square" rtlCol="0">
            <a:spAutoFit/>
          </a:bodyPr>
          <a:lstStyle/>
          <a:p>
            <a:r>
              <a:rPr lang="en-GB" sz="1100" dirty="0" smtClean="0"/>
              <a:t>100%</a:t>
            </a:r>
            <a:endParaRPr lang="en-GB" sz="1100" dirty="0"/>
          </a:p>
        </p:txBody>
      </p:sp>
    </p:spTree>
    <p:extLst>
      <p:ext uri="{BB962C8B-B14F-4D97-AF65-F5344CB8AC3E}">
        <p14:creationId xmlns:p14="http://schemas.microsoft.com/office/powerpoint/2010/main" val="1212244494"/>
      </p:ext>
    </p:extLst>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p:cNvGraphicFramePr>
            <a:graphicFrameLocks/>
          </p:cNvGraphicFramePr>
          <p:nvPr>
            <p:extLst>
              <p:ext uri="{D42A27DB-BD31-4B8C-83A1-F6EECF244321}">
                <p14:modId xmlns:p14="http://schemas.microsoft.com/office/powerpoint/2010/main" val="2749759031"/>
              </p:ext>
            </p:extLst>
          </p:nvPr>
        </p:nvGraphicFramePr>
        <p:xfrm>
          <a:off x="597117" y="1731964"/>
          <a:ext cx="8135721" cy="4404566"/>
        </p:xfrm>
        <a:graphic>
          <a:graphicData uri="http://schemas.openxmlformats.org/drawingml/2006/chart">
            <c:chart xmlns:c="http://schemas.openxmlformats.org/drawingml/2006/chart" xmlns:r="http://schemas.openxmlformats.org/officeDocument/2006/relationships" r:id="rId3"/>
          </a:graphicData>
        </a:graphic>
      </p:graphicFrame>
      <p:sp>
        <p:nvSpPr>
          <p:cNvPr id="34" name="Slide Number Placeholder 56"/>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901C899B-9290-4ADC-BDB6-A0F7E5ACDDE8}" type="slidenum">
              <a:rPr lang="en-US" altLang="en-US" sz="1000">
                <a:solidFill>
                  <a:srgbClr val="5C5C5C"/>
                </a:solidFill>
              </a:rPr>
              <a:pPr/>
              <a:t>13</a:t>
            </a:fld>
            <a:endParaRPr lang="en-US" altLang="en-US" sz="1000" dirty="0">
              <a:solidFill>
                <a:srgbClr val="5C5C5C"/>
              </a:solidFill>
            </a:endParaRPr>
          </a:p>
        </p:txBody>
      </p:sp>
      <p:sp>
        <p:nvSpPr>
          <p:cNvPr id="5" name="Title 4"/>
          <p:cNvSpPr>
            <a:spLocks noGrp="1"/>
          </p:cNvSpPr>
          <p:nvPr>
            <p:ph type="title"/>
          </p:nvPr>
        </p:nvSpPr>
        <p:spPr/>
        <p:txBody>
          <a:bodyPr/>
          <a:lstStyle/>
          <a:p>
            <a:r>
              <a:rPr lang="en-GB" dirty="0" smtClean="0"/>
              <a:t>Research Activity</a:t>
            </a:r>
            <a:endParaRPr lang="en-GB" dirty="0"/>
          </a:p>
        </p:txBody>
      </p:sp>
      <p:sp>
        <p:nvSpPr>
          <p:cNvPr id="38" name="Flowchart: Off-page Connector 37"/>
          <p:cNvSpPr/>
          <p:nvPr/>
        </p:nvSpPr>
        <p:spPr>
          <a:xfrm rot="16200000">
            <a:off x="7769269" y="1366304"/>
            <a:ext cx="241300" cy="315912"/>
          </a:xfrm>
          <a:prstGeom prst="flowChartOffpageConnecto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9" name="Flowchart: Off-page Connector 38"/>
          <p:cNvSpPr/>
          <p:nvPr/>
        </p:nvSpPr>
        <p:spPr>
          <a:xfrm rot="16200000">
            <a:off x="7784243" y="1891984"/>
            <a:ext cx="241300" cy="315912"/>
          </a:xfrm>
          <a:prstGeom prst="flowChartOffpageConnector">
            <a:avLst/>
          </a:prstGeom>
          <a:solidFill>
            <a:srgbClr val="FF3F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42" name="TextBox 41"/>
          <p:cNvSpPr txBox="1"/>
          <p:nvPr/>
        </p:nvSpPr>
        <p:spPr>
          <a:xfrm>
            <a:off x="8023536" y="1267173"/>
            <a:ext cx="1120463" cy="523220"/>
          </a:xfrm>
          <a:prstGeom prst="rect">
            <a:avLst/>
          </a:prstGeom>
          <a:noFill/>
        </p:spPr>
        <p:txBody>
          <a:bodyPr wrap="square" rtlCol="0">
            <a:spAutoFit/>
          </a:bodyPr>
          <a:lstStyle/>
          <a:p>
            <a:r>
              <a:rPr lang="en-GB" sz="1400" b="1" dirty="0" smtClean="0"/>
              <a:t>Research active YES</a:t>
            </a:r>
            <a:endParaRPr lang="en-GB" sz="1100" b="1" dirty="0"/>
          </a:p>
        </p:txBody>
      </p:sp>
      <p:sp>
        <p:nvSpPr>
          <p:cNvPr id="43" name="TextBox 42"/>
          <p:cNvSpPr txBox="1"/>
          <p:nvPr/>
        </p:nvSpPr>
        <p:spPr>
          <a:xfrm>
            <a:off x="8040521" y="1896051"/>
            <a:ext cx="1081151" cy="523220"/>
          </a:xfrm>
          <a:prstGeom prst="rect">
            <a:avLst/>
          </a:prstGeom>
          <a:noFill/>
        </p:spPr>
        <p:txBody>
          <a:bodyPr wrap="square" rtlCol="0">
            <a:spAutoFit/>
          </a:bodyPr>
          <a:lstStyle/>
          <a:p>
            <a:r>
              <a:rPr lang="en-GB" sz="1400" b="1" dirty="0" smtClean="0"/>
              <a:t>Research active NO</a:t>
            </a:r>
            <a:endParaRPr lang="en-GB" sz="1400" b="1" dirty="0"/>
          </a:p>
        </p:txBody>
      </p:sp>
    </p:spTree>
    <p:extLst>
      <p:ext uri="{BB962C8B-B14F-4D97-AF65-F5344CB8AC3E}">
        <p14:creationId xmlns:p14="http://schemas.microsoft.com/office/powerpoint/2010/main" val="1687415651"/>
      </p:ext>
    </p:extLst>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p:cNvGraphicFramePr>
            <a:graphicFrameLocks/>
          </p:cNvGraphicFramePr>
          <p:nvPr>
            <p:extLst>
              <p:ext uri="{D42A27DB-BD31-4B8C-83A1-F6EECF244321}">
                <p14:modId xmlns:p14="http://schemas.microsoft.com/office/powerpoint/2010/main" val="370571535"/>
              </p:ext>
            </p:extLst>
          </p:nvPr>
        </p:nvGraphicFramePr>
        <p:xfrm>
          <a:off x="597117" y="1731964"/>
          <a:ext cx="8135721" cy="4404566"/>
        </p:xfrm>
        <a:graphic>
          <a:graphicData uri="http://schemas.openxmlformats.org/drawingml/2006/chart">
            <c:chart xmlns:c="http://schemas.openxmlformats.org/drawingml/2006/chart" xmlns:r="http://schemas.openxmlformats.org/officeDocument/2006/relationships" r:id="rId3"/>
          </a:graphicData>
        </a:graphic>
      </p:graphicFrame>
      <p:sp>
        <p:nvSpPr>
          <p:cNvPr id="34" name="Slide Number Placeholder 56"/>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901C899B-9290-4ADC-BDB6-A0F7E5ACDDE8}" type="slidenum">
              <a:rPr lang="en-US" altLang="en-US" sz="1000">
                <a:solidFill>
                  <a:srgbClr val="5C5C5C"/>
                </a:solidFill>
              </a:rPr>
              <a:pPr/>
              <a:t>14</a:t>
            </a:fld>
            <a:endParaRPr lang="en-US" altLang="en-US" sz="1000" dirty="0">
              <a:solidFill>
                <a:srgbClr val="5C5C5C"/>
              </a:solidFill>
            </a:endParaRPr>
          </a:p>
        </p:txBody>
      </p:sp>
      <p:sp>
        <p:nvSpPr>
          <p:cNvPr id="5" name="Title 4"/>
          <p:cNvSpPr>
            <a:spLocks noGrp="1"/>
          </p:cNvSpPr>
          <p:nvPr>
            <p:ph type="title"/>
          </p:nvPr>
        </p:nvSpPr>
        <p:spPr>
          <a:xfrm>
            <a:off x="1752600" y="555305"/>
            <a:ext cx="5638800" cy="471365"/>
          </a:xfrm>
        </p:spPr>
        <p:txBody>
          <a:bodyPr/>
          <a:lstStyle/>
          <a:p>
            <a:r>
              <a:rPr lang="en-GB" dirty="0" smtClean="0"/>
              <a:t>Research loads by Gender</a:t>
            </a:r>
            <a:endParaRPr lang="en-GB" dirty="0"/>
          </a:p>
        </p:txBody>
      </p:sp>
      <p:sp>
        <p:nvSpPr>
          <p:cNvPr id="16" name="Flowchart: Off-page Connector 15"/>
          <p:cNvSpPr/>
          <p:nvPr/>
        </p:nvSpPr>
        <p:spPr>
          <a:xfrm rot="16200000">
            <a:off x="7950512" y="1225047"/>
            <a:ext cx="241300" cy="315912"/>
          </a:xfrm>
          <a:prstGeom prst="flowChartOffpageConnecto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7" name="Flowchart: Off-page Connector 16"/>
          <p:cNvSpPr/>
          <p:nvPr/>
        </p:nvSpPr>
        <p:spPr>
          <a:xfrm rot="16200000">
            <a:off x="7950512" y="1625862"/>
            <a:ext cx="241300" cy="315912"/>
          </a:xfrm>
          <a:prstGeom prst="flowChartOffpageConnector">
            <a:avLst/>
          </a:prstGeom>
          <a:solidFill>
            <a:srgbClr val="FF3F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8" name="Flowchart: Off-page Connector 17"/>
          <p:cNvSpPr/>
          <p:nvPr/>
        </p:nvSpPr>
        <p:spPr>
          <a:xfrm rot="16200000">
            <a:off x="7944956" y="2026677"/>
            <a:ext cx="241300" cy="315912"/>
          </a:xfrm>
          <a:prstGeom prst="flowChartOffpageConnector">
            <a:avLst/>
          </a:prstGeom>
          <a:solidFill>
            <a:srgbClr val="2AC2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9" name="Flowchart: Off-page Connector 18"/>
          <p:cNvSpPr/>
          <p:nvPr/>
        </p:nvSpPr>
        <p:spPr>
          <a:xfrm rot="16200000">
            <a:off x="7936382" y="2427492"/>
            <a:ext cx="241300" cy="315912"/>
          </a:xfrm>
          <a:prstGeom prst="flowChartOffpageConnector">
            <a:avLst/>
          </a:prstGeom>
          <a:solidFill>
            <a:srgbClr val="3BC7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1" name="Flowchart: Off-page Connector 20"/>
          <p:cNvSpPr/>
          <p:nvPr/>
        </p:nvSpPr>
        <p:spPr>
          <a:xfrm rot="16200000">
            <a:off x="7936161" y="2819613"/>
            <a:ext cx="241300" cy="315912"/>
          </a:xfrm>
          <a:prstGeom prst="flowChartOffpageConnector">
            <a:avLst/>
          </a:prstGeom>
          <a:solidFill>
            <a:srgbClr val="299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2" name="Flowchart: Off-page Connector 21"/>
          <p:cNvSpPr/>
          <p:nvPr/>
        </p:nvSpPr>
        <p:spPr>
          <a:xfrm rot="16200000">
            <a:off x="7936382" y="3211733"/>
            <a:ext cx="241300" cy="315912"/>
          </a:xfrm>
          <a:prstGeom prst="flowChartOffpageConnector">
            <a:avLst/>
          </a:prstGeom>
          <a:solidFill>
            <a:srgbClr val="7F73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3" name="Flowchart: Off-page Connector 22"/>
          <p:cNvSpPr/>
          <p:nvPr/>
        </p:nvSpPr>
        <p:spPr>
          <a:xfrm rot="16200000">
            <a:off x="7936382" y="3601299"/>
            <a:ext cx="241300" cy="315912"/>
          </a:xfrm>
          <a:prstGeom prst="flowChartOffpageConnector">
            <a:avLst/>
          </a:prstGeom>
          <a:solidFill>
            <a:srgbClr val="997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 name="TextBox 2"/>
          <p:cNvSpPr txBox="1"/>
          <p:nvPr/>
        </p:nvSpPr>
        <p:spPr>
          <a:xfrm>
            <a:off x="8190856" y="1242043"/>
            <a:ext cx="914882" cy="261610"/>
          </a:xfrm>
          <a:prstGeom prst="rect">
            <a:avLst/>
          </a:prstGeom>
          <a:noFill/>
        </p:spPr>
        <p:txBody>
          <a:bodyPr wrap="square" rtlCol="0">
            <a:spAutoFit/>
          </a:bodyPr>
          <a:lstStyle/>
          <a:p>
            <a:r>
              <a:rPr lang="en-GB" sz="1100" dirty="0" smtClean="0"/>
              <a:t>10% or less</a:t>
            </a:r>
            <a:endParaRPr lang="en-GB" sz="1100" dirty="0"/>
          </a:p>
        </p:txBody>
      </p:sp>
      <p:sp>
        <p:nvSpPr>
          <p:cNvPr id="25" name="TextBox 24"/>
          <p:cNvSpPr txBox="1"/>
          <p:nvPr/>
        </p:nvSpPr>
        <p:spPr>
          <a:xfrm>
            <a:off x="8190856" y="1638244"/>
            <a:ext cx="914882" cy="261610"/>
          </a:xfrm>
          <a:prstGeom prst="rect">
            <a:avLst/>
          </a:prstGeom>
          <a:noFill/>
        </p:spPr>
        <p:txBody>
          <a:bodyPr wrap="square" rtlCol="0">
            <a:spAutoFit/>
          </a:bodyPr>
          <a:lstStyle/>
          <a:p>
            <a:r>
              <a:rPr lang="en-GB" sz="1100" dirty="0" smtClean="0"/>
              <a:t>20 – 30%</a:t>
            </a:r>
            <a:endParaRPr lang="en-GB" sz="1100" dirty="0"/>
          </a:p>
        </p:txBody>
      </p:sp>
      <p:sp>
        <p:nvSpPr>
          <p:cNvPr id="26" name="TextBox 25"/>
          <p:cNvSpPr txBox="1"/>
          <p:nvPr/>
        </p:nvSpPr>
        <p:spPr>
          <a:xfrm>
            <a:off x="8190856" y="2049630"/>
            <a:ext cx="914882" cy="261610"/>
          </a:xfrm>
          <a:prstGeom prst="rect">
            <a:avLst/>
          </a:prstGeom>
          <a:noFill/>
        </p:spPr>
        <p:txBody>
          <a:bodyPr wrap="square" rtlCol="0">
            <a:spAutoFit/>
          </a:bodyPr>
          <a:lstStyle/>
          <a:p>
            <a:r>
              <a:rPr lang="en-GB" sz="1100" dirty="0" smtClean="0"/>
              <a:t>40 – 50%</a:t>
            </a:r>
            <a:endParaRPr lang="en-GB" sz="1100" dirty="0"/>
          </a:p>
        </p:txBody>
      </p:sp>
      <p:sp>
        <p:nvSpPr>
          <p:cNvPr id="27" name="TextBox 26"/>
          <p:cNvSpPr txBox="1"/>
          <p:nvPr/>
        </p:nvSpPr>
        <p:spPr>
          <a:xfrm>
            <a:off x="8190856" y="2444488"/>
            <a:ext cx="914882" cy="261610"/>
          </a:xfrm>
          <a:prstGeom prst="rect">
            <a:avLst/>
          </a:prstGeom>
          <a:noFill/>
        </p:spPr>
        <p:txBody>
          <a:bodyPr wrap="square" rtlCol="0">
            <a:spAutoFit/>
          </a:bodyPr>
          <a:lstStyle/>
          <a:p>
            <a:r>
              <a:rPr lang="en-GB" sz="1100" dirty="0" smtClean="0"/>
              <a:t>60 – 70%</a:t>
            </a:r>
            <a:endParaRPr lang="en-GB" sz="1100" dirty="0"/>
          </a:p>
        </p:txBody>
      </p:sp>
      <p:sp>
        <p:nvSpPr>
          <p:cNvPr id="28" name="TextBox 27"/>
          <p:cNvSpPr txBox="1"/>
          <p:nvPr/>
        </p:nvSpPr>
        <p:spPr>
          <a:xfrm>
            <a:off x="8186472" y="2812550"/>
            <a:ext cx="914882" cy="261610"/>
          </a:xfrm>
          <a:prstGeom prst="rect">
            <a:avLst/>
          </a:prstGeom>
          <a:noFill/>
        </p:spPr>
        <p:txBody>
          <a:bodyPr wrap="square" rtlCol="0">
            <a:spAutoFit/>
          </a:bodyPr>
          <a:lstStyle/>
          <a:p>
            <a:r>
              <a:rPr lang="en-GB" sz="1100" dirty="0" smtClean="0"/>
              <a:t>80 – 90%</a:t>
            </a:r>
            <a:endParaRPr lang="en-GB" sz="1100" dirty="0"/>
          </a:p>
        </p:txBody>
      </p:sp>
      <p:sp>
        <p:nvSpPr>
          <p:cNvPr id="29" name="TextBox 28"/>
          <p:cNvSpPr txBox="1"/>
          <p:nvPr/>
        </p:nvSpPr>
        <p:spPr>
          <a:xfrm>
            <a:off x="8186472" y="3211791"/>
            <a:ext cx="914882" cy="261610"/>
          </a:xfrm>
          <a:prstGeom prst="rect">
            <a:avLst/>
          </a:prstGeom>
          <a:noFill/>
        </p:spPr>
        <p:txBody>
          <a:bodyPr wrap="square" rtlCol="0">
            <a:spAutoFit/>
          </a:bodyPr>
          <a:lstStyle/>
          <a:p>
            <a:r>
              <a:rPr lang="en-GB" sz="1100" dirty="0" smtClean="0"/>
              <a:t>100%</a:t>
            </a:r>
            <a:endParaRPr lang="en-GB" sz="1100" dirty="0"/>
          </a:p>
        </p:txBody>
      </p:sp>
      <p:sp>
        <p:nvSpPr>
          <p:cNvPr id="30" name="TextBox 29"/>
          <p:cNvSpPr txBox="1"/>
          <p:nvPr/>
        </p:nvSpPr>
        <p:spPr>
          <a:xfrm>
            <a:off x="8205553" y="3605279"/>
            <a:ext cx="914882" cy="261610"/>
          </a:xfrm>
          <a:prstGeom prst="rect">
            <a:avLst/>
          </a:prstGeom>
          <a:noFill/>
        </p:spPr>
        <p:txBody>
          <a:bodyPr wrap="square" rtlCol="0">
            <a:spAutoFit/>
          </a:bodyPr>
          <a:lstStyle/>
          <a:p>
            <a:r>
              <a:rPr lang="en-GB" sz="1100" dirty="0" smtClean="0"/>
              <a:t>0%</a:t>
            </a:r>
            <a:endParaRPr lang="en-GB" sz="1100" dirty="0"/>
          </a:p>
        </p:txBody>
      </p:sp>
    </p:spTree>
    <p:extLst>
      <p:ext uri="{BB962C8B-B14F-4D97-AF65-F5344CB8AC3E}">
        <p14:creationId xmlns:p14="http://schemas.microsoft.com/office/powerpoint/2010/main" val="249354504"/>
      </p:ext>
    </p:extLst>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p:cNvGraphicFramePr>
            <a:graphicFrameLocks/>
          </p:cNvGraphicFramePr>
          <p:nvPr>
            <p:extLst>
              <p:ext uri="{D42A27DB-BD31-4B8C-83A1-F6EECF244321}">
                <p14:modId xmlns:p14="http://schemas.microsoft.com/office/powerpoint/2010/main" val="3311964491"/>
              </p:ext>
            </p:extLst>
          </p:nvPr>
        </p:nvGraphicFramePr>
        <p:xfrm>
          <a:off x="597117" y="1731964"/>
          <a:ext cx="8135721" cy="4404566"/>
        </p:xfrm>
        <a:graphic>
          <a:graphicData uri="http://schemas.openxmlformats.org/drawingml/2006/chart">
            <c:chart xmlns:c="http://schemas.openxmlformats.org/drawingml/2006/chart" xmlns:r="http://schemas.openxmlformats.org/officeDocument/2006/relationships" r:id="rId3"/>
          </a:graphicData>
        </a:graphic>
      </p:graphicFrame>
      <p:sp>
        <p:nvSpPr>
          <p:cNvPr id="34" name="Slide Number Placeholder 56"/>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901C899B-9290-4ADC-BDB6-A0F7E5ACDDE8}" type="slidenum">
              <a:rPr lang="en-US" altLang="en-US" sz="1000">
                <a:solidFill>
                  <a:srgbClr val="5C5C5C"/>
                </a:solidFill>
              </a:rPr>
              <a:pPr/>
              <a:t>15</a:t>
            </a:fld>
            <a:endParaRPr lang="en-US" altLang="en-US" sz="1000" dirty="0">
              <a:solidFill>
                <a:srgbClr val="5C5C5C"/>
              </a:solidFill>
            </a:endParaRPr>
          </a:p>
        </p:txBody>
      </p:sp>
      <p:sp>
        <p:nvSpPr>
          <p:cNvPr id="5" name="Title 4"/>
          <p:cNvSpPr>
            <a:spLocks noGrp="1"/>
          </p:cNvSpPr>
          <p:nvPr>
            <p:ph type="title"/>
          </p:nvPr>
        </p:nvSpPr>
        <p:spPr/>
        <p:txBody>
          <a:bodyPr/>
          <a:lstStyle/>
          <a:p>
            <a:r>
              <a:rPr lang="en-GB" dirty="0" smtClean="0"/>
              <a:t>Self-Selection for REF</a:t>
            </a:r>
            <a:endParaRPr lang="en-GB" dirty="0"/>
          </a:p>
        </p:txBody>
      </p:sp>
      <p:sp>
        <p:nvSpPr>
          <p:cNvPr id="38" name="Flowchart: Off-page Connector 37"/>
          <p:cNvSpPr/>
          <p:nvPr/>
        </p:nvSpPr>
        <p:spPr>
          <a:xfrm rot="16200000">
            <a:off x="7769269" y="1506178"/>
            <a:ext cx="241300" cy="315912"/>
          </a:xfrm>
          <a:prstGeom prst="flowChartOffpageConnecto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9" name="Flowchart: Off-page Connector 38"/>
          <p:cNvSpPr/>
          <p:nvPr/>
        </p:nvSpPr>
        <p:spPr>
          <a:xfrm rot="16200000">
            <a:off x="7784243" y="1891984"/>
            <a:ext cx="241300" cy="315912"/>
          </a:xfrm>
          <a:prstGeom prst="flowChartOffpageConnector">
            <a:avLst/>
          </a:prstGeom>
          <a:solidFill>
            <a:srgbClr val="FF3F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42" name="TextBox 41"/>
          <p:cNvSpPr txBox="1"/>
          <p:nvPr/>
        </p:nvSpPr>
        <p:spPr>
          <a:xfrm>
            <a:off x="7992529" y="1512718"/>
            <a:ext cx="1120463" cy="307777"/>
          </a:xfrm>
          <a:prstGeom prst="rect">
            <a:avLst/>
          </a:prstGeom>
          <a:noFill/>
        </p:spPr>
        <p:txBody>
          <a:bodyPr wrap="square" rtlCol="0">
            <a:spAutoFit/>
          </a:bodyPr>
          <a:lstStyle/>
          <a:p>
            <a:r>
              <a:rPr lang="en-GB" sz="1400" b="1" dirty="0" smtClean="0"/>
              <a:t> YES</a:t>
            </a:r>
            <a:endParaRPr lang="en-GB" sz="1100" b="1" dirty="0"/>
          </a:p>
        </p:txBody>
      </p:sp>
      <p:sp>
        <p:nvSpPr>
          <p:cNvPr id="43" name="TextBox 42"/>
          <p:cNvSpPr txBox="1"/>
          <p:nvPr/>
        </p:nvSpPr>
        <p:spPr>
          <a:xfrm>
            <a:off x="8040521" y="1896051"/>
            <a:ext cx="1081151" cy="307777"/>
          </a:xfrm>
          <a:prstGeom prst="rect">
            <a:avLst/>
          </a:prstGeom>
          <a:noFill/>
        </p:spPr>
        <p:txBody>
          <a:bodyPr wrap="square" rtlCol="0">
            <a:spAutoFit/>
          </a:bodyPr>
          <a:lstStyle/>
          <a:p>
            <a:r>
              <a:rPr lang="en-GB" sz="1400" b="1" dirty="0" smtClean="0"/>
              <a:t>NO</a:t>
            </a:r>
            <a:endParaRPr lang="en-GB" sz="1400" b="1" dirty="0"/>
          </a:p>
        </p:txBody>
      </p:sp>
      <p:sp>
        <p:nvSpPr>
          <p:cNvPr id="9" name="Flowchart: Off-page Connector 8"/>
          <p:cNvSpPr/>
          <p:nvPr/>
        </p:nvSpPr>
        <p:spPr>
          <a:xfrm rot="16200000">
            <a:off x="7784243" y="2328672"/>
            <a:ext cx="241300" cy="315912"/>
          </a:xfrm>
          <a:prstGeom prst="flowChartOffpageConnector">
            <a:avLst/>
          </a:prstGeom>
          <a:solidFill>
            <a:srgbClr val="2AC2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0" name="TextBox 9"/>
          <p:cNvSpPr txBox="1"/>
          <p:nvPr/>
        </p:nvSpPr>
        <p:spPr>
          <a:xfrm>
            <a:off x="8040520" y="2247355"/>
            <a:ext cx="1081151" cy="523220"/>
          </a:xfrm>
          <a:prstGeom prst="rect">
            <a:avLst/>
          </a:prstGeom>
          <a:noFill/>
        </p:spPr>
        <p:txBody>
          <a:bodyPr wrap="square" rtlCol="0">
            <a:spAutoFit/>
          </a:bodyPr>
          <a:lstStyle/>
          <a:p>
            <a:r>
              <a:rPr lang="en-GB" sz="1400" b="1" dirty="0" smtClean="0"/>
              <a:t>Not Applicable</a:t>
            </a:r>
            <a:endParaRPr lang="en-GB" sz="1400" b="1" dirty="0"/>
          </a:p>
        </p:txBody>
      </p:sp>
    </p:spTree>
    <p:extLst>
      <p:ext uri="{BB962C8B-B14F-4D97-AF65-F5344CB8AC3E}">
        <p14:creationId xmlns:p14="http://schemas.microsoft.com/office/powerpoint/2010/main" val="2103771278"/>
      </p:ext>
    </p:extLst>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p:cNvGraphicFramePr>
            <a:graphicFrameLocks/>
          </p:cNvGraphicFramePr>
          <p:nvPr>
            <p:extLst>
              <p:ext uri="{D42A27DB-BD31-4B8C-83A1-F6EECF244321}">
                <p14:modId xmlns:p14="http://schemas.microsoft.com/office/powerpoint/2010/main" val="2077750312"/>
              </p:ext>
            </p:extLst>
          </p:nvPr>
        </p:nvGraphicFramePr>
        <p:xfrm>
          <a:off x="597117" y="1009508"/>
          <a:ext cx="8135721" cy="4404566"/>
        </p:xfrm>
        <a:graphic>
          <a:graphicData uri="http://schemas.openxmlformats.org/drawingml/2006/chart">
            <c:chart xmlns:c="http://schemas.openxmlformats.org/drawingml/2006/chart" xmlns:r="http://schemas.openxmlformats.org/officeDocument/2006/relationships" r:id="rId3"/>
          </a:graphicData>
        </a:graphic>
      </p:graphicFrame>
      <p:sp>
        <p:nvSpPr>
          <p:cNvPr id="34" name="Slide Number Placeholder 56"/>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901C899B-9290-4ADC-BDB6-A0F7E5ACDDE8}" type="slidenum">
              <a:rPr lang="en-US" altLang="en-US" sz="1000">
                <a:solidFill>
                  <a:srgbClr val="5C5C5C"/>
                </a:solidFill>
              </a:rPr>
              <a:pPr/>
              <a:t>16</a:t>
            </a:fld>
            <a:endParaRPr lang="en-US" altLang="en-US" sz="1000" dirty="0">
              <a:solidFill>
                <a:srgbClr val="5C5C5C"/>
              </a:solidFill>
            </a:endParaRPr>
          </a:p>
        </p:txBody>
      </p:sp>
      <p:sp>
        <p:nvSpPr>
          <p:cNvPr id="5" name="Title 4"/>
          <p:cNvSpPr>
            <a:spLocks noGrp="1"/>
          </p:cNvSpPr>
          <p:nvPr>
            <p:ph type="title"/>
          </p:nvPr>
        </p:nvSpPr>
        <p:spPr>
          <a:xfrm>
            <a:off x="1752600" y="555305"/>
            <a:ext cx="5638800" cy="471365"/>
          </a:xfrm>
        </p:spPr>
        <p:txBody>
          <a:bodyPr/>
          <a:lstStyle/>
          <a:p>
            <a:r>
              <a:rPr lang="en-GB" dirty="0" smtClean="0"/>
              <a:t>Factors that prevent self-selection</a:t>
            </a:r>
            <a:endParaRPr lang="en-GB" dirty="0"/>
          </a:p>
        </p:txBody>
      </p:sp>
      <p:sp>
        <p:nvSpPr>
          <p:cNvPr id="16" name="Flowchart: Off-page Connector 15"/>
          <p:cNvSpPr/>
          <p:nvPr/>
        </p:nvSpPr>
        <p:spPr>
          <a:xfrm rot="16200000">
            <a:off x="634423" y="5507387"/>
            <a:ext cx="241300" cy="315912"/>
          </a:xfrm>
          <a:prstGeom prst="flowChartOffpageConnecto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7" name="Flowchart: Off-page Connector 16"/>
          <p:cNvSpPr/>
          <p:nvPr/>
        </p:nvSpPr>
        <p:spPr>
          <a:xfrm rot="16200000">
            <a:off x="634423" y="5920966"/>
            <a:ext cx="241300" cy="315912"/>
          </a:xfrm>
          <a:prstGeom prst="flowChartOffpageConnector">
            <a:avLst/>
          </a:prstGeom>
          <a:solidFill>
            <a:srgbClr val="FF3F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8" name="Flowchart: Off-page Connector 17"/>
          <p:cNvSpPr/>
          <p:nvPr/>
        </p:nvSpPr>
        <p:spPr>
          <a:xfrm rot="16200000">
            <a:off x="634423" y="6334545"/>
            <a:ext cx="241300" cy="315912"/>
          </a:xfrm>
          <a:prstGeom prst="flowChartOffpageConnector">
            <a:avLst/>
          </a:prstGeom>
          <a:solidFill>
            <a:srgbClr val="2AC2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9" name="Flowchart: Off-page Connector 18"/>
          <p:cNvSpPr/>
          <p:nvPr/>
        </p:nvSpPr>
        <p:spPr>
          <a:xfrm rot="16200000">
            <a:off x="4148450" y="5493574"/>
            <a:ext cx="241300" cy="315912"/>
          </a:xfrm>
          <a:prstGeom prst="flowChartOffpageConnector">
            <a:avLst/>
          </a:prstGeom>
          <a:solidFill>
            <a:srgbClr val="3BC7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1" name="Flowchart: Off-page Connector 20"/>
          <p:cNvSpPr/>
          <p:nvPr/>
        </p:nvSpPr>
        <p:spPr>
          <a:xfrm rot="16200000">
            <a:off x="4148450" y="5935965"/>
            <a:ext cx="241300" cy="315912"/>
          </a:xfrm>
          <a:prstGeom prst="flowChartOffpageConnector">
            <a:avLst/>
          </a:prstGeom>
          <a:solidFill>
            <a:srgbClr val="299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2" name="Flowchart: Off-page Connector 21"/>
          <p:cNvSpPr/>
          <p:nvPr/>
        </p:nvSpPr>
        <p:spPr>
          <a:xfrm rot="16200000">
            <a:off x="4148450" y="6334545"/>
            <a:ext cx="241300" cy="315912"/>
          </a:xfrm>
          <a:prstGeom prst="flowChartOffpageConnector">
            <a:avLst/>
          </a:prstGeom>
          <a:solidFill>
            <a:srgbClr val="7F73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23" name="Flowchart: Off-page Connector 22"/>
          <p:cNvSpPr/>
          <p:nvPr/>
        </p:nvSpPr>
        <p:spPr>
          <a:xfrm rot="16200000">
            <a:off x="7270750" y="5493574"/>
            <a:ext cx="241300" cy="315912"/>
          </a:xfrm>
          <a:prstGeom prst="flowChartOffpageConnector">
            <a:avLst/>
          </a:prstGeom>
          <a:solidFill>
            <a:srgbClr val="997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 name="TextBox 2"/>
          <p:cNvSpPr txBox="1"/>
          <p:nvPr/>
        </p:nvSpPr>
        <p:spPr>
          <a:xfrm>
            <a:off x="856709" y="5530880"/>
            <a:ext cx="2159902" cy="261610"/>
          </a:xfrm>
          <a:prstGeom prst="rect">
            <a:avLst/>
          </a:prstGeom>
          <a:noFill/>
        </p:spPr>
        <p:txBody>
          <a:bodyPr wrap="square" rtlCol="0">
            <a:spAutoFit/>
          </a:bodyPr>
          <a:lstStyle/>
          <a:p>
            <a:r>
              <a:rPr lang="en-GB" sz="1100" dirty="0"/>
              <a:t> </a:t>
            </a:r>
            <a:r>
              <a:rPr lang="en-GB" sz="1100" dirty="0" smtClean="0"/>
              <a:t>Lack of support and  guidance</a:t>
            </a:r>
            <a:endParaRPr lang="en-GB" sz="1100" dirty="0"/>
          </a:p>
        </p:txBody>
      </p:sp>
      <p:sp>
        <p:nvSpPr>
          <p:cNvPr id="25" name="TextBox 24"/>
          <p:cNvSpPr txBox="1"/>
          <p:nvPr/>
        </p:nvSpPr>
        <p:spPr>
          <a:xfrm>
            <a:off x="856709" y="5963116"/>
            <a:ext cx="1468618" cy="261610"/>
          </a:xfrm>
          <a:prstGeom prst="rect">
            <a:avLst/>
          </a:prstGeom>
          <a:noFill/>
        </p:spPr>
        <p:txBody>
          <a:bodyPr wrap="square" rtlCol="0">
            <a:spAutoFit/>
          </a:bodyPr>
          <a:lstStyle/>
          <a:p>
            <a:r>
              <a:rPr lang="en-GB" sz="1100" dirty="0" smtClean="0"/>
              <a:t>Temporary contract</a:t>
            </a:r>
            <a:endParaRPr lang="en-GB" sz="1100" dirty="0"/>
          </a:p>
        </p:txBody>
      </p:sp>
      <p:sp>
        <p:nvSpPr>
          <p:cNvPr id="26" name="TextBox 25"/>
          <p:cNvSpPr txBox="1"/>
          <p:nvPr/>
        </p:nvSpPr>
        <p:spPr>
          <a:xfrm>
            <a:off x="856709" y="6351541"/>
            <a:ext cx="914882" cy="261610"/>
          </a:xfrm>
          <a:prstGeom prst="rect">
            <a:avLst/>
          </a:prstGeom>
          <a:noFill/>
        </p:spPr>
        <p:txBody>
          <a:bodyPr wrap="square" rtlCol="0">
            <a:spAutoFit/>
          </a:bodyPr>
          <a:lstStyle/>
          <a:p>
            <a:r>
              <a:rPr lang="en-GB" sz="1100" dirty="0" smtClean="0"/>
              <a:t>Ill Health</a:t>
            </a:r>
            <a:endParaRPr lang="en-GB" sz="1100" dirty="0"/>
          </a:p>
        </p:txBody>
      </p:sp>
      <p:sp>
        <p:nvSpPr>
          <p:cNvPr id="27" name="TextBox 26"/>
          <p:cNvSpPr txBox="1"/>
          <p:nvPr/>
        </p:nvSpPr>
        <p:spPr>
          <a:xfrm>
            <a:off x="4404208" y="5520724"/>
            <a:ext cx="1297084" cy="261610"/>
          </a:xfrm>
          <a:prstGeom prst="rect">
            <a:avLst/>
          </a:prstGeom>
          <a:noFill/>
        </p:spPr>
        <p:txBody>
          <a:bodyPr wrap="square" rtlCol="0">
            <a:spAutoFit/>
          </a:bodyPr>
          <a:lstStyle/>
          <a:p>
            <a:r>
              <a:rPr lang="en-GB" sz="1100" dirty="0" smtClean="0"/>
              <a:t>Not my decision</a:t>
            </a:r>
            <a:endParaRPr lang="en-GB" sz="1100" dirty="0"/>
          </a:p>
        </p:txBody>
      </p:sp>
      <p:sp>
        <p:nvSpPr>
          <p:cNvPr id="28" name="TextBox 27"/>
          <p:cNvSpPr txBox="1"/>
          <p:nvPr/>
        </p:nvSpPr>
        <p:spPr>
          <a:xfrm>
            <a:off x="4404207" y="5963116"/>
            <a:ext cx="1492753" cy="261610"/>
          </a:xfrm>
          <a:prstGeom prst="rect">
            <a:avLst/>
          </a:prstGeom>
          <a:noFill/>
        </p:spPr>
        <p:txBody>
          <a:bodyPr wrap="square" rtlCol="0">
            <a:spAutoFit/>
          </a:bodyPr>
          <a:lstStyle/>
          <a:p>
            <a:r>
              <a:rPr lang="en-GB" sz="1100" dirty="0" smtClean="0"/>
              <a:t>High teaching loads</a:t>
            </a:r>
            <a:endParaRPr lang="en-GB" sz="1100" dirty="0"/>
          </a:p>
        </p:txBody>
      </p:sp>
      <p:sp>
        <p:nvSpPr>
          <p:cNvPr id="29" name="TextBox 28"/>
          <p:cNvSpPr txBox="1"/>
          <p:nvPr/>
        </p:nvSpPr>
        <p:spPr>
          <a:xfrm>
            <a:off x="4427056" y="6351541"/>
            <a:ext cx="1469904" cy="261610"/>
          </a:xfrm>
          <a:prstGeom prst="rect">
            <a:avLst/>
          </a:prstGeom>
          <a:noFill/>
        </p:spPr>
        <p:txBody>
          <a:bodyPr wrap="square" rtlCol="0">
            <a:spAutoFit/>
          </a:bodyPr>
          <a:lstStyle/>
          <a:p>
            <a:r>
              <a:rPr lang="en-GB" sz="1100" dirty="0" smtClean="0"/>
              <a:t>Not research active</a:t>
            </a:r>
            <a:endParaRPr lang="en-GB" sz="1100" dirty="0"/>
          </a:p>
        </p:txBody>
      </p:sp>
      <p:sp>
        <p:nvSpPr>
          <p:cNvPr id="30" name="TextBox 29"/>
          <p:cNvSpPr txBox="1"/>
          <p:nvPr/>
        </p:nvSpPr>
        <p:spPr>
          <a:xfrm>
            <a:off x="7549356" y="5375876"/>
            <a:ext cx="1532152" cy="600164"/>
          </a:xfrm>
          <a:prstGeom prst="rect">
            <a:avLst/>
          </a:prstGeom>
          <a:noFill/>
        </p:spPr>
        <p:txBody>
          <a:bodyPr wrap="square" rtlCol="0">
            <a:spAutoFit/>
          </a:bodyPr>
          <a:lstStyle/>
          <a:p>
            <a:r>
              <a:rPr lang="en-GB" sz="1100" dirty="0" smtClean="0"/>
              <a:t>No output/ Lack of sufficient quality outputs</a:t>
            </a:r>
            <a:endParaRPr lang="en-GB" sz="1100" dirty="0"/>
          </a:p>
        </p:txBody>
      </p:sp>
      <p:sp>
        <p:nvSpPr>
          <p:cNvPr id="20" name="Flowchart: Off-page Connector 19"/>
          <p:cNvSpPr/>
          <p:nvPr/>
        </p:nvSpPr>
        <p:spPr>
          <a:xfrm rot="16200000">
            <a:off x="7272894" y="5918001"/>
            <a:ext cx="241300" cy="315912"/>
          </a:xfrm>
          <a:prstGeom prst="flowChartOffpageConnector">
            <a:avLst/>
          </a:prstGeom>
          <a:solidFill>
            <a:srgbClr val="BF002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1" name="TextBox 30"/>
          <p:cNvSpPr txBox="1"/>
          <p:nvPr/>
        </p:nvSpPr>
        <p:spPr>
          <a:xfrm>
            <a:off x="7549356" y="5905327"/>
            <a:ext cx="1594644" cy="430887"/>
          </a:xfrm>
          <a:prstGeom prst="rect">
            <a:avLst/>
          </a:prstGeom>
          <a:noFill/>
        </p:spPr>
        <p:txBody>
          <a:bodyPr wrap="square" rtlCol="0">
            <a:spAutoFit/>
          </a:bodyPr>
          <a:lstStyle/>
          <a:p>
            <a:r>
              <a:rPr lang="en-GB" sz="1100" dirty="0" smtClean="0"/>
              <a:t>Only co-authored papers</a:t>
            </a:r>
            <a:endParaRPr lang="en-GB" sz="1100" dirty="0"/>
          </a:p>
        </p:txBody>
      </p:sp>
      <p:sp>
        <p:nvSpPr>
          <p:cNvPr id="32" name="Flowchart: Off-page Connector 31"/>
          <p:cNvSpPr/>
          <p:nvPr/>
        </p:nvSpPr>
        <p:spPr>
          <a:xfrm rot="16200000">
            <a:off x="7272894" y="6314235"/>
            <a:ext cx="241300" cy="315912"/>
          </a:xfrm>
          <a:prstGeom prst="flowChartOffpageConnector">
            <a:avLst/>
          </a:prstGeom>
          <a:solidFill>
            <a:srgbClr val="197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5" name="TextBox 34"/>
          <p:cNvSpPr txBox="1"/>
          <p:nvPr/>
        </p:nvSpPr>
        <p:spPr>
          <a:xfrm>
            <a:off x="7536082" y="6331231"/>
            <a:ext cx="1594644" cy="261610"/>
          </a:xfrm>
          <a:prstGeom prst="rect">
            <a:avLst/>
          </a:prstGeom>
          <a:noFill/>
        </p:spPr>
        <p:txBody>
          <a:bodyPr wrap="square" rtlCol="0">
            <a:spAutoFit/>
          </a:bodyPr>
          <a:lstStyle/>
          <a:p>
            <a:r>
              <a:rPr lang="en-GB" sz="1100" dirty="0" smtClean="0"/>
              <a:t>Lack of time</a:t>
            </a:r>
            <a:endParaRPr lang="en-GB" sz="1100" dirty="0"/>
          </a:p>
        </p:txBody>
      </p:sp>
    </p:spTree>
    <p:extLst>
      <p:ext uri="{BB962C8B-B14F-4D97-AF65-F5344CB8AC3E}">
        <p14:creationId xmlns:p14="http://schemas.microsoft.com/office/powerpoint/2010/main" val="3380553038"/>
      </p:ext>
    </p:extLst>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p:cNvGraphicFramePr>
            <a:graphicFrameLocks/>
          </p:cNvGraphicFramePr>
          <p:nvPr>
            <p:extLst>
              <p:ext uri="{D42A27DB-BD31-4B8C-83A1-F6EECF244321}">
                <p14:modId xmlns:p14="http://schemas.microsoft.com/office/powerpoint/2010/main" val="3681861542"/>
              </p:ext>
            </p:extLst>
          </p:nvPr>
        </p:nvGraphicFramePr>
        <p:xfrm>
          <a:off x="597117" y="1731964"/>
          <a:ext cx="8135721" cy="4404566"/>
        </p:xfrm>
        <a:graphic>
          <a:graphicData uri="http://schemas.openxmlformats.org/drawingml/2006/chart">
            <c:chart xmlns:c="http://schemas.openxmlformats.org/drawingml/2006/chart" xmlns:r="http://schemas.openxmlformats.org/officeDocument/2006/relationships" r:id="rId3"/>
          </a:graphicData>
        </a:graphic>
      </p:graphicFrame>
      <p:sp>
        <p:nvSpPr>
          <p:cNvPr id="34" name="Slide Number Placeholder 56"/>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901C899B-9290-4ADC-BDB6-A0F7E5ACDDE8}" type="slidenum">
              <a:rPr lang="en-US" altLang="en-US" sz="1000">
                <a:solidFill>
                  <a:srgbClr val="5C5C5C"/>
                </a:solidFill>
              </a:rPr>
              <a:pPr/>
              <a:t>17</a:t>
            </a:fld>
            <a:endParaRPr lang="en-US" altLang="en-US" sz="1000" dirty="0">
              <a:solidFill>
                <a:srgbClr val="5C5C5C"/>
              </a:solidFill>
            </a:endParaRPr>
          </a:p>
        </p:txBody>
      </p:sp>
      <p:sp>
        <p:nvSpPr>
          <p:cNvPr id="5" name="Title 4"/>
          <p:cNvSpPr>
            <a:spLocks noGrp="1"/>
          </p:cNvSpPr>
          <p:nvPr>
            <p:ph type="title"/>
          </p:nvPr>
        </p:nvSpPr>
        <p:spPr/>
        <p:txBody>
          <a:bodyPr/>
          <a:lstStyle/>
          <a:p>
            <a:r>
              <a:rPr lang="en-GB" dirty="0" smtClean="0"/>
              <a:t>Caring Responsibilities</a:t>
            </a:r>
            <a:endParaRPr lang="en-GB" dirty="0"/>
          </a:p>
        </p:txBody>
      </p:sp>
      <p:sp>
        <p:nvSpPr>
          <p:cNvPr id="38" name="Flowchart: Off-page Connector 37"/>
          <p:cNvSpPr/>
          <p:nvPr/>
        </p:nvSpPr>
        <p:spPr>
          <a:xfrm rot="16200000">
            <a:off x="7950512" y="1402555"/>
            <a:ext cx="241300" cy="315912"/>
          </a:xfrm>
          <a:prstGeom prst="flowChartOffpageConnecto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9" name="Flowchart: Off-page Connector 38"/>
          <p:cNvSpPr/>
          <p:nvPr/>
        </p:nvSpPr>
        <p:spPr>
          <a:xfrm rot="16200000">
            <a:off x="7942199" y="1891984"/>
            <a:ext cx="241300" cy="315912"/>
          </a:xfrm>
          <a:prstGeom prst="flowChartOffpageConnector">
            <a:avLst/>
          </a:prstGeom>
          <a:solidFill>
            <a:srgbClr val="FF3F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42" name="TextBox 41"/>
          <p:cNvSpPr txBox="1"/>
          <p:nvPr/>
        </p:nvSpPr>
        <p:spPr>
          <a:xfrm>
            <a:off x="8190856" y="1424187"/>
            <a:ext cx="914882" cy="307777"/>
          </a:xfrm>
          <a:prstGeom prst="rect">
            <a:avLst/>
          </a:prstGeom>
          <a:noFill/>
        </p:spPr>
        <p:txBody>
          <a:bodyPr wrap="square" rtlCol="0">
            <a:spAutoFit/>
          </a:bodyPr>
          <a:lstStyle/>
          <a:p>
            <a:r>
              <a:rPr lang="en-GB" sz="1400" b="1" dirty="0" smtClean="0"/>
              <a:t>YES</a:t>
            </a:r>
            <a:endParaRPr lang="en-GB" sz="1100" b="1" dirty="0"/>
          </a:p>
        </p:txBody>
      </p:sp>
      <p:sp>
        <p:nvSpPr>
          <p:cNvPr id="43" name="TextBox 42"/>
          <p:cNvSpPr txBox="1"/>
          <p:nvPr/>
        </p:nvSpPr>
        <p:spPr>
          <a:xfrm>
            <a:off x="8229118" y="1896051"/>
            <a:ext cx="914882" cy="307777"/>
          </a:xfrm>
          <a:prstGeom prst="rect">
            <a:avLst/>
          </a:prstGeom>
          <a:noFill/>
        </p:spPr>
        <p:txBody>
          <a:bodyPr wrap="square" rtlCol="0">
            <a:spAutoFit/>
          </a:bodyPr>
          <a:lstStyle/>
          <a:p>
            <a:r>
              <a:rPr lang="en-GB" sz="1400" b="1" dirty="0" smtClean="0"/>
              <a:t>NO</a:t>
            </a:r>
            <a:endParaRPr lang="en-GB" sz="1400" b="1" dirty="0"/>
          </a:p>
        </p:txBody>
      </p:sp>
      <p:sp>
        <p:nvSpPr>
          <p:cNvPr id="2" name="TextBox 1"/>
          <p:cNvSpPr txBox="1"/>
          <p:nvPr/>
        </p:nvSpPr>
        <p:spPr>
          <a:xfrm>
            <a:off x="411162" y="6078922"/>
            <a:ext cx="8423756" cy="400110"/>
          </a:xfrm>
          <a:prstGeom prst="rect">
            <a:avLst/>
          </a:prstGeom>
          <a:noFill/>
        </p:spPr>
        <p:txBody>
          <a:bodyPr wrap="square" rtlCol="0">
            <a:spAutoFit/>
          </a:bodyPr>
          <a:lstStyle/>
          <a:p>
            <a:r>
              <a:rPr lang="en-GB" dirty="0" smtClean="0"/>
              <a:t>Females significantly more likely to have caring responsibilities (p=0.000)</a:t>
            </a:r>
            <a:endParaRPr lang="en-GB" dirty="0"/>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4"/>
          <p:cNvSpPr>
            <a:spLocks noGrp="1"/>
          </p:cNvSpPr>
          <p:nvPr>
            <p:ph type="title"/>
          </p:nvPr>
        </p:nvSpPr>
        <p:spPr>
          <a:xfrm>
            <a:off x="1752600" y="790575"/>
            <a:ext cx="5638800" cy="471488"/>
          </a:xfrm>
        </p:spPr>
        <p:txBody>
          <a:bodyPr/>
          <a:lstStyle/>
          <a:p>
            <a:pPr fontAlgn="auto">
              <a:spcAft>
                <a:spcPts val="0"/>
              </a:spcAft>
              <a:defRPr/>
            </a:pPr>
            <a:r>
              <a:rPr lang="en-US" sz="2800" dirty="0" smtClean="0">
                <a:ea typeface="+mj-ea"/>
              </a:rPr>
              <a:t>Future Themes</a:t>
            </a:r>
            <a:endParaRPr lang="en-US" sz="2800" dirty="0">
              <a:ea typeface="+mj-ea"/>
            </a:endParaRPr>
          </a:p>
        </p:txBody>
      </p:sp>
      <p:sp>
        <p:nvSpPr>
          <p:cNvPr id="104" name="Slide Number Placeholder 61"/>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1C5DBE8B-4FF8-4D2F-910C-011EE7E00B00}" type="slidenum">
              <a:rPr lang="en-US" altLang="en-US" sz="1000">
                <a:solidFill>
                  <a:srgbClr val="5C5C5C"/>
                </a:solidFill>
              </a:rPr>
              <a:pPr/>
              <a:t>18</a:t>
            </a:fld>
            <a:endParaRPr lang="en-US" altLang="en-US" sz="1000" dirty="0">
              <a:solidFill>
                <a:srgbClr val="5C5C5C"/>
              </a:solidFill>
            </a:endParaRPr>
          </a:p>
        </p:txBody>
      </p:sp>
      <p:grpSp>
        <p:nvGrpSpPr>
          <p:cNvPr id="2" name="Group 55"/>
          <p:cNvGrpSpPr>
            <a:grpSpLocks/>
          </p:cNvGrpSpPr>
          <p:nvPr/>
        </p:nvGrpSpPr>
        <p:grpSpPr bwMode="auto">
          <a:xfrm>
            <a:off x="1047750" y="1997075"/>
            <a:ext cx="874713" cy="3551238"/>
            <a:chOff x="4129088" y="2282825"/>
            <a:chExt cx="531813" cy="2159000"/>
          </a:xfrm>
        </p:grpSpPr>
        <p:sp>
          <p:nvSpPr>
            <p:cNvPr id="281648" name="Freeform 9"/>
            <p:cNvSpPr>
              <a:spLocks noEditPoints="1"/>
            </p:cNvSpPr>
            <p:nvPr/>
          </p:nvSpPr>
          <p:spPr bwMode="auto">
            <a:xfrm>
              <a:off x="4129088" y="2282825"/>
              <a:ext cx="531813" cy="2159000"/>
            </a:xfrm>
            <a:custGeom>
              <a:avLst/>
              <a:gdLst>
                <a:gd name="T0" fmla="*/ 107 w 223"/>
                <a:gd name="T1" fmla="*/ 1 h 905"/>
                <a:gd name="T2" fmla="*/ 147 w 223"/>
                <a:gd name="T3" fmla="*/ 36 h 905"/>
                <a:gd name="T4" fmla="*/ 154 w 223"/>
                <a:gd name="T5" fmla="*/ 62 h 905"/>
                <a:gd name="T6" fmla="*/ 160 w 223"/>
                <a:gd name="T7" fmla="*/ 98 h 905"/>
                <a:gd name="T8" fmla="*/ 171 w 223"/>
                <a:gd name="T9" fmla="*/ 133 h 905"/>
                <a:gd name="T10" fmla="*/ 178 w 223"/>
                <a:gd name="T11" fmla="*/ 151 h 905"/>
                <a:gd name="T12" fmla="*/ 210 w 223"/>
                <a:gd name="T13" fmla="*/ 170 h 905"/>
                <a:gd name="T14" fmla="*/ 221 w 223"/>
                <a:gd name="T15" fmla="*/ 238 h 905"/>
                <a:gd name="T16" fmla="*/ 214 w 223"/>
                <a:gd name="T17" fmla="*/ 296 h 905"/>
                <a:gd name="T18" fmla="*/ 191 w 223"/>
                <a:gd name="T19" fmla="*/ 313 h 905"/>
                <a:gd name="T20" fmla="*/ 198 w 223"/>
                <a:gd name="T21" fmla="*/ 371 h 905"/>
                <a:gd name="T22" fmla="*/ 206 w 223"/>
                <a:gd name="T23" fmla="*/ 414 h 905"/>
                <a:gd name="T24" fmla="*/ 194 w 223"/>
                <a:gd name="T25" fmla="*/ 416 h 905"/>
                <a:gd name="T26" fmla="*/ 189 w 223"/>
                <a:gd name="T27" fmla="*/ 474 h 905"/>
                <a:gd name="T28" fmla="*/ 172 w 223"/>
                <a:gd name="T29" fmla="*/ 570 h 905"/>
                <a:gd name="T30" fmla="*/ 165 w 223"/>
                <a:gd name="T31" fmla="*/ 582 h 905"/>
                <a:gd name="T32" fmla="*/ 157 w 223"/>
                <a:gd name="T33" fmla="*/ 582 h 905"/>
                <a:gd name="T34" fmla="*/ 155 w 223"/>
                <a:gd name="T35" fmla="*/ 611 h 905"/>
                <a:gd name="T36" fmla="*/ 149 w 223"/>
                <a:gd name="T37" fmla="*/ 670 h 905"/>
                <a:gd name="T38" fmla="*/ 123 w 223"/>
                <a:gd name="T39" fmla="*/ 764 h 905"/>
                <a:gd name="T40" fmla="*/ 141 w 223"/>
                <a:gd name="T41" fmla="*/ 817 h 905"/>
                <a:gd name="T42" fmla="*/ 156 w 223"/>
                <a:gd name="T43" fmla="*/ 852 h 905"/>
                <a:gd name="T44" fmla="*/ 133 w 223"/>
                <a:gd name="T45" fmla="*/ 854 h 905"/>
                <a:gd name="T46" fmla="*/ 122 w 223"/>
                <a:gd name="T47" fmla="*/ 846 h 905"/>
                <a:gd name="T48" fmla="*/ 125 w 223"/>
                <a:gd name="T49" fmla="*/ 864 h 905"/>
                <a:gd name="T50" fmla="*/ 112 w 223"/>
                <a:gd name="T51" fmla="*/ 905 h 905"/>
                <a:gd name="T52" fmla="*/ 107 w 223"/>
                <a:gd name="T53" fmla="*/ 905 h 905"/>
                <a:gd name="T54" fmla="*/ 107 w 223"/>
                <a:gd name="T55" fmla="*/ 636 h 905"/>
                <a:gd name="T56" fmla="*/ 109 w 223"/>
                <a:gd name="T57" fmla="*/ 621 h 905"/>
                <a:gd name="T58" fmla="*/ 109 w 223"/>
                <a:gd name="T59" fmla="*/ 580 h 905"/>
                <a:gd name="T60" fmla="*/ 107 w 223"/>
                <a:gd name="T61" fmla="*/ 596 h 905"/>
                <a:gd name="T62" fmla="*/ 107 w 223"/>
                <a:gd name="T63" fmla="*/ 1 h 905"/>
                <a:gd name="T64" fmla="*/ 106 w 223"/>
                <a:gd name="T65" fmla="*/ 1 h 905"/>
                <a:gd name="T66" fmla="*/ 107 w 223"/>
                <a:gd name="T67" fmla="*/ 1 h 905"/>
                <a:gd name="T68" fmla="*/ 107 w 223"/>
                <a:gd name="T69" fmla="*/ 596 h 905"/>
                <a:gd name="T70" fmla="*/ 104 w 223"/>
                <a:gd name="T71" fmla="*/ 611 h 905"/>
                <a:gd name="T72" fmla="*/ 105 w 223"/>
                <a:gd name="T73" fmla="*/ 632 h 905"/>
                <a:gd name="T74" fmla="*/ 106 w 223"/>
                <a:gd name="T75" fmla="*/ 645 h 905"/>
                <a:gd name="T76" fmla="*/ 107 w 223"/>
                <a:gd name="T77" fmla="*/ 636 h 905"/>
                <a:gd name="T78" fmla="*/ 107 w 223"/>
                <a:gd name="T79" fmla="*/ 905 h 905"/>
                <a:gd name="T80" fmla="*/ 89 w 223"/>
                <a:gd name="T81" fmla="*/ 869 h 905"/>
                <a:gd name="T82" fmla="*/ 88 w 223"/>
                <a:gd name="T83" fmla="*/ 831 h 905"/>
                <a:gd name="T84" fmla="*/ 81 w 223"/>
                <a:gd name="T85" fmla="*/ 789 h 905"/>
                <a:gd name="T86" fmla="*/ 52 w 223"/>
                <a:gd name="T87" fmla="*/ 662 h 905"/>
                <a:gd name="T88" fmla="*/ 53 w 223"/>
                <a:gd name="T89" fmla="*/ 606 h 905"/>
                <a:gd name="T90" fmla="*/ 50 w 223"/>
                <a:gd name="T91" fmla="*/ 579 h 905"/>
                <a:gd name="T92" fmla="*/ 34 w 223"/>
                <a:gd name="T93" fmla="*/ 565 h 905"/>
                <a:gd name="T94" fmla="*/ 29 w 223"/>
                <a:gd name="T95" fmla="*/ 465 h 905"/>
                <a:gd name="T96" fmla="*/ 31 w 223"/>
                <a:gd name="T97" fmla="*/ 410 h 905"/>
                <a:gd name="T98" fmla="*/ 11 w 223"/>
                <a:gd name="T99" fmla="*/ 407 h 905"/>
                <a:gd name="T100" fmla="*/ 27 w 223"/>
                <a:gd name="T101" fmla="*/ 360 h 905"/>
                <a:gd name="T102" fmla="*/ 30 w 223"/>
                <a:gd name="T103" fmla="*/ 326 h 905"/>
                <a:gd name="T104" fmla="*/ 2 w 223"/>
                <a:gd name="T105" fmla="*/ 302 h 905"/>
                <a:gd name="T106" fmla="*/ 2 w 223"/>
                <a:gd name="T107" fmla="*/ 234 h 905"/>
                <a:gd name="T108" fmla="*/ 7 w 223"/>
                <a:gd name="T109" fmla="*/ 204 h 905"/>
                <a:gd name="T110" fmla="*/ 27 w 223"/>
                <a:gd name="T111" fmla="*/ 154 h 905"/>
                <a:gd name="T112" fmla="*/ 48 w 223"/>
                <a:gd name="T113" fmla="*/ 145 h 905"/>
                <a:gd name="T114" fmla="*/ 50 w 223"/>
                <a:gd name="T115" fmla="*/ 126 h 905"/>
                <a:gd name="T116" fmla="*/ 63 w 223"/>
                <a:gd name="T117" fmla="*/ 101 h 905"/>
                <a:gd name="T118" fmla="*/ 64 w 223"/>
                <a:gd name="T119" fmla="*/ 64 h 905"/>
                <a:gd name="T120" fmla="*/ 106 w 223"/>
                <a:gd name="T121" fmla="*/ 1 h 90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23"/>
                <a:gd name="T184" fmla="*/ 0 h 905"/>
                <a:gd name="T185" fmla="*/ 223 w 223"/>
                <a:gd name="T186" fmla="*/ 905 h 90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23" h="905">
                  <a:moveTo>
                    <a:pt x="107" y="1"/>
                  </a:moveTo>
                  <a:cubicBezTo>
                    <a:pt x="127" y="0"/>
                    <a:pt x="143" y="19"/>
                    <a:pt x="147" y="36"/>
                  </a:cubicBezTo>
                  <a:cubicBezTo>
                    <a:pt x="151" y="54"/>
                    <a:pt x="154" y="53"/>
                    <a:pt x="154" y="62"/>
                  </a:cubicBezTo>
                  <a:cubicBezTo>
                    <a:pt x="154" y="72"/>
                    <a:pt x="158" y="83"/>
                    <a:pt x="160" y="98"/>
                  </a:cubicBezTo>
                  <a:cubicBezTo>
                    <a:pt x="162" y="114"/>
                    <a:pt x="163" y="124"/>
                    <a:pt x="171" y="133"/>
                  </a:cubicBezTo>
                  <a:cubicBezTo>
                    <a:pt x="179" y="142"/>
                    <a:pt x="178" y="151"/>
                    <a:pt x="178" y="151"/>
                  </a:cubicBezTo>
                  <a:cubicBezTo>
                    <a:pt x="178" y="151"/>
                    <a:pt x="204" y="153"/>
                    <a:pt x="210" y="170"/>
                  </a:cubicBezTo>
                  <a:cubicBezTo>
                    <a:pt x="217" y="188"/>
                    <a:pt x="218" y="218"/>
                    <a:pt x="221" y="238"/>
                  </a:cubicBezTo>
                  <a:cubicBezTo>
                    <a:pt x="223" y="258"/>
                    <a:pt x="221" y="281"/>
                    <a:pt x="214" y="296"/>
                  </a:cubicBezTo>
                  <a:cubicBezTo>
                    <a:pt x="207" y="311"/>
                    <a:pt x="191" y="313"/>
                    <a:pt x="191" y="313"/>
                  </a:cubicBezTo>
                  <a:cubicBezTo>
                    <a:pt x="191" y="313"/>
                    <a:pt x="189" y="344"/>
                    <a:pt x="198" y="371"/>
                  </a:cubicBezTo>
                  <a:cubicBezTo>
                    <a:pt x="207" y="399"/>
                    <a:pt x="213" y="413"/>
                    <a:pt x="206" y="414"/>
                  </a:cubicBezTo>
                  <a:cubicBezTo>
                    <a:pt x="198" y="416"/>
                    <a:pt x="194" y="416"/>
                    <a:pt x="194" y="416"/>
                  </a:cubicBezTo>
                  <a:cubicBezTo>
                    <a:pt x="194" y="416"/>
                    <a:pt x="194" y="451"/>
                    <a:pt x="189" y="474"/>
                  </a:cubicBezTo>
                  <a:cubicBezTo>
                    <a:pt x="184" y="497"/>
                    <a:pt x="172" y="555"/>
                    <a:pt x="172" y="570"/>
                  </a:cubicBezTo>
                  <a:cubicBezTo>
                    <a:pt x="172" y="584"/>
                    <a:pt x="171" y="582"/>
                    <a:pt x="165" y="582"/>
                  </a:cubicBezTo>
                  <a:cubicBezTo>
                    <a:pt x="160" y="582"/>
                    <a:pt x="157" y="582"/>
                    <a:pt x="157" y="582"/>
                  </a:cubicBezTo>
                  <a:cubicBezTo>
                    <a:pt x="157" y="582"/>
                    <a:pt x="158" y="605"/>
                    <a:pt x="155" y="611"/>
                  </a:cubicBezTo>
                  <a:cubicBezTo>
                    <a:pt x="152" y="616"/>
                    <a:pt x="157" y="642"/>
                    <a:pt x="149" y="670"/>
                  </a:cubicBezTo>
                  <a:cubicBezTo>
                    <a:pt x="140" y="697"/>
                    <a:pt x="123" y="744"/>
                    <a:pt x="123" y="764"/>
                  </a:cubicBezTo>
                  <a:cubicBezTo>
                    <a:pt x="123" y="783"/>
                    <a:pt x="132" y="807"/>
                    <a:pt x="141" y="817"/>
                  </a:cubicBezTo>
                  <a:cubicBezTo>
                    <a:pt x="150" y="827"/>
                    <a:pt x="163" y="847"/>
                    <a:pt x="156" y="852"/>
                  </a:cubicBezTo>
                  <a:cubicBezTo>
                    <a:pt x="149" y="857"/>
                    <a:pt x="139" y="856"/>
                    <a:pt x="133" y="854"/>
                  </a:cubicBezTo>
                  <a:cubicBezTo>
                    <a:pt x="127" y="852"/>
                    <a:pt x="122" y="846"/>
                    <a:pt x="122" y="846"/>
                  </a:cubicBezTo>
                  <a:cubicBezTo>
                    <a:pt x="122" y="846"/>
                    <a:pt x="122" y="856"/>
                    <a:pt x="125" y="864"/>
                  </a:cubicBezTo>
                  <a:cubicBezTo>
                    <a:pt x="128" y="871"/>
                    <a:pt x="125" y="905"/>
                    <a:pt x="112" y="905"/>
                  </a:cubicBezTo>
                  <a:cubicBezTo>
                    <a:pt x="110" y="905"/>
                    <a:pt x="108" y="905"/>
                    <a:pt x="107" y="905"/>
                  </a:cubicBezTo>
                  <a:cubicBezTo>
                    <a:pt x="107" y="636"/>
                    <a:pt x="107" y="636"/>
                    <a:pt x="107" y="636"/>
                  </a:cubicBezTo>
                  <a:cubicBezTo>
                    <a:pt x="107" y="631"/>
                    <a:pt x="108" y="624"/>
                    <a:pt x="109" y="621"/>
                  </a:cubicBezTo>
                  <a:cubicBezTo>
                    <a:pt x="112" y="614"/>
                    <a:pt x="110" y="600"/>
                    <a:pt x="109" y="580"/>
                  </a:cubicBezTo>
                  <a:cubicBezTo>
                    <a:pt x="109" y="580"/>
                    <a:pt x="108" y="588"/>
                    <a:pt x="107" y="596"/>
                  </a:cubicBezTo>
                  <a:lnTo>
                    <a:pt x="107" y="1"/>
                  </a:lnTo>
                  <a:close/>
                  <a:moveTo>
                    <a:pt x="106" y="1"/>
                  </a:moveTo>
                  <a:cubicBezTo>
                    <a:pt x="107" y="1"/>
                    <a:pt x="107" y="1"/>
                    <a:pt x="107" y="1"/>
                  </a:cubicBezTo>
                  <a:cubicBezTo>
                    <a:pt x="107" y="596"/>
                    <a:pt x="107" y="596"/>
                    <a:pt x="107" y="596"/>
                  </a:cubicBezTo>
                  <a:cubicBezTo>
                    <a:pt x="106" y="602"/>
                    <a:pt x="105" y="608"/>
                    <a:pt x="104" y="611"/>
                  </a:cubicBezTo>
                  <a:cubicBezTo>
                    <a:pt x="102" y="620"/>
                    <a:pt x="105" y="626"/>
                    <a:pt x="105" y="632"/>
                  </a:cubicBezTo>
                  <a:cubicBezTo>
                    <a:pt x="105" y="637"/>
                    <a:pt x="106" y="645"/>
                    <a:pt x="106" y="645"/>
                  </a:cubicBezTo>
                  <a:cubicBezTo>
                    <a:pt x="106" y="645"/>
                    <a:pt x="106" y="641"/>
                    <a:pt x="107" y="636"/>
                  </a:cubicBezTo>
                  <a:cubicBezTo>
                    <a:pt x="107" y="905"/>
                    <a:pt x="107" y="905"/>
                    <a:pt x="107" y="905"/>
                  </a:cubicBezTo>
                  <a:cubicBezTo>
                    <a:pt x="96" y="901"/>
                    <a:pt x="88" y="888"/>
                    <a:pt x="89" y="869"/>
                  </a:cubicBezTo>
                  <a:cubicBezTo>
                    <a:pt x="89" y="847"/>
                    <a:pt x="84" y="843"/>
                    <a:pt x="88" y="831"/>
                  </a:cubicBezTo>
                  <a:cubicBezTo>
                    <a:pt x="91" y="818"/>
                    <a:pt x="87" y="809"/>
                    <a:pt x="81" y="789"/>
                  </a:cubicBezTo>
                  <a:cubicBezTo>
                    <a:pt x="75" y="769"/>
                    <a:pt x="51" y="684"/>
                    <a:pt x="52" y="662"/>
                  </a:cubicBezTo>
                  <a:cubicBezTo>
                    <a:pt x="53" y="640"/>
                    <a:pt x="56" y="621"/>
                    <a:pt x="53" y="606"/>
                  </a:cubicBezTo>
                  <a:cubicBezTo>
                    <a:pt x="51" y="592"/>
                    <a:pt x="50" y="579"/>
                    <a:pt x="50" y="579"/>
                  </a:cubicBezTo>
                  <a:cubicBezTo>
                    <a:pt x="50" y="579"/>
                    <a:pt x="34" y="586"/>
                    <a:pt x="34" y="565"/>
                  </a:cubicBezTo>
                  <a:cubicBezTo>
                    <a:pt x="34" y="544"/>
                    <a:pt x="31" y="483"/>
                    <a:pt x="29" y="465"/>
                  </a:cubicBezTo>
                  <a:cubicBezTo>
                    <a:pt x="28" y="446"/>
                    <a:pt x="31" y="410"/>
                    <a:pt x="31" y="410"/>
                  </a:cubicBezTo>
                  <a:cubicBezTo>
                    <a:pt x="31" y="410"/>
                    <a:pt x="16" y="409"/>
                    <a:pt x="11" y="407"/>
                  </a:cubicBezTo>
                  <a:cubicBezTo>
                    <a:pt x="6" y="405"/>
                    <a:pt x="24" y="373"/>
                    <a:pt x="27" y="360"/>
                  </a:cubicBezTo>
                  <a:cubicBezTo>
                    <a:pt x="31" y="348"/>
                    <a:pt x="30" y="326"/>
                    <a:pt x="30" y="326"/>
                  </a:cubicBezTo>
                  <a:cubicBezTo>
                    <a:pt x="30" y="326"/>
                    <a:pt x="3" y="325"/>
                    <a:pt x="2" y="302"/>
                  </a:cubicBezTo>
                  <a:cubicBezTo>
                    <a:pt x="1" y="279"/>
                    <a:pt x="0" y="247"/>
                    <a:pt x="2" y="234"/>
                  </a:cubicBezTo>
                  <a:cubicBezTo>
                    <a:pt x="4" y="220"/>
                    <a:pt x="5" y="222"/>
                    <a:pt x="7" y="204"/>
                  </a:cubicBezTo>
                  <a:cubicBezTo>
                    <a:pt x="9" y="186"/>
                    <a:pt x="18" y="155"/>
                    <a:pt x="27" y="154"/>
                  </a:cubicBezTo>
                  <a:cubicBezTo>
                    <a:pt x="36" y="153"/>
                    <a:pt x="48" y="145"/>
                    <a:pt x="48" y="145"/>
                  </a:cubicBezTo>
                  <a:cubicBezTo>
                    <a:pt x="48" y="145"/>
                    <a:pt x="39" y="135"/>
                    <a:pt x="50" y="126"/>
                  </a:cubicBezTo>
                  <a:cubicBezTo>
                    <a:pt x="61" y="117"/>
                    <a:pt x="68" y="113"/>
                    <a:pt x="63" y="101"/>
                  </a:cubicBezTo>
                  <a:cubicBezTo>
                    <a:pt x="58" y="89"/>
                    <a:pt x="61" y="80"/>
                    <a:pt x="64" y="64"/>
                  </a:cubicBezTo>
                  <a:cubicBezTo>
                    <a:pt x="67" y="49"/>
                    <a:pt x="75" y="1"/>
                    <a:pt x="106"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49" name="Freeform 10"/>
            <p:cNvSpPr>
              <a:spLocks/>
            </p:cNvSpPr>
            <p:nvPr/>
          </p:nvSpPr>
          <p:spPr bwMode="auto">
            <a:xfrm>
              <a:off x="4343401" y="2589213"/>
              <a:ext cx="127000" cy="244475"/>
            </a:xfrm>
            <a:custGeom>
              <a:avLst/>
              <a:gdLst>
                <a:gd name="T0" fmla="*/ 1 w 53"/>
                <a:gd name="T1" fmla="*/ 3 h 103"/>
                <a:gd name="T2" fmla="*/ 15 w 53"/>
                <a:gd name="T3" fmla="*/ 24 h 103"/>
                <a:gd name="T4" fmla="*/ 24 w 53"/>
                <a:gd name="T5" fmla="*/ 72 h 103"/>
                <a:gd name="T6" fmla="*/ 33 w 53"/>
                <a:gd name="T7" fmla="*/ 52 h 103"/>
                <a:gd name="T8" fmla="*/ 37 w 53"/>
                <a:gd name="T9" fmla="*/ 28 h 103"/>
                <a:gd name="T10" fmla="*/ 52 w 53"/>
                <a:gd name="T11" fmla="*/ 0 h 103"/>
                <a:gd name="T12" fmla="*/ 53 w 53"/>
                <a:gd name="T13" fmla="*/ 19 h 103"/>
                <a:gd name="T14" fmla="*/ 38 w 53"/>
                <a:gd name="T15" fmla="*/ 65 h 103"/>
                <a:gd name="T16" fmla="*/ 25 w 53"/>
                <a:gd name="T17" fmla="*/ 97 h 103"/>
                <a:gd name="T18" fmla="*/ 13 w 53"/>
                <a:gd name="T19" fmla="*/ 67 h 103"/>
                <a:gd name="T20" fmla="*/ 1 w 53"/>
                <a:gd name="T21" fmla="*/ 3 h 1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
                <a:gd name="T34" fmla="*/ 0 h 103"/>
                <a:gd name="T35" fmla="*/ 53 w 53"/>
                <a:gd name="T36" fmla="*/ 103 h 1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103">
                  <a:moveTo>
                    <a:pt x="1" y="3"/>
                  </a:moveTo>
                  <a:cubicBezTo>
                    <a:pt x="1" y="3"/>
                    <a:pt x="15" y="15"/>
                    <a:pt x="15" y="24"/>
                  </a:cubicBezTo>
                  <a:cubicBezTo>
                    <a:pt x="15" y="33"/>
                    <a:pt x="21" y="63"/>
                    <a:pt x="24" y="72"/>
                  </a:cubicBezTo>
                  <a:cubicBezTo>
                    <a:pt x="27" y="82"/>
                    <a:pt x="28" y="61"/>
                    <a:pt x="33" y="52"/>
                  </a:cubicBezTo>
                  <a:cubicBezTo>
                    <a:pt x="38" y="43"/>
                    <a:pt x="40" y="35"/>
                    <a:pt x="37" y="28"/>
                  </a:cubicBezTo>
                  <a:cubicBezTo>
                    <a:pt x="35" y="21"/>
                    <a:pt x="45" y="18"/>
                    <a:pt x="52" y="0"/>
                  </a:cubicBezTo>
                  <a:cubicBezTo>
                    <a:pt x="53" y="7"/>
                    <a:pt x="53" y="12"/>
                    <a:pt x="53" y="19"/>
                  </a:cubicBezTo>
                  <a:cubicBezTo>
                    <a:pt x="52" y="26"/>
                    <a:pt x="41" y="58"/>
                    <a:pt x="38" y="65"/>
                  </a:cubicBezTo>
                  <a:cubicBezTo>
                    <a:pt x="35" y="71"/>
                    <a:pt x="26" y="91"/>
                    <a:pt x="25" y="97"/>
                  </a:cubicBezTo>
                  <a:cubicBezTo>
                    <a:pt x="25" y="103"/>
                    <a:pt x="17" y="86"/>
                    <a:pt x="13" y="67"/>
                  </a:cubicBezTo>
                  <a:cubicBezTo>
                    <a:pt x="8" y="48"/>
                    <a:pt x="0" y="21"/>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50" name="Freeform 11"/>
            <p:cNvSpPr>
              <a:spLocks/>
            </p:cNvSpPr>
            <p:nvPr/>
          </p:nvSpPr>
          <p:spPr bwMode="auto">
            <a:xfrm>
              <a:off x="4279901" y="2927350"/>
              <a:ext cx="23813" cy="52387"/>
            </a:xfrm>
            <a:custGeom>
              <a:avLst/>
              <a:gdLst>
                <a:gd name="T0" fmla="*/ 7 w 10"/>
                <a:gd name="T1" fmla="*/ 22 h 22"/>
                <a:gd name="T2" fmla="*/ 9 w 10"/>
                <a:gd name="T3" fmla="*/ 9 h 22"/>
                <a:gd name="T4" fmla="*/ 9 w 10"/>
                <a:gd name="T5" fmla="*/ 0 h 22"/>
                <a:gd name="T6" fmla="*/ 2 w 10"/>
                <a:gd name="T7" fmla="*/ 1 h 22"/>
                <a:gd name="T8" fmla="*/ 0 w 10"/>
                <a:gd name="T9" fmla="*/ 19 h 22"/>
                <a:gd name="T10" fmla="*/ 7 w 10"/>
                <a:gd name="T11" fmla="*/ 22 h 22"/>
                <a:gd name="T12" fmla="*/ 0 60000 65536"/>
                <a:gd name="T13" fmla="*/ 0 60000 65536"/>
                <a:gd name="T14" fmla="*/ 0 60000 65536"/>
                <a:gd name="T15" fmla="*/ 0 60000 65536"/>
                <a:gd name="T16" fmla="*/ 0 60000 65536"/>
                <a:gd name="T17" fmla="*/ 0 60000 65536"/>
                <a:gd name="T18" fmla="*/ 0 w 10"/>
                <a:gd name="T19" fmla="*/ 0 h 22"/>
                <a:gd name="T20" fmla="*/ 10 w 10"/>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0" h="22">
                  <a:moveTo>
                    <a:pt x="7" y="22"/>
                  </a:moveTo>
                  <a:cubicBezTo>
                    <a:pt x="7" y="22"/>
                    <a:pt x="9" y="16"/>
                    <a:pt x="9" y="9"/>
                  </a:cubicBezTo>
                  <a:cubicBezTo>
                    <a:pt x="10" y="2"/>
                    <a:pt x="9" y="0"/>
                    <a:pt x="9" y="0"/>
                  </a:cubicBezTo>
                  <a:cubicBezTo>
                    <a:pt x="2" y="1"/>
                    <a:pt x="2" y="1"/>
                    <a:pt x="2" y="1"/>
                  </a:cubicBezTo>
                  <a:cubicBezTo>
                    <a:pt x="2" y="1"/>
                    <a:pt x="1" y="15"/>
                    <a:pt x="0" y="19"/>
                  </a:cubicBezTo>
                  <a:cubicBezTo>
                    <a:pt x="3" y="22"/>
                    <a:pt x="7" y="22"/>
                    <a:pt x="7"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51" name="Freeform 12"/>
            <p:cNvSpPr>
              <a:spLocks/>
            </p:cNvSpPr>
            <p:nvPr/>
          </p:nvSpPr>
          <p:spPr bwMode="auto">
            <a:xfrm>
              <a:off x="4456113" y="3035300"/>
              <a:ext cx="26988" cy="53975"/>
            </a:xfrm>
            <a:custGeom>
              <a:avLst/>
              <a:gdLst>
                <a:gd name="T0" fmla="*/ 3 w 11"/>
                <a:gd name="T1" fmla="*/ 0 h 23"/>
                <a:gd name="T2" fmla="*/ 1 w 11"/>
                <a:gd name="T3" fmla="*/ 18 h 23"/>
                <a:gd name="T4" fmla="*/ 11 w 11"/>
                <a:gd name="T5" fmla="*/ 18 h 23"/>
                <a:gd name="T6" fmla="*/ 11 w 11"/>
                <a:gd name="T7" fmla="*/ 0 h 23"/>
                <a:gd name="T8" fmla="*/ 3 w 11"/>
                <a:gd name="T9" fmla="*/ 0 h 23"/>
                <a:gd name="T10" fmla="*/ 0 60000 65536"/>
                <a:gd name="T11" fmla="*/ 0 60000 65536"/>
                <a:gd name="T12" fmla="*/ 0 60000 65536"/>
                <a:gd name="T13" fmla="*/ 0 60000 65536"/>
                <a:gd name="T14" fmla="*/ 0 60000 65536"/>
                <a:gd name="T15" fmla="*/ 0 w 11"/>
                <a:gd name="T16" fmla="*/ 0 h 23"/>
                <a:gd name="T17" fmla="*/ 11 w 11"/>
                <a:gd name="T18" fmla="*/ 23 h 23"/>
              </a:gdLst>
              <a:ahLst/>
              <a:cxnLst>
                <a:cxn ang="T10">
                  <a:pos x="T0" y="T1"/>
                </a:cxn>
                <a:cxn ang="T11">
                  <a:pos x="T2" y="T3"/>
                </a:cxn>
                <a:cxn ang="T12">
                  <a:pos x="T4" y="T5"/>
                </a:cxn>
                <a:cxn ang="T13">
                  <a:pos x="T6" y="T7"/>
                </a:cxn>
                <a:cxn ang="T14">
                  <a:pos x="T8" y="T9"/>
                </a:cxn>
              </a:cxnLst>
              <a:rect l="T15" t="T16" r="T17" b="T18"/>
              <a:pathLst>
                <a:path w="11" h="23">
                  <a:moveTo>
                    <a:pt x="3" y="0"/>
                  </a:moveTo>
                  <a:cubicBezTo>
                    <a:pt x="3" y="0"/>
                    <a:pt x="1" y="14"/>
                    <a:pt x="1" y="18"/>
                  </a:cubicBezTo>
                  <a:cubicBezTo>
                    <a:pt x="0" y="23"/>
                    <a:pt x="11" y="18"/>
                    <a:pt x="11" y="18"/>
                  </a:cubicBezTo>
                  <a:cubicBezTo>
                    <a:pt x="11" y="0"/>
                    <a:pt x="11" y="0"/>
                    <a:pt x="11" y="0"/>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grpSp>
        <p:nvGrpSpPr>
          <p:cNvPr id="3" name="Group 60"/>
          <p:cNvGrpSpPr>
            <a:grpSpLocks/>
          </p:cNvGrpSpPr>
          <p:nvPr/>
        </p:nvGrpSpPr>
        <p:grpSpPr bwMode="auto">
          <a:xfrm>
            <a:off x="2227263" y="2074863"/>
            <a:ext cx="1019175" cy="3503612"/>
            <a:chOff x="4948238" y="2751138"/>
            <a:chExt cx="585788" cy="2011362"/>
          </a:xfrm>
        </p:grpSpPr>
        <p:sp>
          <p:nvSpPr>
            <p:cNvPr id="281644" name="Freeform 13"/>
            <p:cNvSpPr>
              <a:spLocks/>
            </p:cNvSpPr>
            <p:nvPr/>
          </p:nvSpPr>
          <p:spPr bwMode="auto">
            <a:xfrm>
              <a:off x="4948238" y="2751138"/>
              <a:ext cx="585788" cy="2011362"/>
            </a:xfrm>
            <a:custGeom>
              <a:avLst/>
              <a:gdLst>
                <a:gd name="T0" fmla="*/ 102 w 246"/>
                <a:gd name="T1" fmla="*/ 0 h 843"/>
                <a:gd name="T2" fmla="*/ 144 w 246"/>
                <a:gd name="T3" fmla="*/ 41 h 843"/>
                <a:gd name="T4" fmla="*/ 140 w 246"/>
                <a:gd name="T5" fmla="*/ 85 h 843"/>
                <a:gd name="T6" fmla="*/ 136 w 246"/>
                <a:gd name="T7" fmla="*/ 92 h 843"/>
                <a:gd name="T8" fmla="*/ 131 w 246"/>
                <a:gd name="T9" fmla="*/ 113 h 843"/>
                <a:gd name="T10" fmla="*/ 124 w 246"/>
                <a:gd name="T11" fmla="*/ 124 h 843"/>
                <a:gd name="T12" fmla="*/ 132 w 246"/>
                <a:gd name="T13" fmla="*/ 139 h 843"/>
                <a:gd name="T14" fmla="*/ 168 w 246"/>
                <a:gd name="T15" fmla="*/ 154 h 843"/>
                <a:gd name="T16" fmla="*/ 194 w 246"/>
                <a:gd name="T17" fmla="*/ 179 h 843"/>
                <a:gd name="T18" fmla="*/ 220 w 246"/>
                <a:gd name="T19" fmla="*/ 221 h 843"/>
                <a:gd name="T20" fmla="*/ 242 w 246"/>
                <a:gd name="T21" fmla="*/ 268 h 843"/>
                <a:gd name="T22" fmla="*/ 200 w 246"/>
                <a:gd name="T23" fmla="*/ 292 h 843"/>
                <a:gd name="T24" fmla="*/ 181 w 246"/>
                <a:gd name="T25" fmla="*/ 284 h 843"/>
                <a:gd name="T26" fmla="*/ 194 w 246"/>
                <a:gd name="T27" fmla="*/ 361 h 843"/>
                <a:gd name="T28" fmla="*/ 203 w 246"/>
                <a:gd name="T29" fmla="*/ 440 h 843"/>
                <a:gd name="T30" fmla="*/ 188 w 246"/>
                <a:gd name="T31" fmla="*/ 448 h 843"/>
                <a:gd name="T32" fmla="*/ 176 w 246"/>
                <a:gd name="T33" fmla="*/ 549 h 843"/>
                <a:gd name="T34" fmla="*/ 162 w 246"/>
                <a:gd name="T35" fmla="*/ 646 h 843"/>
                <a:gd name="T36" fmla="*/ 160 w 246"/>
                <a:gd name="T37" fmla="*/ 707 h 843"/>
                <a:gd name="T38" fmla="*/ 188 w 246"/>
                <a:gd name="T39" fmla="*/ 746 h 843"/>
                <a:gd name="T40" fmla="*/ 221 w 246"/>
                <a:gd name="T41" fmla="*/ 753 h 843"/>
                <a:gd name="T42" fmla="*/ 217 w 246"/>
                <a:gd name="T43" fmla="*/ 768 h 843"/>
                <a:gd name="T44" fmla="*/ 165 w 246"/>
                <a:gd name="T45" fmla="*/ 763 h 843"/>
                <a:gd name="T46" fmla="*/ 146 w 246"/>
                <a:gd name="T47" fmla="*/ 755 h 843"/>
                <a:gd name="T48" fmla="*/ 132 w 246"/>
                <a:gd name="T49" fmla="*/ 765 h 843"/>
                <a:gd name="T50" fmla="*/ 112 w 246"/>
                <a:gd name="T51" fmla="*/ 753 h 843"/>
                <a:gd name="T52" fmla="*/ 109 w 246"/>
                <a:gd name="T53" fmla="*/ 720 h 843"/>
                <a:gd name="T54" fmla="*/ 113 w 246"/>
                <a:gd name="T55" fmla="*/ 683 h 843"/>
                <a:gd name="T56" fmla="*/ 106 w 246"/>
                <a:gd name="T57" fmla="*/ 629 h 843"/>
                <a:gd name="T58" fmla="*/ 106 w 246"/>
                <a:gd name="T59" fmla="*/ 585 h 843"/>
                <a:gd name="T60" fmla="*/ 111 w 246"/>
                <a:gd name="T61" fmla="*/ 544 h 843"/>
                <a:gd name="T62" fmla="*/ 110 w 246"/>
                <a:gd name="T63" fmla="*/ 516 h 843"/>
                <a:gd name="T64" fmla="*/ 95 w 246"/>
                <a:gd name="T65" fmla="*/ 594 h 843"/>
                <a:gd name="T66" fmla="*/ 87 w 246"/>
                <a:gd name="T67" fmla="*/ 685 h 843"/>
                <a:gd name="T68" fmla="*/ 73 w 246"/>
                <a:gd name="T69" fmla="*/ 742 h 843"/>
                <a:gd name="T70" fmla="*/ 68 w 246"/>
                <a:gd name="T71" fmla="*/ 767 h 843"/>
                <a:gd name="T72" fmla="*/ 75 w 246"/>
                <a:gd name="T73" fmla="*/ 798 h 843"/>
                <a:gd name="T74" fmla="*/ 69 w 246"/>
                <a:gd name="T75" fmla="*/ 843 h 843"/>
                <a:gd name="T76" fmla="*/ 30 w 246"/>
                <a:gd name="T77" fmla="*/ 816 h 843"/>
                <a:gd name="T78" fmla="*/ 27 w 246"/>
                <a:gd name="T79" fmla="*/ 772 h 843"/>
                <a:gd name="T80" fmla="*/ 22 w 246"/>
                <a:gd name="T81" fmla="*/ 738 h 843"/>
                <a:gd name="T82" fmla="*/ 22 w 246"/>
                <a:gd name="T83" fmla="*/ 690 h 843"/>
                <a:gd name="T84" fmla="*/ 29 w 246"/>
                <a:gd name="T85" fmla="*/ 607 h 843"/>
                <a:gd name="T86" fmla="*/ 38 w 246"/>
                <a:gd name="T87" fmla="*/ 506 h 843"/>
                <a:gd name="T88" fmla="*/ 39 w 246"/>
                <a:gd name="T89" fmla="*/ 453 h 843"/>
                <a:gd name="T90" fmla="*/ 13 w 246"/>
                <a:gd name="T91" fmla="*/ 442 h 843"/>
                <a:gd name="T92" fmla="*/ 23 w 246"/>
                <a:gd name="T93" fmla="*/ 379 h 843"/>
                <a:gd name="T94" fmla="*/ 37 w 246"/>
                <a:gd name="T95" fmla="*/ 314 h 843"/>
                <a:gd name="T96" fmla="*/ 33 w 246"/>
                <a:gd name="T97" fmla="*/ 270 h 843"/>
                <a:gd name="T98" fmla="*/ 10 w 246"/>
                <a:gd name="T99" fmla="*/ 214 h 843"/>
                <a:gd name="T100" fmla="*/ 9 w 246"/>
                <a:gd name="T101" fmla="*/ 152 h 843"/>
                <a:gd name="T102" fmla="*/ 47 w 246"/>
                <a:gd name="T103" fmla="*/ 139 h 843"/>
                <a:gd name="T104" fmla="*/ 67 w 246"/>
                <a:gd name="T105" fmla="*/ 116 h 843"/>
                <a:gd name="T106" fmla="*/ 74 w 246"/>
                <a:gd name="T107" fmla="*/ 107 h 843"/>
                <a:gd name="T108" fmla="*/ 72 w 246"/>
                <a:gd name="T109" fmla="*/ 93 h 843"/>
                <a:gd name="T110" fmla="*/ 61 w 246"/>
                <a:gd name="T111" fmla="*/ 79 h 843"/>
                <a:gd name="T112" fmla="*/ 60 w 246"/>
                <a:gd name="T113" fmla="*/ 33 h 843"/>
                <a:gd name="T114" fmla="*/ 102 w 246"/>
                <a:gd name="T115" fmla="*/ 0 h 84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46"/>
                <a:gd name="T175" fmla="*/ 0 h 843"/>
                <a:gd name="T176" fmla="*/ 246 w 246"/>
                <a:gd name="T177" fmla="*/ 843 h 84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45" name="Freeform 14"/>
            <p:cNvSpPr>
              <a:spLocks/>
            </p:cNvSpPr>
            <p:nvPr/>
          </p:nvSpPr>
          <p:spPr bwMode="auto">
            <a:xfrm>
              <a:off x="5111751" y="3011488"/>
              <a:ext cx="146050" cy="111125"/>
            </a:xfrm>
            <a:custGeom>
              <a:avLst/>
              <a:gdLst>
                <a:gd name="T0" fmla="*/ 57 w 61"/>
                <a:gd name="T1" fmla="*/ 21 h 47"/>
                <a:gd name="T2" fmla="*/ 61 w 61"/>
                <a:gd name="T3" fmla="*/ 27 h 47"/>
                <a:gd name="T4" fmla="*/ 58 w 61"/>
                <a:gd name="T5" fmla="*/ 47 h 47"/>
                <a:gd name="T6" fmla="*/ 45 w 61"/>
                <a:gd name="T7" fmla="*/ 27 h 47"/>
                <a:gd name="T8" fmla="*/ 35 w 61"/>
                <a:gd name="T9" fmla="*/ 35 h 47"/>
                <a:gd name="T10" fmla="*/ 33 w 61"/>
                <a:gd name="T11" fmla="*/ 44 h 47"/>
                <a:gd name="T12" fmla="*/ 0 w 61"/>
                <a:gd name="T13" fmla="*/ 7 h 47"/>
                <a:gd name="T14" fmla="*/ 5 w 61"/>
                <a:gd name="T15" fmla="*/ 0 h 47"/>
                <a:gd name="T16" fmla="*/ 44 w 61"/>
                <a:gd name="T17" fmla="*/ 26 h 47"/>
                <a:gd name="T18" fmla="*/ 57 w 61"/>
                <a:gd name="T19" fmla="*/ 21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47"/>
                <a:gd name="T32" fmla="*/ 61 w 61"/>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46" name="Freeform 15"/>
            <p:cNvSpPr>
              <a:spLocks/>
            </p:cNvSpPr>
            <p:nvPr/>
          </p:nvSpPr>
          <p:spPr bwMode="auto">
            <a:xfrm>
              <a:off x="5262563" y="3311525"/>
              <a:ext cx="66675" cy="84137"/>
            </a:xfrm>
            <a:custGeom>
              <a:avLst/>
              <a:gdLst>
                <a:gd name="T0" fmla="*/ 15 w 28"/>
                <a:gd name="T1" fmla="*/ 1 h 35"/>
                <a:gd name="T2" fmla="*/ 0 w 28"/>
                <a:gd name="T3" fmla="*/ 0 h 35"/>
                <a:gd name="T4" fmla="*/ 13 w 28"/>
                <a:gd name="T5" fmla="*/ 19 h 35"/>
                <a:gd name="T6" fmla="*/ 13 w 28"/>
                <a:gd name="T7" fmla="*/ 33 h 35"/>
                <a:gd name="T8" fmla="*/ 24 w 28"/>
                <a:gd name="T9" fmla="*/ 35 h 35"/>
                <a:gd name="T10" fmla="*/ 25 w 28"/>
                <a:gd name="T11" fmla="*/ 16 h 35"/>
                <a:gd name="T12" fmla="*/ 15 w 28"/>
                <a:gd name="T13" fmla="*/ 1 h 35"/>
                <a:gd name="T14" fmla="*/ 0 60000 65536"/>
                <a:gd name="T15" fmla="*/ 0 60000 65536"/>
                <a:gd name="T16" fmla="*/ 0 60000 65536"/>
                <a:gd name="T17" fmla="*/ 0 60000 65536"/>
                <a:gd name="T18" fmla="*/ 0 60000 65536"/>
                <a:gd name="T19" fmla="*/ 0 60000 65536"/>
                <a:gd name="T20" fmla="*/ 0 60000 65536"/>
                <a:gd name="T21" fmla="*/ 0 w 28"/>
                <a:gd name="T22" fmla="*/ 0 h 35"/>
                <a:gd name="T23" fmla="*/ 28 w 2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47" name="Freeform 16"/>
            <p:cNvSpPr>
              <a:spLocks/>
            </p:cNvSpPr>
            <p:nvPr/>
          </p:nvSpPr>
          <p:spPr bwMode="auto">
            <a:xfrm>
              <a:off x="5300663" y="3514725"/>
              <a:ext cx="25400" cy="73025"/>
            </a:xfrm>
            <a:custGeom>
              <a:avLst/>
              <a:gdLst>
                <a:gd name="T0" fmla="*/ 3 w 11"/>
                <a:gd name="T1" fmla="*/ 0 h 31"/>
                <a:gd name="T2" fmla="*/ 0 w 11"/>
                <a:gd name="T3" fmla="*/ 23 h 31"/>
                <a:gd name="T4" fmla="*/ 0 w 11"/>
                <a:gd name="T5" fmla="*/ 31 h 31"/>
                <a:gd name="T6" fmla="*/ 11 w 11"/>
                <a:gd name="T7" fmla="*/ 29 h 31"/>
                <a:gd name="T8" fmla="*/ 3 w 11"/>
                <a:gd name="T9" fmla="*/ 0 h 31"/>
                <a:gd name="T10" fmla="*/ 0 60000 65536"/>
                <a:gd name="T11" fmla="*/ 0 60000 65536"/>
                <a:gd name="T12" fmla="*/ 0 60000 65536"/>
                <a:gd name="T13" fmla="*/ 0 60000 65536"/>
                <a:gd name="T14" fmla="*/ 0 60000 65536"/>
                <a:gd name="T15" fmla="*/ 0 w 11"/>
                <a:gd name="T16" fmla="*/ 0 h 31"/>
                <a:gd name="T17" fmla="*/ 11 w 11"/>
                <a:gd name="T18" fmla="*/ 31 h 31"/>
              </a:gdLst>
              <a:ahLst/>
              <a:cxnLst>
                <a:cxn ang="T10">
                  <a:pos x="T0" y="T1"/>
                </a:cxn>
                <a:cxn ang="T11">
                  <a:pos x="T2" y="T3"/>
                </a:cxn>
                <a:cxn ang="T12">
                  <a:pos x="T4" y="T5"/>
                </a:cxn>
                <a:cxn ang="T13">
                  <a:pos x="T6" y="T7"/>
                </a:cxn>
                <a:cxn ang="T14">
                  <a:pos x="T8" y="T9"/>
                </a:cxn>
              </a:cxnLst>
              <a:rect l="T15" t="T16" r="T17" b="T18"/>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sp>
        <p:nvSpPr>
          <p:cNvPr id="106" name="TextBox 105"/>
          <p:cNvSpPr txBox="1"/>
          <p:nvPr/>
        </p:nvSpPr>
        <p:spPr bwMode="auto">
          <a:xfrm>
            <a:off x="4528767" y="3255148"/>
            <a:ext cx="1543050" cy="738664"/>
          </a:xfrm>
          <a:prstGeom prst="rect">
            <a:avLst/>
          </a:prstGeom>
          <a:noFill/>
        </p:spPr>
        <p:txBody>
          <a:bodyPr lIns="0" tIns="0" rIns="0" bIns="0">
            <a:spAutoFit/>
          </a:bodyPr>
          <a:lstStyle/>
          <a:p>
            <a:pPr defTabSz="1031626" fontAlgn="auto">
              <a:spcBef>
                <a:spcPts val="0"/>
              </a:spcBef>
              <a:spcAft>
                <a:spcPts val="0"/>
              </a:spcAft>
              <a:defRPr/>
            </a:pPr>
            <a:r>
              <a:rPr lang="en-US" sz="1600" b="1" dirty="0" smtClean="0">
                <a:solidFill>
                  <a:schemeClr val="tx1">
                    <a:lumMod val="75000"/>
                    <a:lumOff val="25000"/>
                  </a:schemeClr>
                </a:solidFill>
                <a:latin typeface="+mn-lt"/>
                <a:cs typeface="+mn-cs"/>
              </a:rPr>
              <a:t>Meaning of ‘research activity’</a:t>
            </a:r>
            <a:endParaRPr lang="en-US" sz="1600" b="1" dirty="0">
              <a:solidFill>
                <a:schemeClr val="tx1">
                  <a:lumMod val="75000"/>
                  <a:lumOff val="25000"/>
                </a:schemeClr>
              </a:solidFill>
              <a:latin typeface="+mn-lt"/>
              <a:cs typeface="+mn-cs"/>
            </a:endParaRPr>
          </a:p>
        </p:txBody>
      </p:sp>
      <p:sp>
        <p:nvSpPr>
          <p:cNvPr id="109" name="TextBox 108"/>
          <p:cNvSpPr txBox="1"/>
          <p:nvPr/>
        </p:nvSpPr>
        <p:spPr bwMode="auto">
          <a:xfrm>
            <a:off x="6943234" y="3209217"/>
            <a:ext cx="2130425" cy="1231106"/>
          </a:xfrm>
          <a:prstGeom prst="rect">
            <a:avLst/>
          </a:prstGeom>
          <a:noFill/>
        </p:spPr>
        <p:txBody>
          <a:bodyPr wrap="square" lIns="0" tIns="0" rIns="0" bIns="0">
            <a:spAutoFit/>
          </a:bodyPr>
          <a:lstStyle/>
          <a:p>
            <a:pPr defTabSz="1031626" fontAlgn="auto">
              <a:spcBef>
                <a:spcPts val="0"/>
              </a:spcBef>
              <a:spcAft>
                <a:spcPts val="0"/>
              </a:spcAft>
              <a:defRPr/>
            </a:pPr>
            <a:r>
              <a:rPr lang="en-US" sz="1600" b="1" dirty="0" smtClean="0">
                <a:solidFill>
                  <a:schemeClr val="tx1">
                    <a:lumMod val="75000"/>
                    <a:lumOff val="25000"/>
                  </a:schemeClr>
                </a:solidFill>
                <a:latin typeface="+mn-lt"/>
                <a:cs typeface="+mn-cs"/>
              </a:rPr>
              <a:t>Importance of research activity in academic development and career progression</a:t>
            </a:r>
            <a:endParaRPr lang="en-US" sz="1600" b="1" dirty="0">
              <a:solidFill>
                <a:schemeClr val="tx1">
                  <a:lumMod val="75000"/>
                  <a:lumOff val="25000"/>
                </a:schemeClr>
              </a:solidFill>
              <a:latin typeface="+mn-lt"/>
              <a:cs typeface="+mn-cs"/>
            </a:endParaRPr>
          </a:p>
        </p:txBody>
      </p:sp>
      <p:sp>
        <p:nvSpPr>
          <p:cNvPr id="112" name="TextBox 111"/>
          <p:cNvSpPr txBox="1"/>
          <p:nvPr/>
        </p:nvSpPr>
        <p:spPr bwMode="auto">
          <a:xfrm>
            <a:off x="4528767" y="5125373"/>
            <a:ext cx="1543050" cy="984885"/>
          </a:xfrm>
          <a:prstGeom prst="rect">
            <a:avLst/>
          </a:prstGeom>
          <a:noFill/>
        </p:spPr>
        <p:txBody>
          <a:bodyPr lIns="0" tIns="0" rIns="0" bIns="0">
            <a:spAutoFit/>
          </a:bodyPr>
          <a:lstStyle/>
          <a:p>
            <a:pPr defTabSz="1031626" fontAlgn="auto">
              <a:spcBef>
                <a:spcPts val="0"/>
              </a:spcBef>
              <a:spcAft>
                <a:spcPts val="0"/>
              </a:spcAft>
              <a:defRPr/>
            </a:pPr>
            <a:r>
              <a:rPr lang="en-US" sz="1600" b="1" dirty="0" smtClean="0">
                <a:solidFill>
                  <a:schemeClr val="tx1">
                    <a:lumMod val="75000"/>
                    <a:lumOff val="25000"/>
                  </a:schemeClr>
                </a:solidFill>
                <a:latin typeface="+mn-lt"/>
                <a:cs typeface="+mn-cs"/>
              </a:rPr>
              <a:t>Gendered perspectives of research activity</a:t>
            </a:r>
            <a:endParaRPr lang="en-US" sz="1800" b="1" dirty="0">
              <a:solidFill>
                <a:schemeClr val="tx1">
                  <a:lumMod val="75000"/>
                  <a:lumOff val="25000"/>
                </a:schemeClr>
              </a:solidFill>
              <a:latin typeface="+mn-lt"/>
              <a:cs typeface="+mn-cs"/>
            </a:endParaRPr>
          </a:p>
        </p:txBody>
      </p:sp>
      <p:sp>
        <p:nvSpPr>
          <p:cNvPr id="115" name="TextBox 114"/>
          <p:cNvSpPr txBox="1"/>
          <p:nvPr/>
        </p:nvSpPr>
        <p:spPr bwMode="auto">
          <a:xfrm>
            <a:off x="6875976" y="5099321"/>
            <a:ext cx="1541462" cy="1231106"/>
          </a:xfrm>
          <a:prstGeom prst="rect">
            <a:avLst/>
          </a:prstGeom>
          <a:noFill/>
        </p:spPr>
        <p:txBody>
          <a:bodyPr lIns="0" tIns="0" rIns="0" bIns="0">
            <a:spAutoFit/>
          </a:bodyPr>
          <a:lstStyle/>
          <a:p>
            <a:pPr defTabSz="1031626" fontAlgn="auto">
              <a:spcBef>
                <a:spcPts val="0"/>
              </a:spcBef>
              <a:spcAft>
                <a:spcPts val="0"/>
              </a:spcAft>
              <a:defRPr/>
            </a:pPr>
            <a:r>
              <a:rPr lang="en-US" sz="1600" b="1" dirty="0" smtClean="0">
                <a:solidFill>
                  <a:schemeClr val="tx1">
                    <a:lumMod val="75000"/>
                    <a:lumOff val="25000"/>
                  </a:schemeClr>
                </a:solidFill>
                <a:latin typeface="+mn-lt"/>
                <a:cs typeface="+mn-cs"/>
              </a:rPr>
              <a:t>Personal experiences regarding research activity</a:t>
            </a:r>
            <a:endParaRPr lang="en-US" sz="1600" b="1" dirty="0">
              <a:solidFill>
                <a:schemeClr val="tx1">
                  <a:lumMod val="75000"/>
                  <a:lumOff val="25000"/>
                </a:schemeClr>
              </a:solidFill>
              <a:latin typeface="+mn-lt"/>
              <a:cs typeface="+mn-cs"/>
            </a:endParaRPr>
          </a:p>
        </p:txBody>
      </p:sp>
      <p:sp>
        <p:nvSpPr>
          <p:cNvPr id="117" name="TextBox 116"/>
          <p:cNvSpPr txBox="1"/>
          <p:nvPr/>
        </p:nvSpPr>
        <p:spPr>
          <a:xfrm>
            <a:off x="3995738" y="1630301"/>
            <a:ext cx="4737100" cy="1107996"/>
          </a:xfrm>
          <a:prstGeom prst="rect">
            <a:avLst/>
          </a:prstGeom>
          <a:noFill/>
        </p:spPr>
        <p:txBody>
          <a:bodyPr wrap="square">
            <a:spAutoFit/>
          </a:bodyPr>
          <a:lstStyle/>
          <a:p>
            <a:pPr algn="ctr" defTabSz="1031626" fontAlgn="auto">
              <a:spcBef>
                <a:spcPts val="0"/>
              </a:spcBef>
              <a:spcAft>
                <a:spcPts val="0"/>
              </a:spcAft>
              <a:defRPr/>
            </a:pPr>
            <a:r>
              <a:rPr lang="en-US" sz="2800" b="1" dirty="0" smtClean="0">
                <a:solidFill>
                  <a:schemeClr val="tx2">
                    <a:lumMod val="75000"/>
                    <a:lumOff val="25000"/>
                  </a:schemeClr>
                </a:solidFill>
                <a:latin typeface="+mn-lt"/>
                <a:cs typeface="+mn-cs"/>
              </a:rPr>
              <a:t>Nature and perceptions of research activity</a:t>
            </a:r>
            <a:endParaRPr lang="en-US" sz="1600" dirty="0">
              <a:solidFill>
                <a:schemeClr val="tx1">
                  <a:lumMod val="65000"/>
                  <a:lumOff val="35000"/>
                </a:schemeClr>
              </a:solidFill>
              <a:latin typeface="+mn-lt"/>
              <a:cs typeface="+mn-cs"/>
            </a:endParaRPr>
          </a:p>
          <a:p>
            <a:pPr defTabSz="1031626" fontAlgn="auto">
              <a:spcBef>
                <a:spcPts val="0"/>
              </a:spcBef>
              <a:spcAft>
                <a:spcPts val="0"/>
              </a:spcAft>
              <a:defRPr/>
            </a:pPr>
            <a:r>
              <a:rPr lang="en-US" sz="1000" dirty="0">
                <a:solidFill>
                  <a:schemeClr val="tx1">
                    <a:lumMod val="65000"/>
                    <a:lumOff val="35000"/>
                  </a:schemeClr>
                </a:solidFill>
                <a:latin typeface="+mn-lt"/>
                <a:cs typeface="+mn-cs"/>
              </a:rPr>
              <a:t> </a:t>
            </a:r>
          </a:p>
        </p:txBody>
      </p:sp>
      <p:sp>
        <p:nvSpPr>
          <p:cNvPr id="128" name="Oval 127"/>
          <p:cNvSpPr>
            <a:spLocks noChangeAspect="1"/>
          </p:cNvSpPr>
          <p:nvPr/>
        </p:nvSpPr>
        <p:spPr bwMode="auto">
          <a:xfrm>
            <a:off x="3959132" y="3168868"/>
            <a:ext cx="469900" cy="455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34" name="Oval 133"/>
          <p:cNvSpPr>
            <a:spLocks noChangeAspect="1"/>
          </p:cNvSpPr>
          <p:nvPr/>
        </p:nvSpPr>
        <p:spPr bwMode="auto">
          <a:xfrm>
            <a:off x="3991307" y="5143779"/>
            <a:ext cx="469900" cy="4556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37" name="Oval 136"/>
          <p:cNvSpPr>
            <a:spLocks noChangeAspect="1"/>
          </p:cNvSpPr>
          <p:nvPr/>
        </p:nvSpPr>
        <p:spPr bwMode="auto">
          <a:xfrm>
            <a:off x="6273368" y="5143778"/>
            <a:ext cx="468313" cy="4556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40" name="Oval 139"/>
          <p:cNvSpPr>
            <a:spLocks noChangeAspect="1"/>
          </p:cNvSpPr>
          <p:nvPr/>
        </p:nvSpPr>
        <p:spPr bwMode="auto">
          <a:xfrm>
            <a:off x="6273369" y="3159322"/>
            <a:ext cx="468313" cy="4556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2" accel="50000" decel="50000" fill="hold" grpId="0" nodeType="withEffect">
                                  <p:stCondLst>
                                    <p:cond delay="0"/>
                                  </p:stCondLst>
                                  <p:childTnLst>
                                    <p:set>
                                      <p:cBhvr>
                                        <p:cTn id="15" dur="1" fill="hold">
                                          <p:stCondLst>
                                            <p:cond delay="0"/>
                                          </p:stCondLst>
                                        </p:cTn>
                                        <p:tgtEl>
                                          <p:spTgt spid="117"/>
                                        </p:tgtEl>
                                        <p:attrNameLst>
                                          <p:attrName>style.visibility</p:attrName>
                                        </p:attrNameLst>
                                      </p:cBhvr>
                                      <p:to>
                                        <p:strVal val="visible"/>
                                      </p:to>
                                    </p:set>
                                    <p:anim calcmode="lin" valueType="num">
                                      <p:cBhvr additive="base">
                                        <p:cTn id="16" dur="500" fill="hold"/>
                                        <p:tgtEl>
                                          <p:spTgt spid="117"/>
                                        </p:tgtEl>
                                        <p:attrNameLst>
                                          <p:attrName>ppt_x</p:attrName>
                                        </p:attrNameLst>
                                      </p:cBhvr>
                                      <p:tavLst>
                                        <p:tav tm="0">
                                          <p:val>
                                            <p:strVal val="1+#ppt_w/2"/>
                                          </p:val>
                                        </p:tav>
                                        <p:tav tm="100000">
                                          <p:val>
                                            <p:strVal val="#ppt_x"/>
                                          </p:val>
                                        </p:tav>
                                      </p:tavLst>
                                    </p:anim>
                                    <p:anim calcmode="lin" valueType="num">
                                      <p:cBhvr additive="base">
                                        <p:cTn id="17" dur="500" fill="hold"/>
                                        <p:tgtEl>
                                          <p:spTgt spid="1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4"/>
          <p:cNvSpPr>
            <a:spLocks noGrp="1"/>
          </p:cNvSpPr>
          <p:nvPr>
            <p:ph type="title"/>
          </p:nvPr>
        </p:nvSpPr>
        <p:spPr>
          <a:xfrm>
            <a:off x="1752600" y="790575"/>
            <a:ext cx="5638800" cy="471488"/>
          </a:xfrm>
        </p:spPr>
        <p:txBody>
          <a:bodyPr/>
          <a:lstStyle/>
          <a:p>
            <a:pPr fontAlgn="auto">
              <a:spcAft>
                <a:spcPts val="0"/>
              </a:spcAft>
              <a:defRPr/>
            </a:pPr>
            <a:r>
              <a:rPr lang="en-US" sz="2800" dirty="0" smtClean="0">
                <a:ea typeface="+mj-ea"/>
              </a:rPr>
              <a:t>Future Themes</a:t>
            </a:r>
            <a:endParaRPr lang="en-US" sz="2800" dirty="0">
              <a:ea typeface="+mj-ea"/>
            </a:endParaRPr>
          </a:p>
        </p:txBody>
      </p:sp>
      <p:sp>
        <p:nvSpPr>
          <p:cNvPr id="104" name="Slide Number Placeholder 61"/>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1C5DBE8B-4FF8-4D2F-910C-011EE7E00B00}" type="slidenum">
              <a:rPr lang="en-US" altLang="en-US" sz="1000">
                <a:solidFill>
                  <a:srgbClr val="5C5C5C"/>
                </a:solidFill>
              </a:rPr>
              <a:pPr/>
              <a:t>19</a:t>
            </a:fld>
            <a:endParaRPr lang="en-US" altLang="en-US" sz="1000" dirty="0">
              <a:solidFill>
                <a:srgbClr val="5C5C5C"/>
              </a:solidFill>
            </a:endParaRPr>
          </a:p>
        </p:txBody>
      </p:sp>
      <p:grpSp>
        <p:nvGrpSpPr>
          <p:cNvPr id="2" name="Group 55"/>
          <p:cNvGrpSpPr>
            <a:grpSpLocks/>
          </p:cNvGrpSpPr>
          <p:nvPr/>
        </p:nvGrpSpPr>
        <p:grpSpPr bwMode="auto">
          <a:xfrm>
            <a:off x="1047750" y="1997075"/>
            <a:ext cx="874713" cy="3551238"/>
            <a:chOff x="4129088" y="2282825"/>
            <a:chExt cx="531813" cy="2159000"/>
          </a:xfrm>
        </p:grpSpPr>
        <p:sp>
          <p:nvSpPr>
            <p:cNvPr id="281648" name="Freeform 9"/>
            <p:cNvSpPr>
              <a:spLocks noEditPoints="1"/>
            </p:cNvSpPr>
            <p:nvPr/>
          </p:nvSpPr>
          <p:spPr bwMode="auto">
            <a:xfrm>
              <a:off x="4129088" y="2282825"/>
              <a:ext cx="531813" cy="2159000"/>
            </a:xfrm>
            <a:custGeom>
              <a:avLst/>
              <a:gdLst>
                <a:gd name="T0" fmla="*/ 107 w 223"/>
                <a:gd name="T1" fmla="*/ 1 h 905"/>
                <a:gd name="T2" fmla="*/ 147 w 223"/>
                <a:gd name="T3" fmla="*/ 36 h 905"/>
                <a:gd name="T4" fmla="*/ 154 w 223"/>
                <a:gd name="T5" fmla="*/ 62 h 905"/>
                <a:gd name="T6" fmla="*/ 160 w 223"/>
                <a:gd name="T7" fmla="*/ 98 h 905"/>
                <a:gd name="T8" fmla="*/ 171 w 223"/>
                <a:gd name="T9" fmla="*/ 133 h 905"/>
                <a:gd name="T10" fmla="*/ 178 w 223"/>
                <a:gd name="T11" fmla="*/ 151 h 905"/>
                <a:gd name="T12" fmla="*/ 210 w 223"/>
                <a:gd name="T13" fmla="*/ 170 h 905"/>
                <a:gd name="T14" fmla="*/ 221 w 223"/>
                <a:gd name="T15" fmla="*/ 238 h 905"/>
                <a:gd name="T16" fmla="*/ 214 w 223"/>
                <a:gd name="T17" fmla="*/ 296 h 905"/>
                <a:gd name="T18" fmla="*/ 191 w 223"/>
                <a:gd name="T19" fmla="*/ 313 h 905"/>
                <a:gd name="T20" fmla="*/ 198 w 223"/>
                <a:gd name="T21" fmla="*/ 371 h 905"/>
                <a:gd name="T22" fmla="*/ 206 w 223"/>
                <a:gd name="T23" fmla="*/ 414 h 905"/>
                <a:gd name="T24" fmla="*/ 194 w 223"/>
                <a:gd name="T25" fmla="*/ 416 h 905"/>
                <a:gd name="T26" fmla="*/ 189 w 223"/>
                <a:gd name="T27" fmla="*/ 474 h 905"/>
                <a:gd name="T28" fmla="*/ 172 w 223"/>
                <a:gd name="T29" fmla="*/ 570 h 905"/>
                <a:gd name="T30" fmla="*/ 165 w 223"/>
                <a:gd name="T31" fmla="*/ 582 h 905"/>
                <a:gd name="T32" fmla="*/ 157 w 223"/>
                <a:gd name="T33" fmla="*/ 582 h 905"/>
                <a:gd name="T34" fmla="*/ 155 w 223"/>
                <a:gd name="T35" fmla="*/ 611 h 905"/>
                <a:gd name="T36" fmla="*/ 149 w 223"/>
                <a:gd name="T37" fmla="*/ 670 h 905"/>
                <a:gd name="T38" fmla="*/ 123 w 223"/>
                <a:gd name="T39" fmla="*/ 764 h 905"/>
                <a:gd name="T40" fmla="*/ 141 w 223"/>
                <a:gd name="T41" fmla="*/ 817 h 905"/>
                <a:gd name="T42" fmla="*/ 156 w 223"/>
                <a:gd name="T43" fmla="*/ 852 h 905"/>
                <a:gd name="T44" fmla="*/ 133 w 223"/>
                <a:gd name="T45" fmla="*/ 854 h 905"/>
                <a:gd name="T46" fmla="*/ 122 w 223"/>
                <a:gd name="T47" fmla="*/ 846 h 905"/>
                <a:gd name="T48" fmla="*/ 125 w 223"/>
                <a:gd name="T49" fmla="*/ 864 h 905"/>
                <a:gd name="T50" fmla="*/ 112 w 223"/>
                <a:gd name="T51" fmla="*/ 905 h 905"/>
                <a:gd name="T52" fmla="*/ 107 w 223"/>
                <a:gd name="T53" fmla="*/ 905 h 905"/>
                <a:gd name="T54" fmla="*/ 107 w 223"/>
                <a:gd name="T55" fmla="*/ 636 h 905"/>
                <a:gd name="T56" fmla="*/ 109 w 223"/>
                <a:gd name="T57" fmla="*/ 621 h 905"/>
                <a:gd name="T58" fmla="*/ 109 w 223"/>
                <a:gd name="T59" fmla="*/ 580 h 905"/>
                <a:gd name="T60" fmla="*/ 107 w 223"/>
                <a:gd name="T61" fmla="*/ 596 h 905"/>
                <a:gd name="T62" fmla="*/ 107 w 223"/>
                <a:gd name="T63" fmla="*/ 1 h 905"/>
                <a:gd name="T64" fmla="*/ 106 w 223"/>
                <a:gd name="T65" fmla="*/ 1 h 905"/>
                <a:gd name="T66" fmla="*/ 107 w 223"/>
                <a:gd name="T67" fmla="*/ 1 h 905"/>
                <a:gd name="T68" fmla="*/ 107 w 223"/>
                <a:gd name="T69" fmla="*/ 596 h 905"/>
                <a:gd name="T70" fmla="*/ 104 w 223"/>
                <a:gd name="T71" fmla="*/ 611 h 905"/>
                <a:gd name="T72" fmla="*/ 105 w 223"/>
                <a:gd name="T73" fmla="*/ 632 h 905"/>
                <a:gd name="T74" fmla="*/ 106 w 223"/>
                <a:gd name="T75" fmla="*/ 645 h 905"/>
                <a:gd name="T76" fmla="*/ 107 w 223"/>
                <a:gd name="T77" fmla="*/ 636 h 905"/>
                <a:gd name="T78" fmla="*/ 107 w 223"/>
                <a:gd name="T79" fmla="*/ 905 h 905"/>
                <a:gd name="T80" fmla="*/ 89 w 223"/>
                <a:gd name="T81" fmla="*/ 869 h 905"/>
                <a:gd name="T82" fmla="*/ 88 w 223"/>
                <a:gd name="T83" fmla="*/ 831 h 905"/>
                <a:gd name="T84" fmla="*/ 81 w 223"/>
                <a:gd name="T85" fmla="*/ 789 h 905"/>
                <a:gd name="T86" fmla="*/ 52 w 223"/>
                <a:gd name="T87" fmla="*/ 662 h 905"/>
                <a:gd name="T88" fmla="*/ 53 w 223"/>
                <a:gd name="T89" fmla="*/ 606 h 905"/>
                <a:gd name="T90" fmla="*/ 50 w 223"/>
                <a:gd name="T91" fmla="*/ 579 h 905"/>
                <a:gd name="T92" fmla="*/ 34 w 223"/>
                <a:gd name="T93" fmla="*/ 565 h 905"/>
                <a:gd name="T94" fmla="*/ 29 w 223"/>
                <a:gd name="T95" fmla="*/ 465 h 905"/>
                <a:gd name="T96" fmla="*/ 31 w 223"/>
                <a:gd name="T97" fmla="*/ 410 h 905"/>
                <a:gd name="T98" fmla="*/ 11 w 223"/>
                <a:gd name="T99" fmla="*/ 407 h 905"/>
                <a:gd name="T100" fmla="*/ 27 w 223"/>
                <a:gd name="T101" fmla="*/ 360 h 905"/>
                <a:gd name="T102" fmla="*/ 30 w 223"/>
                <a:gd name="T103" fmla="*/ 326 h 905"/>
                <a:gd name="T104" fmla="*/ 2 w 223"/>
                <a:gd name="T105" fmla="*/ 302 h 905"/>
                <a:gd name="T106" fmla="*/ 2 w 223"/>
                <a:gd name="T107" fmla="*/ 234 h 905"/>
                <a:gd name="T108" fmla="*/ 7 w 223"/>
                <a:gd name="T109" fmla="*/ 204 h 905"/>
                <a:gd name="T110" fmla="*/ 27 w 223"/>
                <a:gd name="T111" fmla="*/ 154 h 905"/>
                <a:gd name="T112" fmla="*/ 48 w 223"/>
                <a:gd name="T113" fmla="*/ 145 h 905"/>
                <a:gd name="T114" fmla="*/ 50 w 223"/>
                <a:gd name="T115" fmla="*/ 126 h 905"/>
                <a:gd name="T116" fmla="*/ 63 w 223"/>
                <a:gd name="T117" fmla="*/ 101 h 905"/>
                <a:gd name="T118" fmla="*/ 64 w 223"/>
                <a:gd name="T119" fmla="*/ 64 h 905"/>
                <a:gd name="T120" fmla="*/ 106 w 223"/>
                <a:gd name="T121" fmla="*/ 1 h 90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23"/>
                <a:gd name="T184" fmla="*/ 0 h 905"/>
                <a:gd name="T185" fmla="*/ 223 w 223"/>
                <a:gd name="T186" fmla="*/ 905 h 90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23" h="905">
                  <a:moveTo>
                    <a:pt x="107" y="1"/>
                  </a:moveTo>
                  <a:cubicBezTo>
                    <a:pt x="127" y="0"/>
                    <a:pt x="143" y="19"/>
                    <a:pt x="147" y="36"/>
                  </a:cubicBezTo>
                  <a:cubicBezTo>
                    <a:pt x="151" y="54"/>
                    <a:pt x="154" y="53"/>
                    <a:pt x="154" y="62"/>
                  </a:cubicBezTo>
                  <a:cubicBezTo>
                    <a:pt x="154" y="72"/>
                    <a:pt x="158" y="83"/>
                    <a:pt x="160" y="98"/>
                  </a:cubicBezTo>
                  <a:cubicBezTo>
                    <a:pt x="162" y="114"/>
                    <a:pt x="163" y="124"/>
                    <a:pt x="171" y="133"/>
                  </a:cubicBezTo>
                  <a:cubicBezTo>
                    <a:pt x="179" y="142"/>
                    <a:pt x="178" y="151"/>
                    <a:pt x="178" y="151"/>
                  </a:cubicBezTo>
                  <a:cubicBezTo>
                    <a:pt x="178" y="151"/>
                    <a:pt x="204" y="153"/>
                    <a:pt x="210" y="170"/>
                  </a:cubicBezTo>
                  <a:cubicBezTo>
                    <a:pt x="217" y="188"/>
                    <a:pt x="218" y="218"/>
                    <a:pt x="221" y="238"/>
                  </a:cubicBezTo>
                  <a:cubicBezTo>
                    <a:pt x="223" y="258"/>
                    <a:pt x="221" y="281"/>
                    <a:pt x="214" y="296"/>
                  </a:cubicBezTo>
                  <a:cubicBezTo>
                    <a:pt x="207" y="311"/>
                    <a:pt x="191" y="313"/>
                    <a:pt x="191" y="313"/>
                  </a:cubicBezTo>
                  <a:cubicBezTo>
                    <a:pt x="191" y="313"/>
                    <a:pt x="189" y="344"/>
                    <a:pt x="198" y="371"/>
                  </a:cubicBezTo>
                  <a:cubicBezTo>
                    <a:pt x="207" y="399"/>
                    <a:pt x="213" y="413"/>
                    <a:pt x="206" y="414"/>
                  </a:cubicBezTo>
                  <a:cubicBezTo>
                    <a:pt x="198" y="416"/>
                    <a:pt x="194" y="416"/>
                    <a:pt x="194" y="416"/>
                  </a:cubicBezTo>
                  <a:cubicBezTo>
                    <a:pt x="194" y="416"/>
                    <a:pt x="194" y="451"/>
                    <a:pt x="189" y="474"/>
                  </a:cubicBezTo>
                  <a:cubicBezTo>
                    <a:pt x="184" y="497"/>
                    <a:pt x="172" y="555"/>
                    <a:pt x="172" y="570"/>
                  </a:cubicBezTo>
                  <a:cubicBezTo>
                    <a:pt x="172" y="584"/>
                    <a:pt x="171" y="582"/>
                    <a:pt x="165" y="582"/>
                  </a:cubicBezTo>
                  <a:cubicBezTo>
                    <a:pt x="160" y="582"/>
                    <a:pt x="157" y="582"/>
                    <a:pt x="157" y="582"/>
                  </a:cubicBezTo>
                  <a:cubicBezTo>
                    <a:pt x="157" y="582"/>
                    <a:pt x="158" y="605"/>
                    <a:pt x="155" y="611"/>
                  </a:cubicBezTo>
                  <a:cubicBezTo>
                    <a:pt x="152" y="616"/>
                    <a:pt x="157" y="642"/>
                    <a:pt x="149" y="670"/>
                  </a:cubicBezTo>
                  <a:cubicBezTo>
                    <a:pt x="140" y="697"/>
                    <a:pt x="123" y="744"/>
                    <a:pt x="123" y="764"/>
                  </a:cubicBezTo>
                  <a:cubicBezTo>
                    <a:pt x="123" y="783"/>
                    <a:pt x="132" y="807"/>
                    <a:pt x="141" y="817"/>
                  </a:cubicBezTo>
                  <a:cubicBezTo>
                    <a:pt x="150" y="827"/>
                    <a:pt x="163" y="847"/>
                    <a:pt x="156" y="852"/>
                  </a:cubicBezTo>
                  <a:cubicBezTo>
                    <a:pt x="149" y="857"/>
                    <a:pt x="139" y="856"/>
                    <a:pt x="133" y="854"/>
                  </a:cubicBezTo>
                  <a:cubicBezTo>
                    <a:pt x="127" y="852"/>
                    <a:pt x="122" y="846"/>
                    <a:pt x="122" y="846"/>
                  </a:cubicBezTo>
                  <a:cubicBezTo>
                    <a:pt x="122" y="846"/>
                    <a:pt x="122" y="856"/>
                    <a:pt x="125" y="864"/>
                  </a:cubicBezTo>
                  <a:cubicBezTo>
                    <a:pt x="128" y="871"/>
                    <a:pt x="125" y="905"/>
                    <a:pt x="112" y="905"/>
                  </a:cubicBezTo>
                  <a:cubicBezTo>
                    <a:pt x="110" y="905"/>
                    <a:pt x="108" y="905"/>
                    <a:pt x="107" y="905"/>
                  </a:cubicBezTo>
                  <a:cubicBezTo>
                    <a:pt x="107" y="636"/>
                    <a:pt x="107" y="636"/>
                    <a:pt x="107" y="636"/>
                  </a:cubicBezTo>
                  <a:cubicBezTo>
                    <a:pt x="107" y="631"/>
                    <a:pt x="108" y="624"/>
                    <a:pt x="109" y="621"/>
                  </a:cubicBezTo>
                  <a:cubicBezTo>
                    <a:pt x="112" y="614"/>
                    <a:pt x="110" y="600"/>
                    <a:pt x="109" y="580"/>
                  </a:cubicBezTo>
                  <a:cubicBezTo>
                    <a:pt x="109" y="580"/>
                    <a:pt x="108" y="588"/>
                    <a:pt x="107" y="596"/>
                  </a:cubicBezTo>
                  <a:lnTo>
                    <a:pt x="107" y="1"/>
                  </a:lnTo>
                  <a:close/>
                  <a:moveTo>
                    <a:pt x="106" y="1"/>
                  </a:moveTo>
                  <a:cubicBezTo>
                    <a:pt x="107" y="1"/>
                    <a:pt x="107" y="1"/>
                    <a:pt x="107" y="1"/>
                  </a:cubicBezTo>
                  <a:cubicBezTo>
                    <a:pt x="107" y="596"/>
                    <a:pt x="107" y="596"/>
                    <a:pt x="107" y="596"/>
                  </a:cubicBezTo>
                  <a:cubicBezTo>
                    <a:pt x="106" y="602"/>
                    <a:pt x="105" y="608"/>
                    <a:pt x="104" y="611"/>
                  </a:cubicBezTo>
                  <a:cubicBezTo>
                    <a:pt x="102" y="620"/>
                    <a:pt x="105" y="626"/>
                    <a:pt x="105" y="632"/>
                  </a:cubicBezTo>
                  <a:cubicBezTo>
                    <a:pt x="105" y="637"/>
                    <a:pt x="106" y="645"/>
                    <a:pt x="106" y="645"/>
                  </a:cubicBezTo>
                  <a:cubicBezTo>
                    <a:pt x="106" y="645"/>
                    <a:pt x="106" y="641"/>
                    <a:pt x="107" y="636"/>
                  </a:cubicBezTo>
                  <a:cubicBezTo>
                    <a:pt x="107" y="905"/>
                    <a:pt x="107" y="905"/>
                    <a:pt x="107" y="905"/>
                  </a:cubicBezTo>
                  <a:cubicBezTo>
                    <a:pt x="96" y="901"/>
                    <a:pt x="88" y="888"/>
                    <a:pt x="89" y="869"/>
                  </a:cubicBezTo>
                  <a:cubicBezTo>
                    <a:pt x="89" y="847"/>
                    <a:pt x="84" y="843"/>
                    <a:pt x="88" y="831"/>
                  </a:cubicBezTo>
                  <a:cubicBezTo>
                    <a:pt x="91" y="818"/>
                    <a:pt x="87" y="809"/>
                    <a:pt x="81" y="789"/>
                  </a:cubicBezTo>
                  <a:cubicBezTo>
                    <a:pt x="75" y="769"/>
                    <a:pt x="51" y="684"/>
                    <a:pt x="52" y="662"/>
                  </a:cubicBezTo>
                  <a:cubicBezTo>
                    <a:pt x="53" y="640"/>
                    <a:pt x="56" y="621"/>
                    <a:pt x="53" y="606"/>
                  </a:cubicBezTo>
                  <a:cubicBezTo>
                    <a:pt x="51" y="592"/>
                    <a:pt x="50" y="579"/>
                    <a:pt x="50" y="579"/>
                  </a:cubicBezTo>
                  <a:cubicBezTo>
                    <a:pt x="50" y="579"/>
                    <a:pt x="34" y="586"/>
                    <a:pt x="34" y="565"/>
                  </a:cubicBezTo>
                  <a:cubicBezTo>
                    <a:pt x="34" y="544"/>
                    <a:pt x="31" y="483"/>
                    <a:pt x="29" y="465"/>
                  </a:cubicBezTo>
                  <a:cubicBezTo>
                    <a:pt x="28" y="446"/>
                    <a:pt x="31" y="410"/>
                    <a:pt x="31" y="410"/>
                  </a:cubicBezTo>
                  <a:cubicBezTo>
                    <a:pt x="31" y="410"/>
                    <a:pt x="16" y="409"/>
                    <a:pt x="11" y="407"/>
                  </a:cubicBezTo>
                  <a:cubicBezTo>
                    <a:pt x="6" y="405"/>
                    <a:pt x="24" y="373"/>
                    <a:pt x="27" y="360"/>
                  </a:cubicBezTo>
                  <a:cubicBezTo>
                    <a:pt x="31" y="348"/>
                    <a:pt x="30" y="326"/>
                    <a:pt x="30" y="326"/>
                  </a:cubicBezTo>
                  <a:cubicBezTo>
                    <a:pt x="30" y="326"/>
                    <a:pt x="3" y="325"/>
                    <a:pt x="2" y="302"/>
                  </a:cubicBezTo>
                  <a:cubicBezTo>
                    <a:pt x="1" y="279"/>
                    <a:pt x="0" y="247"/>
                    <a:pt x="2" y="234"/>
                  </a:cubicBezTo>
                  <a:cubicBezTo>
                    <a:pt x="4" y="220"/>
                    <a:pt x="5" y="222"/>
                    <a:pt x="7" y="204"/>
                  </a:cubicBezTo>
                  <a:cubicBezTo>
                    <a:pt x="9" y="186"/>
                    <a:pt x="18" y="155"/>
                    <a:pt x="27" y="154"/>
                  </a:cubicBezTo>
                  <a:cubicBezTo>
                    <a:pt x="36" y="153"/>
                    <a:pt x="48" y="145"/>
                    <a:pt x="48" y="145"/>
                  </a:cubicBezTo>
                  <a:cubicBezTo>
                    <a:pt x="48" y="145"/>
                    <a:pt x="39" y="135"/>
                    <a:pt x="50" y="126"/>
                  </a:cubicBezTo>
                  <a:cubicBezTo>
                    <a:pt x="61" y="117"/>
                    <a:pt x="68" y="113"/>
                    <a:pt x="63" y="101"/>
                  </a:cubicBezTo>
                  <a:cubicBezTo>
                    <a:pt x="58" y="89"/>
                    <a:pt x="61" y="80"/>
                    <a:pt x="64" y="64"/>
                  </a:cubicBezTo>
                  <a:cubicBezTo>
                    <a:pt x="67" y="49"/>
                    <a:pt x="75" y="1"/>
                    <a:pt x="106"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49" name="Freeform 10"/>
            <p:cNvSpPr>
              <a:spLocks/>
            </p:cNvSpPr>
            <p:nvPr/>
          </p:nvSpPr>
          <p:spPr bwMode="auto">
            <a:xfrm>
              <a:off x="4343401" y="2589213"/>
              <a:ext cx="127000" cy="244475"/>
            </a:xfrm>
            <a:custGeom>
              <a:avLst/>
              <a:gdLst>
                <a:gd name="T0" fmla="*/ 1 w 53"/>
                <a:gd name="T1" fmla="*/ 3 h 103"/>
                <a:gd name="T2" fmla="*/ 15 w 53"/>
                <a:gd name="T3" fmla="*/ 24 h 103"/>
                <a:gd name="T4" fmla="*/ 24 w 53"/>
                <a:gd name="T5" fmla="*/ 72 h 103"/>
                <a:gd name="T6" fmla="*/ 33 w 53"/>
                <a:gd name="T7" fmla="*/ 52 h 103"/>
                <a:gd name="T8" fmla="*/ 37 w 53"/>
                <a:gd name="T9" fmla="*/ 28 h 103"/>
                <a:gd name="T10" fmla="*/ 52 w 53"/>
                <a:gd name="T11" fmla="*/ 0 h 103"/>
                <a:gd name="T12" fmla="*/ 53 w 53"/>
                <a:gd name="T13" fmla="*/ 19 h 103"/>
                <a:gd name="T14" fmla="*/ 38 w 53"/>
                <a:gd name="T15" fmla="*/ 65 h 103"/>
                <a:gd name="T16" fmla="*/ 25 w 53"/>
                <a:gd name="T17" fmla="*/ 97 h 103"/>
                <a:gd name="T18" fmla="*/ 13 w 53"/>
                <a:gd name="T19" fmla="*/ 67 h 103"/>
                <a:gd name="T20" fmla="*/ 1 w 53"/>
                <a:gd name="T21" fmla="*/ 3 h 1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
                <a:gd name="T34" fmla="*/ 0 h 103"/>
                <a:gd name="T35" fmla="*/ 53 w 53"/>
                <a:gd name="T36" fmla="*/ 103 h 1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103">
                  <a:moveTo>
                    <a:pt x="1" y="3"/>
                  </a:moveTo>
                  <a:cubicBezTo>
                    <a:pt x="1" y="3"/>
                    <a:pt x="15" y="15"/>
                    <a:pt x="15" y="24"/>
                  </a:cubicBezTo>
                  <a:cubicBezTo>
                    <a:pt x="15" y="33"/>
                    <a:pt x="21" y="63"/>
                    <a:pt x="24" y="72"/>
                  </a:cubicBezTo>
                  <a:cubicBezTo>
                    <a:pt x="27" y="82"/>
                    <a:pt x="28" y="61"/>
                    <a:pt x="33" y="52"/>
                  </a:cubicBezTo>
                  <a:cubicBezTo>
                    <a:pt x="38" y="43"/>
                    <a:pt x="40" y="35"/>
                    <a:pt x="37" y="28"/>
                  </a:cubicBezTo>
                  <a:cubicBezTo>
                    <a:pt x="35" y="21"/>
                    <a:pt x="45" y="18"/>
                    <a:pt x="52" y="0"/>
                  </a:cubicBezTo>
                  <a:cubicBezTo>
                    <a:pt x="53" y="7"/>
                    <a:pt x="53" y="12"/>
                    <a:pt x="53" y="19"/>
                  </a:cubicBezTo>
                  <a:cubicBezTo>
                    <a:pt x="52" y="26"/>
                    <a:pt x="41" y="58"/>
                    <a:pt x="38" y="65"/>
                  </a:cubicBezTo>
                  <a:cubicBezTo>
                    <a:pt x="35" y="71"/>
                    <a:pt x="26" y="91"/>
                    <a:pt x="25" y="97"/>
                  </a:cubicBezTo>
                  <a:cubicBezTo>
                    <a:pt x="25" y="103"/>
                    <a:pt x="17" y="86"/>
                    <a:pt x="13" y="67"/>
                  </a:cubicBezTo>
                  <a:cubicBezTo>
                    <a:pt x="8" y="48"/>
                    <a:pt x="0" y="21"/>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50" name="Freeform 11"/>
            <p:cNvSpPr>
              <a:spLocks/>
            </p:cNvSpPr>
            <p:nvPr/>
          </p:nvSpPr>
          <p:spPr bwMode="auto">
            <a:xfrm>
              <a:off x="4279901" y="2927350"/>
              <a:ext cx="23813" cy="52387"/>
            </a:xfrm>
            <a:custGeom>
              <a:avLst/>
              <a:gdLst>
                <a:gd name="T0" fmla="*/ 7 w 10"/>
                <a:gd name="T1" fmla="*/ 22 h 22"/>
                <a:gd name="T2" fmla="*/ 9 w 10"/>
                <a:gd name="T3" fmla="*/ 9 h 22"/>
                <a:gd name="T4" fmla="*/ 9 w 10"/>
                <a:gd name="T5" fmla="*/ 0 h 22"/>
                <a:gd name="T6" fmla="*/ 2 w 10"/>
                <a:gd name="T7" fmla="*/ 1 h 22"/>
                <a:gd name="T8" fmla="*/ 0 w 10"/>
                <a:gd name="T9" fmla="*/ 19 h 22"/>
                <a:gd name="T10" fmla="*/ 7 w 10"/>
                <a:gd name="T11" fmla="*/ 22 h 22"/>
                <a:gd name="T12" fmla="*/ 0 60000 65536"/>
                <a:gd name="T13" fmla="*/ 0 60000 65536"/>
                <a:gd name="T14" fmla="*/ 0 60000 65536"/>
                <a:gd name="T15" fmla="*/ 0 60000 65536"/>
                <a:gd name="T16" fmla="*/ 0 60000 65536"/>
                <a:gd name="T17" fmla="*/ 0 60000 65536"/>
                <a:gd name="T18" fmla="*/ 0 w 10"/>
                <a:gd name="T19" fmla="*/ 0 h 22"/>
                <a:gd name="T20" fmla="*/ 10 w 10"/>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0" h="22">
                  <a:moveTo>
                    <a:pt x="7" y="22"/>
                  </a:moveTo>
                  <a:cubicBezTo>
                    <a:pt x="7" y="22"/>
                    <a:pt x="9" y="16"/>
                    <a:pt x="9" y="9"/>
                  </a:cubicBezTo>
                  <a:cubicBezTo>
                    <a:pt x="10" y="2"/>
                    <a:pt x="9" y="0"/>
                    <a:pt x="9" y="0"/>
                  </a:cubicBezTo>
                  <a:cubicBezTo>
                    <a:pt x="2" y="1"/>
                    <a:pt x="2" y="1"/>
                    <a:pt x="2" y="1"/>
                  </a:cubicBezTo>
                  <a:cubicBezTo>
                    <a:pt x="2" y="1"/>
                    <a:pt x="1" y="15"/>
                    <a:pt x="0" y="19"/>
                  </a:cubicBezTo>
                  <a:cubicBezTo>
                    <a:pt x="3" y="22"/>
                    <a:pt x="7" y="22"/>
                    <a:pt x="7"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51" name="Freeform 12"/>
            <p:cNvSpPr>
              <a:spLocks/>
            </p:cNvSpPr>
            <p:nvPr/>
          </p:nvSpPr>
          <p:spPr bwMode="auto">
            <a:xfrm>
              <a:off x="4456113" y="3035300"/>
              <a:ext cx="26988" cy="53975"/>
            </a:xfrm>
            <a:custGeom>
              <a:avLst/>
              <a:gdLst>
                <a:gd name="T0" fmla="*/ 3 w 11"/>
                <a:gd name="T1" fmla="*/ 0 h 23"/>
                <a:gd name="T2" fmla="*/ 1 w 11"/>
                <a:gd name="T3" fmla="*/ 18 h 23"/>
                <a:gd name="T4" fmla="*/ 11 w 11"/>
                <a:gd name="T5" fmla="*/ 18 h 23"/>
                <a:gd name="T6" fmla="*/ 11 w 11"/>
                <a:gd name="T7" fmla="*/ 0 h 23"/>
                <a:gd name="T8" fmla="*/ 3 w 11"/>
                <a:gd name="T9" fmla="*/ 0 h 23"/>
                <a:gd name="T10" fmla="*/ 0 60000 65536"/>
                <a:gd name="T11" fmla="*/ 0 60000 65536"/>
                <a:gd name="T12" fmla="*/ 0 60000 65536"/>
                <a:gd name="T13" fmla="*/ 0 60000 65536"/>
                <a:gd name="T14" fmla="*/ 0 60000 65536"/>
                <a:gd name="T15" fmla="*/ 0 w 11"/>
                <a:gd name="T16" fmla="*/ 0 h 23"/>
                <a:gd name="T17" fmla="*/ 11 w 11"/>
                <a:gd name="T18" fmla="*/ 23 h 23"/>
              </a:gdLst>
              <a:ahLst/>
              <a:cxnLst>
                <a:cxn ang="T10">
                  <a:pos x="T0" y="T1"/>
                </a:cxn>
                <a:cxn ang="T11">
                  <a:pos x="T2" y="T3"/>
                </a:cxn>
                <a:cxn ang="T12">
                  <a:pos x="T4" y="T5"/>
                </a:cxn>
                <a:cxn ang="T13">
                  <a:pos x="T6" y="T7"/>
                </a:cxn>
                <a:cxn ang="T14">
                  <a:pos x="T8" y="T9"/>
                </a:cxn>
              </a:cxnLst>
              <a:rect l="T15" t="T16" r="T17" b="T18"/>
              <a:pathLst>
                <a:path w="11" h="23">
                  <a:moveTo>
                    <a:pt x="3" y="0"/>
                  </a:moveTo>
                  <a:cubicBezTo>
                    <a:pt x="3" y="0"/>
                    <a:pt x="1" y="14"/>
                    <a:pt x="1" y="18"/>
                  </a:cubicBezTo>
                  <a:cubicBezTo>
                    <a:pt x="0" y="23"/>
                    <a:pt x="11" y="18"/>
                    <a:pt x="11" y="18"/>
                  </a:cubicBezTo>
                  <a:cubicBezTo>
                    <a:pt x="11" y="0"/>
                    <a:pt x="11" y="0"/>
                    <a:pt x="11" y="0"/>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grpSp>
        <p:nvGrpSpPr>
          <p:cNvPr id="3" name="Group 60"/>
          <p:cNvGrpSpPr>
            <a:grpSpLocks/>
          </p:cNvGrpSpPr>
          <p:nvPr/>
        </p:nvGrpSpPr>
        <p:grpSpPr bwMode="auto">
          <a:xfrm>
            <a:off x="2227263" y="2074863"/>
            <a:ext cx="1019175" cy="3503612"/>
            <a:chOff x="4948238" y="2751138"/>
            <a:chExt cx="585788" cy="2011362"/>
          </a:xfrm>
        </p:grpSpPr>
        <p:sp>
          <p:nvSpPr>
            <p:cNvPr id="281644" name="Freeform 13"/>
            <p:cNvSpPr>
              <a:spLocks/>
            </p:cNvSpPr>
            <p:nvPr/>
          </p:nvSpPr>
          <p:spPr bwMode="auto">
            <a:xfrm>
              <a:off x="4948238" y="2751138"/>
              <a:ext cx="585788" cy="2011362"/>
            </a:xfrm>
            <a:custGeom>
              <a:avLst/>
              <a:gdLst>
                <a:gd name="T0" fmla="*/ 102 w 246"/>
                <a:gd name="T1" fmla="*/ 0 h 843"/>
                <a:gd name="T2" fmla="*/ 144 w 246"/>
                <a:gd name="T3" fmla="*/ 41 h 843"/>
                <a:gd name="T4" fmla="*/ 140 w 246"/>
                <a:gd name="T5" fmla="*/ 85 h 843"/>
                <a:gd name="T6" fmla="*/ 136 w 246"/>
                <a:gd name="T7" fmla="*/ 92 h 843"/>
                <a:gd name="T8" fmla="*/ 131 w 246"/>
                <a:gd name="T9" fmla="*/ 113 h 843"/>
                <a:gd name="T10" fmla="*/ 124 w 246"/>
                <a:gd name="T11" fmla="*/ 124 h 843"/>
                <a:gd name="T12" fmla="*/ 132 w 246"/>
                <a:gd name="T13" fmla="*/ 139 h 843"/>
                <a:gd name="T14" fmla="*/ 168 w 246"/>
                <a:gd name="T15" fmla="*/ 154 h 843"/>
                <a:gd name="T16" fmla="*/ 194 w 246"/>
                <a:gd name="T17" fmla="*/ 179 h 843"/>
                <a:gd name="T18" fmla="*/ 220 w 246"/>
                <a:gd name="T19" fmla="*/ 221 h 843"/>
                <a:gd name="T20" fmla="*/ 242 w 246"/>
                <a:gd name="T21" fmla="*/ 268 h 843"/>
                <a:gd name="T22" fmla="*/ 200 w 246"/>
                <a:gd name="T23" fmla="*/ 292 h 843"/>
                <a:gd name="T24" fmla="*/ 181 w 246"/>
                <a:gd name="T25" fmla="*/ 284 h 843"/>
                <a:gd name="T26" fmla="*/ 194 w 246"/>
                <a:gd name="T27" fmla="*/ 361 h 843"/>
                <a:gd name="T28" fmla="*/ 203 w 246"/>
                <a:gd name="T29" fmla="*/ 440 h 843"/>
                <a:gd name="T30" fmla="*/ 188 w 246"/>
                <a:gd name="T31" fmla="*/ 448 h 843"/>
                <a:gd name="T32" fmla="*/ 176 w 246"/>
                <a:gd name="T33" fmla="*/ 549 h 843"/>
                <a:gd name="T34" fmla="*/ 162 w 246"/>
                <a:gd name="T35" fmla="*/ 646 h 843"/>
                <a:gd name="T36" fmla="*/ 160 w 246"/>
                <a:gd name="T37" fmla="*/ 707 h 843"/>
                <a:gd name="T38" fmla="*/ 188 w 246"/>
                <a:gd name="T39" fmla="*/ 746 h 843"/>
                <a:gd name="T40" fmla="*/ 221 w 246"/>
                <a:gd name="T41" fmla="*/ 753 h 843"/>
                <a:gd name="T42" fmla="*/ 217 w 246"/>
                <a:gd name="T43" fmla="*/ 768 h 843"/>
                <a:gd name="T44" fmla="*/ 165 w 246"/>
                <a:gd name="T45" fmla="*/ 763 h 843"/>
                <a:gd name="T46" fmla="*/ 146 w 246"/>
                <a:gd name="T47" fmla="*/ 755 h 843"/>
                <a:gd name="T48" fmla="*/ 132 w 246"/>
                <a:gd name="T49" fmla="*/ 765 h 843"/>
                <a:gd name="T50" fmla="*/ 112 w 246"/>
                <a:gd name="T51" fmla="*/ 753 h 843"/>
                <a:gd name="T52" fmla="*/ 109 w 246"/>
                <a:gd name="T53" fmla="*/ 720 h 843"/>
                <a:gd name="T54" fmla="*/ 113 w 246"/>
                <a:gd name="T55" fmla="*/ 683 h 843"/>
                <a:gd name="T56" fmla="*/ 106 w 246"/>
                <a:gd name="T57" fmla="*/ 629 h 843"/>
                <a:gd name="T58" fmla="*/ 106 w 246"/>
                <a:gd name="T59" fmla="*/ 585 h 843"/>
                <a:gd name="T60" fmla="*/ 111 w 246"/>
                <a:gd name="T61" fmla="*/ 544 h 843"/>
                <a:gd name="T62" fmla="*/ 110 w 246"/>
                <a:gd name="T63" fmla="*/ 516 h 843"/>
                <a:gd name="T64" fmla="*/ 95 w 246"/>
                <a:gd name="T65" fmla="*/ 594 h 843"/>
                <a:gd name="T66" fmla="*/ 87 w 246"/>
                <a:gd name="T67" fmla="*/ 685 h 843"/>
                <a:gd name="T68" fmla="*/ 73 w 246"/>
                <a:gd name="T69" fmla="*/ 742 h 843"/>
                <a:gd name="T70" fmla="*/ 68 w 246"/>
                <a:gd name="T71" fmla="*/ 767 h 843"/>
                <a:gd name="T72" fmla="*/ 75 w 246"/>
                <a:gd name="T73" fmla="*/ 798 h 843"/>
                <a:gd name="T74" fmla="*/ 69 w 246"/>
                <a:gd name="T75" fmla="*/ 843 h 843"/>
                <a:gd name="T76" fmla="*/ 30 w 246"/>
                <a:gd name="T77" fmla="*/ 816 h 843"/>
                <a:gd name="T78" fmla="*/ 27 w 246"/>
                <a:gd name="T79" fmla="*/ 772 h 843"/>
                <a:gd name="T80" fmla="*/ 22 w 246"/>
                <a:gd name="T81" fmla="*/ 738 h 843"/>
                <a:gd name="T82" fmla="*/ 22 w 246"/>
                <a:gd name="T83" fmla="*/ 690 h 843"/>
                <a:gd name="T84" fmla="*/ 29 w 246"/>
                <a:gd name="T85" fmla="*/ 607 h 843"/>
                <a:gd name="T86" fmla="*/ 38 w 246"/>
                <a:gd name="T87" fmla="*/ 506 h 843"/>
                <a:gd name="T88" fmla="*/ 39 w 246"/>
                <a:gd name="T89" fmla="*/ 453 h 843"/>
                <a:gd name="T90" fmla="*/ 13 w 246"/>
                <a:gd name="T91" fmla="*/ 442 h 843"/>
                <a:gd name="T92" fmla="*/ 23 w 246"/>
                <a:gd name="T93" fmla="*/ 379 h 843"/>
                <a:gd name="T94" fmla="*/ 37 w 246"/>
                <a:gd name="T95" fmla="*/ 314 h 843"/>
                <a:gd name="T96" fmla="*/ 33 w 246"/>
                <a:gd name="T97" fmla="*/ 270 h 843"/>
                <a:gd name="T98" fmla="*/ 10 w 246"/>
                <a:gd name="T99" fmla="*/ 214 h 843"/>
                <a:gd name="T100" fmla="*/ 9 w 246"/>
                <a:gd name="T101" fmla="*/ 152 h 843"/>
                <a:gd name="T102" fmla="*/ 47 w 246"/>
                <a:gd name="T103" fmla="*/ 139 h 843"/>
                <a:gd name="T104" fmla="*/ 67 w 246"/>
                <a:gd name="T105" fmla="*/ 116 h 843"/>
                <a:gd name="T106" fmla="*/ 74 w 246"/>
                <a:gd name="T107" fmla="*/ 107 h 843"/>
                <a:gd name="T108" fmla="*/ 72 w 246"/>
                <a:gd name="T109" fmla="*/ 93 h 843"/>
                <a:gd name="T110" fmla="*/ 61 w 246"/>
                <a:gd name="T111" fmla="*/ 79 h 843"/>
                <a:gd name="T112" fmla="*/ 60 w 246"/>
                <a:gd name="T113" fmla="*/ 33 h 843"/>
                <a:gd name="T114" fmla="*/ 102 w 246"/>
                <a:gd name="T115" fmla="*/ 0 h 84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46"/>
                <a:gd name="T175" fmla="*/ 0 h 843"/>
                <a:gd name="T176" fmla="*/ 246 w 246"/>
                <a:gd name="T177" fmla="*/ 843 h 84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45" name="Freeform 14"/>
            <p:cNvSpPr>
              <a:spLocks/>
            </p:cNvSpPr>
            <p:nvPr/>
          </p:nvSpPr>
          <p:spPr bwMode="auto">
            <a:xfrm>
              <a:off x="5111751" y="3011488"/>
              <a:ext cx="146050" cy="111125"/>
            </a:xfrm>
            <a:custGeom>
              <a:avLst/>
              <a:gdLst>
                <a:gd name="T0" fmla="*/ 57 w 61"/>
                <a:gd name="T1" fmla="*/ 21 h 47"/>
                <a:gd name="T2" fmla="*/ 61 w 61"/>
                <a:gd name="T3" fmla="*/ 27 h 47"/>
                <a:gd name="T4" fmla="*/ 58 w 61"/>
                <a:gd name="T5" fmla="*/ 47 h 47"/>
                <a:gd name="T6" fmla="*/ 45 w 61"/>
                <a:gd name="T7" fmla="*/ 27 h 47"/>
                <a:gd name="T8" fmla="*/ 35 w 61"/>
                <a:gd name="T9" fmla="*/ 35 h 47"/>
                <a:gd name="T10" fmla="*/ 33 w 61"/>
                <a:gd name="T11" fmla="*/ 44 h 47"/>
                <a:gd name="T12" fmla="*/ 0 w 61"/>
                <a:gd name="T13" fmla="*/ 7 h 47"/>
                <a:gd name="T14" fmla="*/ 5 w 61"/>
                <a:gd name="T15" fmla="*/ 0 h 47"/>
                <a:gd name="T16" fmla="*/ 44 w 61"/>
                <a:gd name="T17" fmla="*/ 26 h 47"/>
                <a:gd name="T18" fmla="*/ 57 w 61"/>
                <a:gd name="T19" fmla="*/ 21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47"/>
                <a:gd name="T32" fmla="*/ 61 w 61"/>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46" name="Freeform 15"/>
            <p:cNvSpPr>
              <a:spLocks/>
            </p:cNvSpPr>
            <p:nvPr/>
          </p:nvSpPr>
          <p:spPr bwMode="auto">
            <a:xfrm>
              <a:off x="5262563" y="3311525"/>
              <a:ext cx="66675" cy="84137"/>
            </a:xfrm>
            <a:custGeom>
              <a:avLst/>
              <a:gdLst>
                <a:gd name="T0" fmla="*/ 15 w 28"/>
                <a:gd name="T1" fmla="*/ 1 h 35"/>
                <a:gd name="T2" fmla="*/ 0 w 28"/>
                <a:gd name="T3" fmla="*/ 0 h 35"/>
                <a:gd name="T4" fmla="*/ 13 w 28"/>
                <a:gd name="T5" fmla="*/ 19 h 35"/>
                <a:gd name="T6" fmla="*/ 13 w 28"/>
                <a:gd name="T7" fmla="*/ 33 h 35"/>
                <a:gd name="T8" fmla="*/ 24 w 28"/>
                <a:gd name="T9" fmla="*/ 35 h 35"/>
                <a:gd name="T10" fmla="*/ 25 w 28"/>
                <a:gd name="T11" fmla="*/ 16 h 35"/>
                <a:gd name="T12" fmla="*/ 15 w 28"/>
                <a:gd name="T13" fmla="*/ 1 h 35"/>
                <a:gd name="T14" fmla="*/ 0 60000 65536"/>
                <a:gd name="T15" fmla="*/ 0 60000 65536"/>
                <a:gd name="T16" fmla="*/ 0 60000 65536"/>
                <a:gd name="T17" fmla="*/ 0 60000 65536"/>
                <a:gd name="T18" fmla="*/ 0 60000 65536"/>
                <a:gd name="T19" fmla="*/ 0 60000 65536"/>
                <a:gd name="T20" fmla="*/ 0 60000 65536"/>
                <a:gd name="T21" fmla="*/ 0 w 28"/>
                <a:gd name="T22" fmla="*/ 0 h 35"/>
                <a:gd name="T23" fmla="*/ 28 w 2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81647" name="Freeform 16"/>
            <p:cNvSpPr>
              <a:spLocks/>
            </p:cNvSpPr>
            <p:nvPr/>
          </p:nvSpPr>
          <p:spPr bwMode="auto">
            <a:xfrm>
              <a:off x="5300663" y="3514725"/>
              <a:ext cx="25400" cy="73025"/>
            </a:xfrm>
            <a:custGeom>
              <a:avLst/>
              <a:gdLst>
                <a:gd name="T0" fmla="*/ 3 w 11"/>
                <a:gd name="T1" fmla="*/ 0 h 31"/>
                <a:gd name="T2" fmla="*/ 0 w 11"/>
                <a:gd name="T3" fmla="*/ 23 h 31"/>
                <a:gd name="T4" fmla="*/ 0 w 11"/>
                <a:gd name="T5" fmla="*/ 31 h 31"/>
                <a:gd name="T6" fmla="*/ 11 w 11"/>
                <a:gd name="T7" fmla="*/ 29 h 31"/>
                <a:gd name="T8" fmla="*/ 3 w 11"/>
                <a:gd name="T9" fmla="*/ 0 h 31"/>
                <a:gd name="T10" fmla="*/ 0 60000 65536"/>
                <a:gd name="T11" fmla="*/ 0 60000 65536"/>
                <a:gd name="T12" fmla="*/ 0 60000 65536"/>
                <a:gd name="T13" fmla="*/ 0 60000 65536"/>
                <a:gd name="T14" fmla="*/ 0 60000 65536"/>
                <a:gd name="T15" fmla="*/ 0 w 11"/>
                <a:gd name="T16" fmla="*/ 0 h 31"/>
                <a:gd name="T17" fmla="*/ 11 w 11"/>
                <a:gd name="T18" fmla="*/ 31 h 31"/>
              </a:gdLst>
              <a:ahLst/>
              <a:cxnLst>
                <a:cxn ang="T10">
                  <a:pos x="T0" y="T1"/>
                </a:cxn>
                <a:cxn ang="T11">
                  <a:pos x="T2" y="T3"/>
                </a:cxn>
                <a:cxn ang="T12">
                  <a:pos x="T4" y="T5"/>
                </a:cxn>
                <a:cxn ang="T13">
                  <a:pos x="T6" y="T7"/>
                </a:cxn>
                <a:cxn ang="T14">
                  <a:pos x="T8" y="T9"/>
                </a:cxn>
              </a:cxnLst>
              <a:rect l="T15" t="T16" r="T17" b="T18"/>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sp>
        <p:nvSpPr>
          <p:cNvPr id="106" name="TextBox 105"/>
          <p:cNvSpPr txBox="1"/>
          <p:nvPr/>
        </p:nvSpPr>
        <p:spPr bwMode="auto">
          <a:xfrm>
            <a:off x="4528767" y="3255148"/>
            <a:ext cx="1543050" cy="1477328"/>
          </a:xfrm>
          <a:prstGeom prst="rect">
            <a:avLst/>
          </a:prstGeom>
          <a:noFill/>
        </p:spPr>
        <p:txBody>
          <a:bodyPr lIns="0" tIns="0" rIns="0" bIns="0">
            <a:spAutoFit/>
          </a:bodyPr>
          <a:lstStyle/>
          <a:p>
            <a:pPr defTabSz="1031626" fontAlgn="auto">
              <a:spcBef>
                <a:spcPts val="0"/>
              </a:spcBef>
              <a:spcAft>
                <a:spcPts val="0"/>
              </a:spcAft>
              <a:defRPr/>
            </a:pPr>
            <a:r>
              <a:rPr lang="en-US" sz="1600" b="1" dirty="0" smtClean="0">
                <a:solidFill>
                  <a:schemeClr val="tx1">
                    <a:lumMod val="75000"/>
                    <a:lumOff val="25000"/>
                  </a:schemeClr>
                </a:solidFill>
                <a:latin typeface="+mn-lt"/>
                <a:cs typeface="+mn-cs"/>
              </a:rPr>
              <a:t>Personal experiences of the REF process (</a:t>
            </a:r>
            <a:r>
              <a:rPr lang="en-US" sz="1600" b="1" dirty="0" err="1" smtClean="0">
                <a:solidFill>
                  <a:schemeClr val="tx1">
                    <a:lumMod val="75000"/>
                    <a:lumOff val="25000"/>
                  </a:schemeClr>
                </a:solidFill>
                <a:latin typeface="+mn-lt"/>
                <a:cs typeface="+mn-cs"/>
              </a:rPr>
              <a:t>inc.</a:t>
            </a:r>
            <a:r>
              <a:rPr lang="en-US" sz="1600" b="1" dirty="0" smtClean="0">
                <a:solidFill>
                  <a:schemeClr val="tx1">
                    <a:lumMod val="75000"/>
                    <a:lumOff val="25000"/>
                  </a:schemeClr>
                </a:solidFill>
                <a:latin typeface="+mn-lt"/>
                <a:cs typeface="+mn-cs"/>
              </a:rPr>
              <a:t> self-selection, circumstances)</a:t>
            </a:r>
            <a:endParaRPr lang="en-US" sz="1600" b="1" dirty="0">
              <a:solidFill>
                <a:schemeClr val="tx1">
                  <a:lumMod val="75000"/>
                  <a:lumOff val="25000"/>
                </a:schemeClr>
              </a:solidFill>
              <a:latin typeface="+mn-lt"/>
              <a:cs typeface="+mn-cs"/>
            </a:endParaRPr>
          </a:p>
        </p:txBody>
      </p:sp>
      <p:sp>
        <p:nvSpPr>
          <p:cNvPr id="109" name="TextBox 108"/>
          <p:cNvSpPr txBox="1"/>
          <p:nvPr/>
        </p:nvSpPr>
        <p:spPr bwMode="auto">
          <a:xfrm>
            <a:off x="6943234" y="3209217"/>
            <a:ext cx="2130425" cy="984885"/>
          </a:xfrm>
          <a:prstGeom prst="rect">
            <a:avLst/>
          </a:prstGeom>
          <a:noFill/>
        </p:spPr>
        <p:txBody>
          <a:bodyPr wrap="square" lIns="0" tIns="0" rIns="0" bIns="0">
            <a:spAutoFit/>
          </a:bodyPr>
          <a:lstStyle/>
          <a:p>
            <a:pPr defTabSz="1031626" fontAlgn="auto">
              <a:spcBef>
                <a:spcPts val="0"/>
              </a:spcBef>
              <a:spcAft>
                <a:spcPts val="0"/>
              </a:spcAft>
              <a:defRPr/>
            </a:pPr>
            <a:r>
              <a:rPr lang="en-US" sz="1600" b="1" dirty="0" smtClean="0">
                <a:solidFill>
                  <a:schemeClr val="tx1">
                    <a:lumMod val="75000"/>
                    <a:lumOff val="25000"/>
                  </a:schemeClr>
                </a:solidFill>
                <a:latin typeface="+mn-lt"/>
                <a:cs typeface="+mn-cs"/>
              </a:rPr>
              <a:t>Departmental and faculty responsibility regarding research activity and the REF</a:t>
            </a:r>
            <a:endParaRPr lang="en-US" sz="1600" b="1" dirty="0">
              <a:solidFill>
                <a:schemeClr val="tx1">
                  <a:lumMod val="75000"/>
                  <a:lumOff val="25000"/>
                </a:schemeClr>
              </a:solidFill>
              <a:latin typeface="+mn-lt"/>
              <a:cs typeface="+mn-cs"/>
            </a:endParaRPr>
          </a:p>
        </p:txBody>
      </p:sp>
      <p:sp>
        <p:nvSpPr>
          <p:cNvPr id="112" name="TextBox 111"/>
          <p:cNvSpPr txBox="1"/>
          <p:nvPr/>
        </p:nvSpPr>
        <p:spPr bwMode="auto">
          <a:xfrm>
            <a:off x="4528767" y="5125373"/>
            <a:ext cx="1543050" cy="1477328"/>
          </a:xfrm>
          <a:prstGeom prst="rect">
            <a:avLst/>
          </a:prstGeom>
          <a:noFill/>
        </p:spPr>
        <p:txBody>
          <a:bodyPr lIns="0" tIns="0" rIns="0" bIns="0">
            <a:spAutoFit/>
          </a:bodyPr>
          <a:lstStyle/>
          <a:p>
            <a:pPr defTabSz="1031626" fontAlgn="auto">
              <a:spcBef>
                <a:spcPts val="0"/>
              </a:spcBef>
              <a:spcAft>
                <a:spcPts val="0"/>
              </a:spcAft>
              <a:defRPr/>
            </a:pPr>
            <a:r>
              <a:rPr lang="en-US" sz="1600" b="1" dirty="0" smtClean="0">
                <a:solidFill>
                  <a:schemeClr val="tx1">
                    <a:lumMod val="75000"/>
                    <a:lumOff val="25000"/>
                  </a:schemeClr>
                </a:solidFill>
                <a:latin typeface="+mn-lt"/>
                <a:cs typeface="+mn-cs"/>
              </a:rPr>
              <a:t>Institutional responsibility regarding research activity and the REF</a:t>
            </a:r>
            <a:endParaRPr lang="en-US" sz="1800" b="1" dirty="0">
              <a:solidFill>
                <a:schemeClr val="tx1">
                  <a:lumMod val="75000"/>
                  <a:lumOff val="25000"/>
                </a:schemeClr>
              </a:solidFill>
              <a:latin typeface="+mn-lt"/>
              <a:cs typeface="+mn-cs"/>
            </a:endParaRPr>
          </a:p>
        </p:txBody>
      </p:sp>
      <p:sp>
        <p:nvSpPr>
          <p:cNvPr id="115" name="TextBox 114"/>
          <p:cNvSpPr txBox="1"/>
          <p:nvPr/>
        </p:nvSpPr>
        <p:spPr bwMode="auto">
          <a:xfrm>
            <a:off x="6875976" y="5099321"/>
            <a:ext cx="1541462" cy="1477328"/>
          </a:xfrm>
          <a:prstGeom prst="rect">
            <a:avLst/>
          </a:prstGeom>
          <a:noFill/>
        </p:spPr>
        <p:txBody>
          <a:bodyPr lIns="0" tIns="0" rIns="0" bIns="0">
            <a:spAutoFit/>
          </a:bodyPr>
          <a:lstStyle/>
          <a:p>
            <a:pPr defTabSz="1031626" fontAlgn="auto">
              <a:spcBef>
                <a:spcPts val="0"/>
              </a:spcBef>
              <a:spcAft>
                <a:spcPts val="0"/>
              </a:spcAft>
              <a:defRPr/>
            </a:pPr>
            <a:r>
              <a:rPr lang="en-US" sz="1600" b="1" dirty="0" smtClean="0">
                <a:solidFill>
                  <a:schemeClr val="tx1">
                    <a:lumMod val="75000"/>
                    <a:lumOff val="25000"/>
                  </a:schemeClr>
                </a:solidFill>
                <a:latin typeface="+mn-lt"/>
                <a:cs typeface="+mn-cs"/>
              </a:rPr>
              <a:t>National responsibility regarding research activity and the REF</a:t>
            </a:r>
            <a:endParaRPr lang="en-US" sz="1600" b="1" dirty="0">
              <a:solidFill>
                <a:schemeClr val="tx1">
                  <a:lumMod val="75000"/>
                  <a:lumOff val="25000"/>
                </a:schemeClr>
              </a:solidFill>
              <a:latin typeface="+mn-lt"/>
              <a:cs typeface="+mn-cs"/>
            </a:endParaRPr>
          </a:p>
        </p:txBody>
      </p:sp>
      <p:sp>
        <p:nvSpPr>
          <p:cNvPr id="117" name="TextBox 116"/>
          <p:cNvSpPr txBox="1"/>
          <p:nvPr/>
        </p:nvSpPr>
        <p:spPr>
          <a:xfrm>
            <a:off x="3995738" y="1630301"/>
            <a:ext cx="4737100" cy="1538883"/>
          </a:xfrm>
          <a:prstGeom prst="rect">
            <a:avLst/>
          </a:prstGeom>
          <a:noFill/>
        </p:spPr>
        <p:txBody>
          <a:bodyPr wrap="square">
            <a:spAutoFit/>
          </a:bodyPr>
          <a:lstStyle/>
          <a:p>
            <a:pPr algn="ctr" defTabSz="1031626" fontAlgn="auto">
              <a:spcBef>
                <a:spcPts val="0"/>
              </a:spcBef>
              <a:spcAft>
                <a:spcPts val="0"/>
              </a:spcAft>
              <a:defRPr/>
            </a:pPr>
            <a:r>
              <a:rPr lang="en-US" sz="2800" b="1" dirty="0" smtClean="0">
                <a:solidFill>
                  <a:schemeClr val="tx2">
                    <a:lumMod val="75000"/>
                    <a:lumOff val="25000"/>
                  </a:schemeClr>
                </a:solidFill>
                <a:latin typeface="+mn-lt"/>
                <a:cs typeface="+mn-cs"/>
              </a:rPr>
              <a:t>Experiences and perceptions in relation to the REF 2014</a:t>
            </a:r>
            <a:endParaRPr lang="en-US" sz="1600" dirty="0">
              <a:solidFill>
                <a:schemeClr val="tx1">
                  <a:lumMod val="65000"/>
                  <a:lumOff val="35000"/>
                </a:schemeClr>
              </a:solidFill>
              <a:latin typeface="+mn-lt"/>
              <a:cs typeface="+mn-cs"/>
            </a:endParaRPr>
          </a:p>
          <a:p>
            <a:pPr defTabSz="1031626" fontAlgn="auto">
              <a:spcBef>
                <a:spcPts val="0"/>
              </a:spcBef>
              <a:spcAft>
                <a:spcPts val="0"/>
              </a:spcAft>
              <a:defRPr/>
            </a:pPr>
            <a:r>
              <a:rPr lang="en-US" sz="1000" dirty="0">
                <a:solidFill>
                  <a:schemeClr val="tx1">
                    <a:lumMod val="65000"/>
                    <a:lumOff val="35000"/>
                  </a:schemeClr>
                </a:solidFill>
                <a:latin typeface="+mn-lt"/>
                <a:cs typeface="+mn-cs"/>
              </a:rPr>
              <a:t> </a:t>
            </a:r>
          </a:p>
        </p:txBody>
      </p:sp>
      <p:sp>
        <p:nvSpPr>
          <p:cNvPr id="128" name="Oval 127"/>
          <p:cNvSpPr>
            <a:spLocks noChangeAspect="1"/>
          </p:cNvSpPr>
          <p:nvPr/>
        </p:nvSpPr>
        <p:spPr bwMode="auto">
          <a:xfrm>
            <a:off x="3959132" y="3168868"/>
            <a:ext cx="469900" cy="4556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34" name="Oval 133"/>
          <p:cNvSpPr>
            <a:spLocks noChangeAspect="1"/>
          </p:cNvSpPr>
          <p:nvPr/>
        </p:nvSpPr>
        <p:spPr bwMode="auto">
          <a:xfrm>
            <a:off x="3991307" y="5143779"/>
            <a:ext cx="469900" cy="4556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37" name="Oval 136"/>
          <p:cNvSpPr>
            <a:spLocks noChangeAspect="1"/>
          </p:cNvSpPr>
          <p:nvPr/>
        </p:nvSpPr>
        <p:spPr bwMode="auto">
          <a:xfrm>
            <a:off x="6273368" y="5143778"/>
            <a:ext cx="468313" cy="4556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40" name="Oval 139"/>
          <p:cNvSpPr>
            <a:spLocks noChangeAspect="1"/>
          </p:cNvSpPr>
          <p:nvPr/>
        </p:nvSpPr>
        <p:spPr bwMode="auto">
          <a:xfrm>
            <a:off x="6273369" y="3159322"/>
            <a:ext cx="468313" cy="4556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Tree>
    <p:extLst>
      <p:ext uri="{BB962C8B-B14F-4D97-AF65-F5344CB8AC3E}">
        <p14:creationId xmlns:p14="http://schemas.microsoft.com/office/powerpoint/2010/main" val="256935652"/>
      </p:ext>
    </p:extLst>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2" accel="50000" decel="50000" fill="hold" grpId="0" nodeType="withEffect">
                                  <p:stCondLst>
                                    <p:cond delay="0"/>
                                  </p:stCondLst>
                                  <p:childTnLst>
                                    <p:set>
                                      <p:cBhvr>
                                        <p:cTn id="15" dur="1" fill="hold">
                                          <p:stCondLst>
                                            <p:cond delay="0"/>
                                          </p:stCondLst>
                                        </p:cTn>
                                        <p:tgtEl>
                                          <p:spTgt spid="117"/>
                                        </p:tgtEl>
                                        <p:attrNameLst>
                                          <p:attrName>style.visibility</p:attrName>
                                        </p:attrNameLst>
                                      </p:cBhvr>
                                      <p:to>
                                        <p:strVal val="visible"/>
                                      </p:to>
                                    </p:set>
                                    <p:anim calcmode="lin" valueType="num">
                                      <p:cBhvr additive="base">
                                        <p:cTn id="16" dur="500" fill="hold"/>
                                        <p:tgtEl>
                                          <p:spTgt spid="117"/>
                                        </p:tgtEl>
                                        <p:attrNameLst>
                                          <p:attrName>ppt_x</p:attrName>
                                        </p:attrNameLst>
                                      </p:cBhvr>
                                      <p:tavLst>
                                        <p:tav tm="0">
                                          <p:val>
                                            <p:strVal val="1+#ppt_w/2"/>
                                          </p:val>
                                        </p:tav>
                                        <p:tav tm="100000">
                                          <p:val>
                                            <p:strVal val="#ppt_x"/>
                                          </p:val>
                                        </p:tav>
                                      </p:tavLst>
                                    </p:anim>
                                    <p:anim calcmode="lin" valueType="num">
                                      <p:cBhvr additive="base">
                                        <p:cTn id="17" dur="500" fill="hold"/>
                                        <p:tgtEl>
                                          <p:spTgt spid="1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a:spLocks noGrp="1"/>
          </p:cNvSpPr>
          <p:nvPr>
            <p:ph type="title"/>
          </p:nvPr>
        </p:nvSpPr>
        <p:spPr>
          <a:xfrm>
            <a:off x="1752600" y="790575"/>
            <a:ext cx="5638800" cy="471488"/>
          </a:xfrm>
        </p:spPr>
        <p:txBody>
          <a:bodyPr/>
          <a:lstStyle/>
          <a:p>
            <a:pPr fontAlgn="auto">
              <a:spcAft>
                <a:spcPts val="0"/>
              </a:spcAft>
              <a:defRPr/>
            </a:pPr>
            <a:r>
              <a:rPr lang="en-US" sz="3200" dirty="0" smtClean="0">
                <a:ea typeface="+mj-ea"/>
              </a:rPr>
              <a:t>Meet Our Team</a:t>
            </a:r>
            <a:endParaRPr lang="en-US" sz="3200" dirty="0">
              <a:ea typeface="+mj-ea"/>
            </a:endParaRPr>
          </a:p>
        </p:txBody>
      </p:sp>
      <p:sp>
        <p:nvSpPr>
          <p:cNvPr id="36" name="Text Placeholder 5"/>
          <p:cNvSpPr>
            <a:spLocks noGrp="1"/>
          </p:cNvSpPr>
          <p:nvPr>
            <p:ph type="body" sz="half" idx="2"/>
          </p:nvPr>
        </p:nvSpPr>
        <p:spPr>
          <a:xfrm>
            <a:off x="2514600" y="1260475"/>
            <a:ext cx="4114800" cy="268288"/>
          </a:xfrm>
        </p:spPr>
        <p:txBody>
          <a:bodyPr/>
          <a:lstStyle/>
          <a:p>
            <a:pPr fontAlgn="auto">
              <a:spcAft>
                <a:spcPts val="0"/>
              </a:spcAft>
              <a:defRPr/>
            </a:pPr>
            <a:r>
              <a:rPr lang="en-US" dirty="0" smtClean="0">
                <a:ea typeface="+mn-ea"/>
              </a:rPr>
              <a:t>University of Chester</a:t>
            </a:r>
            <a:endParaRPr lang="en-US" dirty="0">
              <a:ea typeface="+mn-ea"/>
            </a:endParaRPr>
          </a:p>
        </p:txBody>
      </p:sp>
      <p:sp>
        <p:nvSpPr>
          <p:cNvPr id="34" name="Slide Number Placeholder 23"/>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2FDBE209-7FAA-4BEF-9650-1EBF0AA5068D}" type="slidenum">
              <a:rPr lang="en-US" altLang="en-US" sz="1000">
                <a:solidFill>
                  <a:srgbClr val="5C5C5C"/>
                </a:solidFill>
              </a:rPr>
              <a:pPr/>
              <a:t>2</a:t>
            </a:fld>
            <a:endParaRPr lang="en-US" altLang="en-US" sz="1000" dirty="0">
              <a:solidFill>
                <a:srgbClr val="5C5C5C"/>
              </a:solidFill>
            </a:endParaRPr>
          </a:p>
        </p:txBody>
      </p:sp>
      <p:sp>
        <p:nvSpPr>
          <p:cNvPr id="37" name="TextBox 36"/>
          <p:cNvSpPr txBox="1"/>
          <p:nvPr/>
        </p:nvSpPr>
        <p:spPr>
          <a:xfrm>
            <a:off x="1333278" y="4540727"/>
            <a:ext cx="1673909" cy="984885"/>
          </a:xfrm>
          <a:prstGeom prst="rect">
            <a:avLst/>
          </a:prstGeom>
          <a:noFill/>
        </p:spPr>
        <p:txBody>
          <a:bodyPr wrap="square" lIns="0" tIns="0" rIns="0" bIns="0" anchor="ctr">
            <a:spAutoFit/>
          </a:bodyPr>
          <a:lstStyle/>
          <a:p>
            <a:pPr algn="ctr" defTabSz="1031626" fontAlgn="auto">
              <a:spcBef>
                <a:spcPts val="0"/>
              </a:spcBef>
              <a:spcAft>
                <a:spcPts val="0"/>
              </a:spcAft>
              <a:defRPr/>
            </a:pPr>
            <a:r>
              <a:rPr lang="en-US" sz="2400" b="1" dirty="0" smtClean="0">
                <a:solidFill>
                  <a:schemeClr val="tx1">
                    <a:lumMod val="75000"/>
                    <a:lumOff val="25000"/>
                  </a:schemeClr>
                </a:solidFill>
                <a:latin typeface="+mn-lt"/>
                <a:cs typeface="+mn-cs"/>
              </a:rPr>
              <a:t>Dr. Chantal Davies</a:t>
            </a:r>
            <a:endParaRPr lang="en-US" sz="2400" b="1" dirty="0">
              <a:solidFill>
                <a:schemeClr val="tx1">
                  <a:lumMod val="75000"/>
                  <a:lumOff val="25000"/>
                </a:schemeClr>
              </a:solidFill>
              <a:latin typeface="+mn-lt"/>
              <a:cs typeface="+mn-cs"/>
            </a:endParaRPr>
          </a:p>
          <a:p>
            <a:pPr algn="ctr" defTabSz="1031626" fontAlgn="auto">
              <a:spcBef>
                <a:spcPts val="0"/>
              </a:spcBef>
              <a:spcAft>
                <a:spcPts val="0"/>
              </a:spcAft>
              <a:defRPr/>
            </a:pPr>
            <a:r>
              <a:rPr lang="en-US" sz="1600" b="1" dirty="0" smtClean="0">
                <a:solidFill>
                  <a:schemeClr val="accent1"/>
                </a:solidFill>
                <a:latin typeface="+mn-lt"/>
                <a:cs typeface="+mn-cs"/>
              </a:rPr>
              <a:t>Senior Lecturer</a:t>
            </a:r>
            <a:endParaRPr lang="en-US" sz="1600" b="1" dirty="0">
              <a:solidFill>
                <a:schemeClr val="accent1"/>
              </a:solidFill>
              <a:latin typeface="+mn-lt"/>
              <a:cs typeface="+mn-cs"/>
            </a:endParaRPr>
          </a:p>
        </p:txBody>
      </p:sp>
      <p:sp>
        <p:nvSpPr>
          <p:cNvPr id="39" name="Oval 38"/>
          <p:cNvSpPr/>
          <p:nvPr/>
        </p:nvSpPr>
        <p:spPr>
          <a:xfrm>
            <a:off x="1457446" y="2286794"/>
            <a:ext cx="1425575" cy="1718276"/>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40" name="Oval 39"/>
          <p:cNvSpPr/>
          <p:nvPr/>
        </p:nvSpPr>
        <p:spPr>
          <a:xfrm>
            <a:off x="2507337" y="2006328"/>
            <a:ext cx="687387" cy="687388"/>
          </a:xfrm>
          <a:prstGeom prst="ellipse">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2800" dirty="0">
              <a:solidFill>
                <a:schemeClr val="accent1">
                  <a:lumMod val="75000"/>
                </a:schemeClr>
              </a:solidFill>
              <a:latin typeface="FontAwesome" pitchFamily="2" charset="0"/>
            </a:endParaRPr>
          </a:p>
        </p:txBody>
      </p:sp>
      <p:sp>
        <p:nvSpPr>
          <p:cNvPr id="41" name="TextBox 40"/>
          <p:cNvSpPr txBox="1"/>
          <p:nvPr/>
        </p:nvSpPr>
        <p:spPr>
          <a:xfrm>
            <a:off x="3849693" y="4540728"/>
            <a:ext cx="1520027" cy="984885"/>
          </a:xfrm>
          <a:prstGeom prst="rect">
            <a:avLst/>
          </a:prstGeom>
          <a:noFill/>
        </p:spPr>
        <p:txBody>
          <a:bodyPr wrap="square" lIns="0" tIns="0" rIns="0" bIns="0" anchor="ctr">
            <a:spAutoFit/>
          </a:bodyPr>
          <a:lstStyle/>
          <a:p>
            <a:pPr algn="ctr" defTabSz="1031626" fontAlgn="auto">
              <a:spcBef>
                <a:spcPts val="0"/>
              </a:spcBef>
              <a:spcAft>
                <a:spcPts val="0"/>
              </a:spcAft>
              <a:defRPr/>
            </a:pPr>
            <a:r>
              <a:rPr lang="en-US" sz="2400" b="1" dirty="0" smtClean="0">
                <a:solidFill>
                  <a:schemeClr val="tx1">
                    <a:lumMod val="75000"/>
                    <a:lumOff val="25000"/>
                  </a:schemeClr>
                </a:solidFill>
                <a:latin typeface="+mn-lt"/>
                <a:cs typeface="+mn-cs"/>
              </a:rPr>
              <a:t>Dr. Ruth Healey</a:t>
            </a:r>
            <a:endParaRPr lang="en-US" sz="2400" b="1" dirty="0">
              <a:solidFill>
                <a:schemeClr val="tx1">
                  <a:lumMod val="75000"/>
                  <a:lumOff val="25000"/>
                </a:schemeClr>
              </a:solidFill>
              <a:latin typeface="+mn-lt"/>
              <a:cs typeface="+mn-cs"/>
            </a:endParaRPr>
          </a:p>
          <a:p>
            <a:pPr algn="ctr" defTabSz="1031626" fontAlgn="auto">
              <a:spcBef>
                <a:spcPts val="0"/>
              </a:spcBef>
              <a:spcAft>
                <a:spcPts val="0"/>
              </a:spcAft>
              <a:defRPr/>
            </a:pPr>
            <a:r>
              <a:rPr lang="en-US" sz="1600" b="1" dirty="0" smtClean="0">
                <a:solidFill>
                  <a:schemeClr val="accent2"/>
                </a:solidFill>
                <a:latin typeface="+mn-lt"/>
                <a:cs typeface="+mn-cs"/>
              </a:rPr>
              <a:t>Senior Lecturer</a:t>
            </a:r>
            <a:endParaRPr lang="en-US" sz="1600" b="1" dirty="0">
              <a:solidFill>
                <a:schemeClr val="accent2"/>
              </a:solidFill>
              <a:latin typeface="+mn-lt"/>
              <a:cs typeface="+mn-cs"/>
            </a:endParaRPr>
          </a:p>
        </p:txBody>
      </p:sp>
      <p:sp>
        <p:nvSpPr>
          <p:cNvPr id="43" name="Oval 42"/>
          <p:cNvSpPr/>
          <p:nvPr/>
        </p:nvSpPr>
        <p:spPr>
          <a:xfrm>
            <a:off x="3810795" y="2237996"/>
            <a:ext cx="1425575" cy="1767073"/>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44" name="Oval 43"/>
          <p:cNvSpPr/>
          <p:nvPr/>
        </p:nvSpPr>
        <p:spPr>
          <a:xfrm>
            <a:off x="4899818" y="1998663"/>
            <a:ext cx="687387" cy="687388"/>
          </a:xfrm>
          <a:prstGeom prst="ellipse">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2800" dirty="0">
              <a:solidFill>
                <a:schemeClr val="accent2">
                  <a:lumMod val="50000"/>
                </a:schemeClr>
              </a:solidFill>
              <a:latin typeface="FontAwesome" pitchFamily="2" charset="0"/>
            </a:endParaRPr>
          </a:p>
        </p:txBody>
      </p:sp>
      <p:sp>
        <p:nvSpPr>
          <p:cNvPr id="45" name="TextBox 44"/>
          <p:cNvSpPr txBox="1"/>
          <p:nvPr/>
        </p:nvSpPr>
        <p:spPr>
          <a:xfrm>
            <a:off x="6117079" y="4543987"/>
            <a:ext cx="1558133" cy="1477328"/>
          </a:xfrm>
          <a:prstGeom prst="rect">
            <a:avLst/>
          </a:prstGeom>
          <a:noFill/>
        </p:spPr>
        <p:txBody>
          <a:bodyPr wrap="square" lIns="0" tIns="0" rIns="0" bIns="0" anchor="ctr">
            <a:spAutoFit/>
          </a:bodyPr>
          <a:lstStyle/>
          <a:p>
            <a:pPr algn="ctr" defTabSz="1031626" fontAlgn="auto">
              <a:spcBef>
                <a:spcPts val="0"/>
              </a:spcBef>
              <a:spcAft>
                <a:spcPts val="0"/>
              </a:spcAft>
              <a:defRPr/>
            </a:pPr>
            <a:r>
              <a:rPr lang="en-US" sz="2400" b="1" dirty="0" smtClean="0">
                <a:solidFill>
                  <a:schemeClr val="tx1">
                    <a:lumMod val="75000"/>
                    <a:lumOff val="25000"/>
                  </a:schemeClr>
                </a:solidFill>
                <a:latin typeface="+mn-lt"/>
                <a:cs typeface="+mn-cs"/>
              </a:rPr>
              <a:t>Anthony Cliffe</a:t>
            </a:r>
            <a:endParaRPr lang="en-US" sz="2400" b="1" dirty="0">
              <a:solidFill>
                <a:schemeClr val="tx1">
                  <a:lumMod val="75000"/>
                  <a:lumOff val="25000"/>
                </a:schemeClr>
              </a:solidFill>
              <a:latin typeface="+mn-lt"/>
              <a:cs typeface="+mn-cs"/>
            </a:endParaRPr>
          </a:p>
          <a:p>
            <a:pPr algn="ctr" defTabSz="1031626" fontAlgn="auto">
              <a:spcBef>
                <a:spcPts val="0"/>
              </a:spcBef>
              <a:spcAft>
                <a:spcPts val="0"/>
              </a:spcAft>
              <a:defRPr/>
            </a:pPr>
            <a:r>
              <a:rPr lang="en-US" sz="1600" b="1" dirty="0" smtClean="0">
                <a:solidFill>
                  <a:schemeClr val="accent3"/>
                </a:solidFill>
                <a:latin typeface="+mn-lt"/>
                <a:cs typeface="+mn-cs"/>
              </a:rPr>
              <a:t>Postgraduate Research Assistant</a:t>
            </a:r>
            <a:endParaRPr lang="en-US" sz="1600" b="1" dirty="0">
              <a:solidFill>
                <a:schemeClr val="accent3"/>
              </a:solidFill>
              <a:latin typeface="+mn-lt"/>
              <a:cs typeface="+mn-cs"/>
            </a:endParaRPr>
          </a:p>
        </p:txBody>
      </p:sp>
      <p:sp>
        <p:nvSpPr>
          <p:cNvPr id="47" name="Oval 46"/>
          <p:cNvSpPr/>
          <p:nvPr/>
        </p:nvSpPr>
        <p:spPr>
          <a:xfrm>
            <a:off x="6155528" y="2271713"/>
            <a:ext cx="1425575" cy="1733356"/>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52" name="Oval 51"/>
          <p:cNvSpPr/>
          <p:nvPr/>
        </p:nvSpPr>
        <p:spPr>
          <a:xfrm>
            <a:off x="7160416" y="2079625"/>
            <a:ext cx="687388" cy="687388"/>
          </a:xfrm>
          <a:prstGeom prst="ellipse">
            <a:avLst/>
          </a:prstGeom>
          <a:solidFill>
            <a:schemeClr val="accent4"/>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5720" tIns="0" rIns="0" anchor="ctr"/>
          <a:lstStyle/>
          <a:p>
            <a:pPr algn="ctr" defTabSz="1031626" fontAlgn="auto">
              <a:spcBef>
                <a:spcPts val="0"/>
              </a:spcBef>
              <a:spcAft>
                <a:spcPts val="0"/>
              </a:spcAft>
              <a:defRPr/>
            </a:pPr>
            <a:endParaRPr lang="en-US" sz="2400" dirty="0">
              <a:solidFill>
                <a:schemeClr val="accent4">
                  <a:lumMod val="75000"/>
                </a:schemeClr>
              </a:solidFill>
              <a:latin typeface="FontAwesome" pitchFamily="2" charset="0"/>
            </a:endParaRPr>
          </a:p>
        </p:txBody>
      </p:sp>
      <p:sp>
        <p:nvSpPr>
          <p:cNvPr id="54" name="Freeform 245"/>
          <p:cNvSpPr>
            <a:spLocks noChangeAspect="1"/>
          </p:cNvSpPr>
          <p:nvPr/>
        </p:nvSpPr>
        <p:spPr bwMode="auto">
          <a:xfrm>
            <a:off x="5091906" y="2165078"/>
            <a:ext cx="303213" cy="303212"/>
          </a:xfrm>
          <a:custGeom>
            <a:avLst/>
            <a:gdLst>
              <a:gd name="T0" fmla="*/ 68 w 68"/>
              <a:gd name="T1" fmla="*/ 3 h 68"/>
              <a:gd name="T2" fmla="*/ 58 w 68"/>
              <a:gd name="T3" fmla="*/ 61 h 68"/>
              <a:gd name="T4" fmla="*/ 57 w 68"/>
              <a:gd name="T5" fmla="*/ 63 h 68"/>
              <a:gd name="T6" fmla="*/ 56 w 68"/>
              <a:gd name="T7" fmla="*/ 63 h 68"/>
              <a:gd name="T8" fmla="*/ 55 w 68"/>
              <a:gd name="T9" fmla="*/ 63 h 68"/>
              <a:gd name="T10" fmla="*/ 38 w 68"/>
              <a:gd name="T11" fmla="*/ 56 h 68"/>
              <a:gd name="T12" fmla="*/ 28 w 68"/>
              <a:gd name="T13" fmla="*/ 67 h 68"/>
              <a:gd name="T14" fmla="*/ 26 w 68"/>
              <a:gd name="T15" fmla="*/ 68 h 68"/>
              <a:gd name="T16" fmla="*/ 26 w 68"/>
              <a:gd name="T17" fmla="*/ 68 h 68"/>
              <a:gd name="T18" fmla="*/ 24 w 68"/>
              <a:gd name="T19" fmla="*/ 65 h 68"/>
              <a:gd name="T20" fmla="*/ 24 w 68"/>
              <a:gd name="T21" fmla="*/ 52 h 68"/>
              <a:gd name="T22" fmla="*/ 57 w 68"/>
              <a:gd name="T23" fmla="*/ 12 h 68"/>
              <a:gd name="T24" fmla="*/ 16 w 68"/>
              <a:gd name="T25" fmla="*/ 47 h 68"/>
              <a:gd name="T26" fmla="*/ 1 w 68"/>
              <a:gd name="T27" fmla="*/ 41 h 68"/>
              <a:gd name="T28" fmla="*/ 0 w 68"/>
              <a:gd name="T29" fmla="*/ 39 h 68"/>
              <a:gd name="T30" fmla="*/ 1 w 68"/>
              <a:gd name="T31" fmla="*/ 36 h 68"/>
              <a:gd name="T32" fmla="*/ 64 w 68"/>
              <a:gd name="T33" fmla="*/ 0 h 68"/>
              <a:gd name="T34" fmla="*/ 65 w 68"/>
              <a:gd name="T35" fmla="*/ 0 h 68"/>
              <a:gd name="T36" fmla="*/ 67 w 68"/>
              <a:gd name="T37" fmla="*/ 0 h 68"/>
              <a:gd name="T38" fmla="*/ 68 w 68"/>
              <a:gd name="T39" fmla="*/ 3 h 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68"/>
              <a:gd name="T62" fmla="*/ 68 w 68"/>
              <a:gd name="T63" fmla="*/ 68 h 6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29" name="Freeform 15"/>
          <p:cNvSpPr>
            <a:spLocks noEditPoints="1"/>
          </p:cNvSpPr>
          <p:nvPr/>
        </p:nvSpPr>
        <p:spPr bwMode="auto">
          <a:xfrm>
            <a:off x="7370760" y="2312135"/>
            <a:ext cx="292270" cy="270668"/>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bg1"/>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30" name="Freeform 204"/>
          <p:cNvSpPr>
            <a:spLocks noEditPoints="1"/>
          </p:cNvSpPr>
          <p:nvPr/>
        </p:nvSpPr>
        <p:spPr bwMode="auto">
          <a:xfrm>
            <a:off x="2652837" y="2190870"/>
            <a:ext cx="460368" cy="425219"/>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chemeClr val="bg2"/>
          </a:solidFill>
          <a:ln w="9525">
            <a:noFill/>
            <a:round/>
            <a:headEnd/>
            <a:tailEnd/>
          </a:ln>
        </p:spPr>
        <p:txBody>
          <a:bodyPr/>
          <a:lstStyle/>
          <a:p>
            <a:pPr fontAlgn="auto">
              <a:spcBef>
                <a:spcPts val="0"/>
              </a:spcBef>
              <a:spcAft>
                <a:spcPts val="0"/>
              </a:spcAft>
              <a:defRPr/>
            </a:pPr>
            <a:endParaRPr lang="en-US" dirty="0">
              <a:latin typeface="+mn-lt"/>
              <a:cs typeface="+mn-cs"/>
            </a:endParaRPr>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childTnLst>
                                </p:cTn>
                              </p:par>
                              <p:par>
                                <p:cTn id="9" presetID="42"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anim calcmode="lin" valueType="num">
                                      <p:cBhvr>
                                        <p:cTn id="12" dur="500" fill="hold"/>
                                        <p:tgtEl>
                                          <p:spTgt spid="37"/>
                                        </p:tgtEl>
                                        <p:attrNameLst>
                                          <p:attrName>ppt_x</p:attrName>
                                        </p:attrNameLst>
                                      </p:cBhvr>
                                      <p:tavLst>
                                        <p:tav tm="0">
                                          <p:val>
                                            <p:strVal val="#ppt_x"/>
                                          </p:val>
                                        </p:tav>
                                        <p:tav tm="100000">
                                          <p:val>
                                            <p:strVal val="#ppt_x"/>
                                          </p:val>
                                        </p:tav>
                                      </p:tavLst>
                                    </p:anim>
                                    <p:anim calcmode="lin" valueType="num">
                                      <p:cBhvr>
                                        <p:cTn id="13" dur="500" fill="hold"/>
                                        <p:tgtEl>
                                          <p:spTgt spid="37"/>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500"/>
                            </p:stCondLst>
                            <p:childTnLst>
                              <p:par>
                                <p:cTn id="15" presetID="23" presetClass="entr" presetSubtype="16"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000"/>
                            </p:stCondLst>
                            <p:childTnLst>
                              <p:par>
                                <p:cTn id="20" presetID="53" presetClass="entr" presetSubtype="0"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 calcmode="lin" valueType="num">
                                      <p:cBhvr>
                                        <p:cTn id="22" dur="500" fill="hold"/>
                                        <p:tgtEl>
                                          <p:spTgt spid="54"/>
                                        </p:tgtEl>
                                        <p:attrNameLst>
                                          <p:attrName>ppt_w</p:attrName>
                                        </p:attrNameLst>
                                      </p:cBhvr>
                                      <p:tavLst>
                                        <p:tav tm="0">
                                          <p:val>
                                            <p:fltVal val="0"/>
                                          </p:val>
                                        </p:tav>
                                        <p:tav tm="100000">
                                          <p:val>
                                            <p:strVal val="#ppt_w"/>
                                          </p:val>
                                        </p:tav>
                                      </p:tavLst>
                                    </p:anim>
                                    <p:anim calcmode="lin" valueType="num">
                                      <p:cBhvr>
                                        <p:cTn id="23" dur="500" fill="hold"/>
                                        <p:tgtEl>
                                          <p:spTgt spid="54"/>
                                        </p:tgtEl>
                                        <p:attrNameLst>
                                          <p:attrName>ppt_h</p:attrName>
                                        </p:attrNameLst>
                                      </p:cBhvr>
                                      <p:tavLst>
                                        <p:tav tm="0">
                                          <p:val>
                                            <p:fltVal val="0"/>
                                          </p:val>
                                        </p:tav>
                                        <p:tav tm="100000">
                                          <p:val>
                                            <p:strVal val="#ppt_h"/>
                                          </p:val>
                                        </p:tav>
                                      </p:tavLst>
                                    </p:anim>
                                    <p:animEffect transition="in" filter="fade">
                                      <p:cBhvr>
                                        <p:cTn id="24" dur="500"/>
                                        <p:tgtEl>
                                          <p:spTgt spid="54"/>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anim calcmode="lin" valueType="num">
                                      <p:cBhvr>
                                        <p:cTn id="28" dur="500" fill="hold"/>
                                        <p:tgtEl>
                                          <p:spTgt spid="41"/>
                                        </p:tgtEl>
                                        <p:attrNameLst>
                                          <p:attrName>ppt_x</p:attrName>
                                        </p:attrNameLst>
                                      </p:cBhvr>
                                      <p:tavLst>
                                        <p:tav tm="0">
                                          <p:val>
                                            <p:strVal val="#ppt_x"/>
                                          </p:val>
                                        </p:tav>
                                        <p:tav tm="100000">
                                          <p:val>
                                            <p:strVal val="#ppt_x"/>
                                          </p:val>
                                        </p:tav>
                                      </p:tavLst>
                                    </p:anim>
                                    <p:anim calcmode="lin" valueType="num">
                                      <p:cBhvr>
                                        <p:cTn id="29" dur="500" fill="hold"/>
                                        <p:tgtEl>
                                          <p:spTgt spid="41"/>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1500"/>
                            </p:stCondLst>
                            <p:childTnLst>
                              <p:par>
                                <p:cTn id="31" presetID="23" presetClass="entr" presetSubtype="16"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p:cTn id="33" dur="500" fill="hold"/>
                                        <p:tgtEl>
                                          <p:spTgt spid="47"/>
                                        </p:tgtEl>
                                        <p:attrNameLst>
                                          <p:attrName>ppt_w</p:attrName>
                                        </p:attrNameLst>
                                      </p:cBhvr>
                                      <p:tavLst>
                                        <p:tav tm="0">
                                          <p:val>
                                            <p:fltVal val="0"/>
                                          </p:val>
                                        </p:tav>
                                        <p:tav tm="100000">
                                          <p:val>
                                            <p:strVal val="#ppt_w"/>
                                          </p:val>
                                        </p:tav>
                                      </p:tavLst>
                                    </p:anim>
                                    <p:anim calcmode="lin" valueType="num">
                                      <p:cBhvr>
                                        <p:cTn id="34" dur="500" fill="hold"/>
                                        <p:tgtEl>
                                          <p:spTgt spid="47"/>
                                        </p:tgtEl>
                                        <p:attrNameLst>
                                          <p:attrName>ppt_h</p:attrName>
                                        </p:attrNameLst>
                                      </p:cBhvr>
                                      <p:tavLst>
                                        <p:tav tm="0">
                                          <p:val>
                                            <p:fltVal val="0"/>
                                          </p:val>
                                        </p:tav>
                                        <p:tav tm="100000">
                                          <p:val>
                                            <p:strVal val="#ppt_h"/>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anim calcmode="lin" valueType="num">
                                      <p:cBhvr>
                                        <p:cTn id="38" dur="500" fill="hold"/>
                                        <p:tgtEl>
                                          <p:spTgt spid="45"/>
                                        </p:tgtEl>
                                        <p:attrNameLst>
                                          <p:attrName>ppt_x</p:attrName>
                                        </p:attrNameLst>
                                      </p:cBhvr>
                                      <p:tavLst>
                                        <p:tav tm="0">
                                          <p:val>
                                            <p:strVal val="#ppt_x"/>
                                          </p:val>
                                        </p:tav>
                                        <p:tav tm="100000">
                                          <p:val>
                                            <p:strVal val="#ppt_x"/>
                                          </p:val>
                                        </p:tav>
                                      </p:tavLst>
                                    </p:anim>
                                    <p:anim calcmode="lin" valueType="num">
                                      <p:cBhvr>
                                        <p:cTn id="39"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p:bldP spid="43" grpId="0" animBg="1"/>
      <p:bldP spid="45" grpId="0"/>
      <p:bldP spid="47" grpId="0" animBg="1"/>
      <p:bldP spid="5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Title 1"/>
          <p:cNvSpPr>
            <a:spLocks noGrp="1"/>
          </p:cNvSpPr>
          <p:nvPr>
            <p:ph type="title"/>
          </p:nvPr>
        </p:nvSpPr>
        <p:spPr>
          <a:xfrm>
            <a:off x="1767167" y="296715"/>
            <a:ext cx="5638800" cy="471488"/>
          </a:xfrm>
        </p:spPr>
        <p:txBody>
          <a:bodyPr/>
          <a:lstStyle/>
          <a:p>
            <a:pPr fontAlgn="auto">
              <a:spcAft>
                <a:spcPts val="0"/>
              </a:spcAft>
              <a:defRPr/>
            </a:pPr>
            <a:r>
              <a:rPr lang="en-US" dirty="0" smtClean="0">
                <a:ea typeface="+mj-ea"/>
              </a:rPr>
              <a:t>Future themes</a:t>
            </a:r>
            <a:endParaRPr lang="en-US" dirty="0">
              <a:ea typeface="+mj-ea"/>
            </a:endParaRPr>
          </a:p>
        </p:txBody>
      </p:sp>
      <p:sp>
        <p:nvSpPr>
          <p:cNvPr id="95" name="Slide Number Placeholder 3"/>
          <p:cNvSpPr>
            <a:spLocks noGrp="1"/>
          </p:cNvSpPr>
          <p:nvPr>
            <p:ph type="sldNum" sz="quarter" idx="10"/>
          </p:nvPr>
        </p:nvSpPr>
        <p:spPr>
          <a:xfrm>
            <a:off x="9102612" y="6399213"/>
            <a:ext cx="457200" cy="274637"/>
          </a:xfrm>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BAFB61F3-AAEA-4A98-909A-DE1AD97FA1CD}" type="slidenum">
              <a:rPr lang="en-US" altLang="en-US" sz="1200">
                <a:solidFill>
                  <a:srgbClr val="5C5C5C"/>
                </a:solidFill>
              </a:rPr>
              <a:pPr/>
              <a:t>20</a:t>
            </a:fld>
            <a:endParaRPr lang="en-US" altLang="en-US" sz="1200" dirty="0">
              <a:solidFill>
                <a:srgbClr val="5C5C5C"/>
              </a:solidFill>
            </a:endParaRPr>
          </a:p>
        </p:txBody>
      </p:sp>
      <p:sp>
        <p:nvSpPr>
          <p:cNvPr id="99" name="TextBox 98"/>
          <p:cNvSpPr txBox="1"/>
          <p:nvPr/>
        </p:nvSpPr>
        <p:spPr bwMode="auto">
          <a:xfrm>
            <a:off x="4313400" y="2366447"/>
            <a:ext cx="1256754" cy="276999"/>
          </a:xfrm>
          <a:prstGeom prst="rect">
            <a:avLst/>
          </a:prstGeom>
          <a:noFill/>
        </p:spPr>
        <p:txBody>
          <a:bodyPr wrap="none" lIns="0" tIns="0" rIns="0" bIns="0">
            <a:spAutoFit/>
          </a:bodyPr>
          <a:lstStyle/>
          <a:p>
            <a:pPr algn="ctr" defTabSz="1031626" fontAlgn="auto">
              <a:spcBef>
                <a:spcPts val="0"/>
              </a:spcBef>
              <a:spcAft>
                <a:spcPts val="0"/>
              </a:spcAft>
              <a:defRPr/>
            </a:pPr>
            <a:r>
              <a:rPr lang="en-US" sz="1800" b="1" dirty="0" smtClean="0">
                <a:solidFill>
                  <a:schemeClr val="accent5"/>
                </a:solidFill>
                <a:latin typeface="+mn-lt"/>
                <a:cs typeface="+mn-cs"/>
              </a:rPr>
              <a:t>Networking</a:t>
            </a:r>
            <a:endParaRPr lang="en-US" sz="1800" b="1" dirty="0">
              <a:solidFill>
                <a:schemeClr val="accent5"/>
              </a:solidFill>
              <a:latin typeface="+mn-lt"/>
              <a:cs typeface="+mn-cs"/>
            </a:endParaRPr>
          </a:p>
        </p:txBody>
      </p:sp>
      <p:sp>
        <p:nvSpPr>
          <p:cNvPr id="102" name="TextBox 101"/>
          <p:cNvSpPr txBox="1"/>
          <p:nvPr/>
        </p:nvSpPr>
        <p:spPr bwMode="auto">
          <a:xfrm>
            <a:off x="1677305" y="2808287"/>
            <a:ext cx="2192909" cy="276999"/>
          </a:xfrm>
          <a:prstGeom prst="rect">
            <a:avLst/>
          </a:prstGeom>
          <a:noFill/>
        </p:spPr>
        <p:txBody>
          <a:bodyPr wrap="none" lIns="0" tIns="0" rIns="0" bIns="0">
            <a:spAutoFit/>
          </a:bodyPr>
          <a:lstStyle/>
          <a:p>
            <a:pPr algn="r" defTabSz="1031626" fontAlgn="auto">
              <a:spcBef>
                <a:spcPts val="0"/>
              </a:spcBef>
              <a:spcAft>
                <a:spcPts val="0"/>
              </a:spcAft>
              <a:defRPr/>
            </a:pPr>
            <a:r>
              <a:rPr lang="en-US" sz="1800" b="1" dirty="0" smtClean="0">
                <a:solidFill>
                  <a:schemeClr val="accent4"/>
                </a:solidFill>
                <a:latin typeface="+mn-lt"/>
                <a:cs typeface="+mn-cs"/>
              </a:rPr>
              <a:t>International impact</a:t>
            </a:r>
            <a:endParaRPr lang="en-US" sz="1800" b="1" dirty="0">
              <a:solidFill>
                <a:schemeClr val="accent4"/>
              </a:solidFill>
              <a:latin typeface="+mn-lt"/>
              <a:cs typeface="+mn-cs"/>
            </a:endParaRPr>
          </a:p>
        </p:txBody>
      </p:sp>
      <p:sp>
        <p:nvSpPr>
          <p:cNvPr id="105" name="TextBox 104"/>
          <p:cNvSpPr txBox="1"/>
          <p:nvPr/>
        </p:nvSpPr>
        <p:spPr bwMode="auto">
          <a:xfrm>
            <a:off x="334974" y="3427410"/>
            <a:ext cx="3488135" cy="276999"/>
          </a:xfrm>
          <a:prstGeom prst="rect">
            <a:avLst/>
          </a:prstGeom>
          <a:noFill/>
        </p:spPr>
        <p:txBody>
          <a:bodyPr wrap="none" lIns="0" tIns="0" rIns="0" bIns="0">
            <a:spAutoFit/>
          </a:bodyPr>
          <a:lstStyle/>
          <a:p>
            <a:pPr algn="r" defTabSz="1031626" fontAlgn="auto">
              <a:spcBef>
                <a:spcPts val="0"/>
              </a:spcBef>
              <a:spcAft>
                <a:spcPts val="0"/>
              </a:spcAft>
              <a:defRPr/>
            </a:pPr>
            <a:r>
              <a:rPr lang="en-US" sz="1800" b="1" dirty="0" smtClean="0">
                <a:solidFill>
                  <a:schemeClr val="accent3"/>
                </a:solidFill>
                <a:latin typeface="+mn-lt"/>
                <a:cs typeface="+mn-cs"/>
              </a:rPr>
              <a:t>Collaboration (internal/external)</a:t>
            </a:r>
            <a:endParaRPr lang="en-US" sz="1800" b="1" dirty="0">
              <a:solidFill>
                <a:schemeClr val="accent3"/>
              </a:solidFill>
              <a:latin typeface="+mn-lt"/>
              <a:cs typeface="+mn-cs"/>
            </a:endParaRPr>
          </a:p>
        </p:txBody>
      </p:sp>
      <p:sp>
        <p:nvSpPr>
          <p:cNvPr id="268342" name="TextBox 107"/>
          <p:cNvSpPr txBox="1">
            <a:spLocks noChangeArrowheads="1"/>
          </p:cNvSpPr>
          <p:nvPr/>
        </p:nvSpPr>
        <p:spPr bwMode="auto">
          <a:xfrm>
            <a:off x="123276" y="4122740"/>
            <a:ext cx="37574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r"/>
            <a:r>
              <a:rPr lang="en-US" altLang="en-US" sz="1800" b="1" dirty="0" smtClean="0">
                <a:solidFill>
                  <a:schemeClr val="accent2"/>
                </a:solidFill>
              </a:rPr>
              <a:t>Qualitative v quantitative research</a:t>
            </a:r>
            <a:endParaRPr lang="en-US" altLang="en-US" sz="1800" b="1" dirty="0">
              <a:solidFill>
                <a:schemeClr val="accent2"/>
              </a:solidFill>
            </a:endParaRPr>
          </a:p>
        </p:txBody>
      </p:sp>
      <p:sp>
        <p:nvSpPr>
          <p:cNvPr id="268340" name="TextBox 110"/>
          <p:cNvSpPr txBox="1">
            <a:spLocks noChangeArrowheads="1"/>
          </p:cNvSpPr>
          <p:nvPr/>
        </p:nvSpPr>
        <p:spPr bwMode="auto">
          <a:xfrm>
            <a:off x="641037" y="4770440"/>
            <a:ext cx="29751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r"/>
            <a:r>
              <a:rPr lang="en-US" altLang="en-US" sz="1800" b="1" dirty="0" smtClean="0">
                <a:solidFill>
                  <a:schemeClr val="accent1"/>
                </a:solidFill>
              </a:rPr>
              <a:t>Career trajectories and age</a:t>
            </a:r>
            <a:endParaRPr lang="en-US" altLang="en-US" sz="1800" b="1" dirty="0">
              <a:solidFill>
                <a:schemeClr val="accent1"/>
              </a:solidFill>
            </a:endParaRPr>
          </a:p>
        </p:txBody>
      </p:sp>
      <p:sp>
        <p:nvSpPr>
          <p:cNvPr id="114" name="TextBox 113"/>
          <p:cNvSpPr txBox="1"/>
          <p:nvPr/>
        </p:nvSpPr>
        <p:spPr bwMode="auto">
          <a:xfrm>
            <a:off x="6024453" y="2808287"/>
            <a:ext cx="1115690" cy="276999"/>
          </a:xfrm>
          <a:prstGeom prst="rect">
            <a:avLst/>
          </a:prstGeom>
          <a:noFill/>
        </p:spPr>
        <p:txBody>
          <a:bodyPr wrap="none" lIns="0" tIns="0" rIns="0" bIns="0">
            <a:spAutoFit/>
          </a:bodyPr>
          <a:lstStyle/>
          <a:p>
            <a:pPr defTabSz="1031626" fontAlgn="auto">
              <a:spcBef>
                <a:spcPts val="0"/>
              </a:spcBef>
              <a:spcAft>
                <a:spcPts val="0"/>
              </a:spcAft>
              <a:defRPr/>
            </a:pPr>
            <a:r>
              <a:rPr lang="en-US" sz="1800" b="1" dirty="0" smtClean="0">
                <a:solidFill>
                  <a:schemeClr val="accent6"/>
                </a:solidFill>
                <a:latin typeface="+mn-lt"/>
                <a:cs typeface="+mn-cs"/>
              </a:rPr>
              <a:t>Mentoring</a:t>
            </a:r>
            <a:endParaRPr lang="en-US" sz="1800" b="1" dirty="0">
              <a:solidFill>
                <a:schemeClr val="accent6"/>
              </a:solidFill>
              <a:latin typeface="+mn-lt"/>
              <a:cs typeface="+mn-cs"/>
            </a:endParaRPr>
          </a:p>
        </p:txBody>
      </p:sp>
      <p:sp>
        <p:nvSpPr>
          <p:cNvPr id="117" name="TextBox 116"/>
          <p:cNvSpPr txBox="1"/>
          <p:nvPr/>
        </p:nvSpPr>
        <p:spPr bwMode="auto">
          <a:xfrm>
            <a:off x="6511807" y="3427408"/>
            <a:ext cx="1179810" cy="276999"/>
          </a:xfrm>
          <a:prstGeom prst="rect">
            <a:avLst/>
          </a:prstGeom>
          <a:noFill/>
        </p:spPr>
        <p:txBody>
          <a:bodyPr wrap="none" lIns="0" tIns="0" rIns="0" bIns="0">
            <a:spAutoFit/>
          </a:bodyPr>
          <a:lstStyle/>
          <a:p>
            <a:pPr defTabSz="1031626" fontAlgn="auto">
              <a:spcBef>
                <a:spcPts val="0"/>
              </a:spcBef>
              <a:spcAft>
                <a:spcPts val="0"/>
              </a:spcAft>
              <a:defRPr/>
            </a:pPr>
            <a:r>
              <a:rPr lang="en-US" sz="1800" b="1" dirty="0" smtClean="0">
                <a:solidFill>
                  <a:schemeClr val="accent3">
                    <a:lumMod val="75000"/>
                  </a:schemeClr>
                </a:solidFill>
                <a:latin typeface="+mn-lt"/>
                <a:cs typeface="+mn-cs"/>
              </a:rPr>
              <a:t>Publishing</a:t>
            </a:r>
            <a:endParaRPr lang="en-US" sz="1800" b="1" dirty="0">
              <a:solidFill>
                <a:schemeClr val="accent3">
                  <a:lumMod val="75000"/>
                </a:schemeClr>
              </a:solidFill>
              <a:latin typeface="+mn-lt"/>
              <a:cs typeface="+mn-cs"/>
            </a:endParaRPr>
          </a:p>
        </p:txBody>
      </p:sp>
      <p:sp>
        <p:nvSpPr>
          <p:cNvPr id="120" name="TextBox 119"/>
          <p:cNvSpPr txBox="1"/>
          <p:nvPr/>
        </p:nvSpPr>
        <p:spPr bwMode="auto">
          <a:xfrm>
            <a:off x="6511807" y="4122737"/>
            <a:ext cx="1359346" cy="276999"/>
          </a:xfrm>
          <a:prstGeom prst="rect">
            <a:avLst/>
          </a:prstGeom>
          <a:noFill/>
        </p:spPr>
        <p:txBody>
          <a:bodyPr wrap="none" lIns="0" tIns="0" rIns="0" bIns="0">
            <a:spAutoFit/>
          </a:bodyPr>
          <a:lstStyle/>
          <a:p>
            <a:pPr defTabSz="1031626" fontAlgn="auto">
              <a:spcBef>
                <a:spcPts val="0"/>
              </a:spcBef>
              <a:spcAft>
                <a:spcPts val="0"/>
              </a:spcAft>
              <a:defRPr/>
            </a:pPr>
            <a:r>
              <a:rPr lang="en-US" sz="1800" b="1" dirty="0" smtClean="0">
                <a:solidFill>
                  <a:schemeClr val="accent5">
                    <a:lumMod val="75000"/>
                  </a:schemeClr>
                </a:solidFill>
                <a:latin typeface="+mn-lt"/>
                <a:cs typeface="+mn-cs"/>
              </a:rPr>
              <a:t>Peer Review</a:t>
            </a:r>
            <a:endParaRPr lang="en-US" sz="1800" b="1" dirty="0">
              <a:solidFill>
                <a:schemeClr val="accent5">
                  <a:lumMod val="75000"/>
                </a:schemeClr>
              </a:solidFill>
              <a:latin typeface="+mn-lt"/>
              <a:cs typeface="+mn-cs"/>
            </a:endParaRPr>
          </a:p>
        </p:txBody>
      </p:sp>
      <p:sp>
        <p:nvSpPr>
          <p:cNvPr id="123" name="TextBox 122"/>
          <p:cNvSpPr txBox="1"/>
          <p:nvPr/>
        </p:nvSpPr>
        <p:spPr bwMode="auto">
          <a:xfrm>
            <a:off x="6208601" y="4770440"/>
            <a:ext cx="2192908" cy="276999"/>
          </a:xfrm>
          <a:prstGeom prst="rect">
            <a:avLst/>
          </a:prstGeom>
          <a:noFill/>
        </p:spPr>
        <p:txBody>
          <a:bodyPr wrap="none" lIns="0" tIns="0" rIns="0" bIns="0">
            <a:spAutoFit/>
          </a:bodyPr>
          <a:lstStyle/>
          <a:p>
            <a:pPr defTabSz="1031626" fontAlgn="auto">
              <a:spcBef>
                <a:spcPts val="0"/>
              </a:spcBef>
              <a:spcAft>
                <a:spcPts val="0"/>
              </a:spcAft>
              <a:defRPr/>
            </a:pPr>
            <a:r>
              <a:rPr lang="en-US" sz="1800" b="1" dirty="0" smtClean="0">
                <a:solidFill>
                  <a:schemeClr val="accent1">
                    <a:lumMod val="75000"/>
                  </a:schemeClr>
                </a:solidFill>
                <a:latin typeface="+mn-lt"/>
                <a:cs typeface="+mn-cs"/>
              </a:rPr>
              <a:t>International impact</a:t>
            </a:r>
            <a:endParaRPr lang="en-US" sz="1800" b="1" dirty="0">
              <a:solidFill>
                <a:schemeClr val="accent1">
                  <a:lumMod val="75000"/>
                </a:schemeClr>
              </a:solidFill>
              <a:latin typeface="+mn-lt"/>
              <a:cs typeface="+mn-cs"/>
            </a:endParaRPr>
          </a:p>
        </p:txBody>
      </p:sp>
      <p:grpSp>
        <p:nvGrpSpPr>
          <p:cNvPr id="12" name="Group 245"/>
          <p:cNvGrpSpPr/>
          <p:nvPr/>
        </p:nvGrpSpPr>
        <p:grpSpPr bwMode="auto">
          <a:xfrm>
            <a:off x="4148024" y="3259138"/>
            <a:ext cx="1587500" cy="2359025"/>
            <a:chOff x="4168751" y="1735138"/>
            <a:chExt cx="1000125" cy="1485900"/>
          </a:xfrm>
          <a:solidFill>
            <a:schemeClr val="tx2">
              <a:lumMod val="25000"/>
              <a:lumOff val="75000"/>
            </a:schemeClr>
          </a:solidFill>
        </p:grpSpPr>
        <p:sp>
          <p:nvSpPr>
            <p:cNvPr id="128" name="Freeform 123"/>
            <p:cNvSpPr>
              <a:spLocks/>
            </p:cNvSpPr>
            <p:nvPr/>
          </p:nvSpPr>
          <p:spPr bwMode="auto">
            <a:xfrm>
              <a:off x="4429102" y="3038475"/>
              <a:ext cx="479425" cy="61913"/>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headEnd/>
              <a:tailEnd/>
            </a:ln>
          </p:spPr>
          <p:txBody>
            <a:bodyPr/>
            <a:lstStyle/>
            <a:p>
              <a:pPr defTabSz="1031626" fontAlgn="auto">
                <a:spcBef>
                  <a:spcPts val="0"/>
                </a:spcBef>
                <a:spcAft>
                  <a:spcPts val="0"/>
                </a:spcAft>
                <a:defRPr/>
              </a:pPr>
              <a:endParaRPr lang="en-US" sz="3200" dirty="0">
                <a:latin typeface="+mn-lt"/>
                <a:cs typeface="+mn-cs"/>
              </a:endParaRPr>
            </a:p>
          </p:txBody>
        </p:sp>
        <p:sp>
          <p:nvSpPr>
            <p:cNvPr id="129" name="Freeform 124"/>
            <p:cNvSpPr>
              <a:spLocks/>
            </p:cNvSpPr>
            <p:nvPr/>
          </p:nvSpPr>
          <p:spPr bwMode="auto">
            <a:xfrm>
              <a:off x="4429102" y="2952750"/>
              <a:ext cx="479425" cy="61913"/>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headEnd/>
              <a:tailEnd/>
            </a:ln>
          </p:spPr>
          <p:txBody>
            <a:bodyPr/>
            <a:lstStyle/>
            <a:p>
              <a:pPr defTabSz="1031626" fontAlgn="auto">
                <a:spcBef>
                  <a:spcPts val="0"/>
                </a:spcBef>
                <a:spcAft>
                  <a:spcPts val="0"/>
                </a:spcAft>
                <a:defRPr/>
              </a:pPr>
              <a:endParaRPr lang="en-US" sz="3200" dirty="0">
                <a:latin typeface="+mn-lt"/>
                <a:cs typeface="+mn-cs"/>
              </a:endParaRPr>
            </a:p>
          </p:txBody>
        </p:sp>
        <p:sp>
          <p:nvSpPr>
            <p:cNvPr id="130" name="Freeform 125"/>
            <p:cNvSpPr>
              <a:spLocks/>
            </p:cNvSpPr>
            <p:nvPr/>
          </p:nvSpPr>
          <p:spPr bwMode="auto">
            <a:xfrm>
              <a:off x="4470377" y="3125788"/>
              <a:ext cx="379413" cy="95250"/>
            </a:xfrm>
            <a:custGeom>
              <a:avLst/>
              <a:gdLst/>
              <a:ahLst/>
              <a:cxnLst>
                <a:cxn ang="0">
                  <a:pos x="0" y="0"/>
                </a:cxn>
                <a:cxn ang="0">
                  <a:pos x="129" y="0"/>
                </a:cxn>
                <a:cxn ang="0">
                  <a:pos x="63" y="30"/>
                </a:cxn>
                <a:cxn ang="0">
                  <a:pos x="0" y="0"/>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chemeClr val="bg1">
                <a:lumMod val="75000"/>
              </a:schemeClr>
            </a:solidFill>
            <a:ln w="9525">
              <a:noFill/>
              <a:round/>
              <a:headEnd/>
              <a:tailEnd/>
            </a:ln>
          </p:spPr>
          <p:txBody>
            <a:bodyPr/>
            <a:lstStyle/>
            <a:p>
              <a:pPr defTabSz="1031626" fontAlgn="auto">
                <a:spcBef>
                  <a:spcPts val="0"/>
                </a:spcBef>
                <a:spcAft>
                  <a:spcPts val="0"/>
                </a:spcAft>
                <a:defRPr/>
              </a:pPr>
              <a:endParaRPr lang="en-US" sz="3200" dirty="0">
                <a:latin typeface="+mn-lt"/>
                <a:cs typeface="+mn-cs"/>
              </a:endParaRPr>
            </a:p>
          </p:txBody>
        </p:sp>
        <p:sp>
          <p:nvSpPr>
            <p:cNvPr id="131" name="Freeform 237"/>
            <p:cNvSpPr>
              <a:spLocks noEditPoints="1"/>
            </p:cNvSpPr>
            <p:nvPr/>
          </p:nvSpPr>
          <p:spPr bwMode="auto">
            <a:xfrm>
              <a:off x="4168751" y="1735138"/>
              <a:ext cx="1000125" cy="1179513"/>
            </a:xfrm>
            <a:custGeom>
              <a:avLst/>
              <a:gdLst/>
              <a:ahLst/>
              <a:cxnLst>
                <a:cxn ang="0">
                  <a:pos x="175" y="0"/>
                </a:cxn>
                <a:cxn ang="0">
                  <a:pos x="167" y="0"/>
                </a:cxn>
                <a:cxn ang="0">
                  <a:pos x="6" y="165"/>
                </a:cxn>
                <a:cxn ang="0">
                  <a:pos x="67" y="318"/>
                </a:cxn>
                <a:cxn ang="0">
                  <a:pos x="90" y="396"/>
                </a:cxn>
                <a:cxn ang="0">
                  <a:pos x="90" y="396"/>
                </a:cxn>
                <a:cxn ang="0">
                  <a:pos x="99" y="401"/>
                </a:cxn>
                <a:cxn ang="0">
                  <a:pos x="242" y="401"/>
                </a:cxn>
                <a:cxn ang="0">
                  <a:pos x="251" y="396"/>
                </a:cxn>
                <a:cxn ang="0">
                  <a:pos x="251" y="396"/>
                </a:cxn>
                <a:cxn ang="0">
                  <a:pos x="274" y="318"/>
                </a:cxn>
                <a:cxn ang="0">
                  <a:pos x="336" y="165"/>
                </a:cxn>
                <a:cxn ang="0">
                  <a:pos x="175" y="0"/>
                </a:cxn>
                <a:cxn ang="0">
                  <a:pos x="295" y="166"/>
                </a:cxn>
                <a:cxn ang="0">
                  <a:pos x="249" y="282"/>
                </a:cxn>
                <a:cxn ang="0">
                  <a:pos x="231" y="352"/>
                </a:cxn>
                <a:cxn ang="0">
                  <a:pos x="231" y="352"/>
                </a:cxn>
                <a:cxn ang="0">
                  <a:pos x="224" y="356"/>
                </a:cxn>
                <a:cxn ang="0">
                  <a:pos x="117" y="356"/>
                </a:cxn>
                <a:cxn ang="0">
                  <a:pos x="110" y="352"/>
                </a:cxn>
                <a:cxn ang="0">
                  <a:pos x="110" y="352"/>
                </a:cxn>
                <a:cxn ang="0">
                  <a:pos x="93" y="282"/>
                </a:cxn>
                <a:cxn ang="0">
                  <a:pos x="47" y="166"/>
                </a:cxn>
                <a:cxn ang="0">
                  <a:pos x="168" y="43"/>
                </a:cxn>
                <a:cxn ang="0">
                  <a:pos x="174" y="43"/>
                </a:cxn>
                <a:cxn ang="0">
                  <a:pos x="295" y="166"/>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chemeClr val="bg1">
                <a:lumMod val="75000"/>
              </a:schemeClr>
            </a:solidFill>
            <a:ln w="9525">
              <a:noFill/>
              <a:round/>
              <a:headEnd/>
              <a:tailEnd/>
            </a:ln>
          </p:spPr>
          <p:txBody>
            <a:bodyPr/>
            <a:lstStyle/>
            <a:p>
              <a:pPr defTabSz="1031626" fontAlgn="auto">
                <a:spcBef>
                  <a:spcPts val="0"/>
                </a:spcBef>
                <a:spcAft>
                  <a:spcPts val="0"/>
                </a:spcAft>
                <a:defRPr/>
              </a:pPr>
              <a:endParaRPr lang="en-US" sz="3200" dirty="0">
                <a:latin typeface="+mn-lt"/>
                <a:cs typeface="+mn-cs"/>
              </a:endParaRPr>
            </a:p>
          </p:txBody>
        </p:sp>
      </p:grpSp>
      <p:sp>
        <p:nvSpPr>
          <p:cNvPr id="67" name="TextBox 66"/>
          <p:cNvSpPr txBox="1"/>
          <p:nvPr/>
        </p:nvSpPr>
        <p:spPr>
          <a:xfrm>
            <a:off x="2362219" y="742956"/>
            <a:ext cx="4737100" cy="1107996"/>
          </a:xfrm>
          <a:prstGeom prst="rect">
            <a:avLst/>
          </a:prstGeom>
          <a:noFill/>
        </p:spPr>
        <p:txBody>
          <a:bodyPr wrap="square">
            <a:spAutoFit/>
          </a:bodyPr>
          <a:lstStyle/>
          <a:p>
            <a:pPr algn="ctr" defTabSz="1031626" fontAlgn="auto">
              <a:spcBef>
                <a:spcPts val="0"/>
              </a:spcBef>
              <a:spcAft>
                <a:spcPts val="0"/>
              </a:spcAft>
              <a:defRPr/>
            </a:pPr>
            <a:r>
              <a:rPr lang="en-US" sz="2800" b="1" dirty="0" smtClean="0">
                <a:solidFill>
                  <a:schemeClr val="tx2">
                    <a:lumMod val="75000"/>
                    <a:lumOff val="25000"/>
                  </a:schemeClr>
                </a:solidFill>
                <a:latin typeface="+mn-lt"/>
                <a:cs typeface="+mn-cs"/>
              </a:rPr>
              <a:t>Obstacles to and support</a:t>
            </a:r>
          </a:p>
          <a:p>
            <a:pPr algn="ctr" defTabSz="1031626" fontAlgn="auto">
              <a:spcBef>
                <a:spcPts val="0"/>
              </a:spcBef>
              <a:spcAft>
                <a:spcPts val="0"/>
              </a:spcAft>
              <a:defRPr/>
            </a:pPr>
            <a:r>
              <a:rPr lang="en-US" sz="2800" b="1" dirty="0" smtClean="0">
                <a:solidFill>
                  <a:schemeClr val="tx2">
                    <a:lumMod val="75000"/>
                    <a:lumOff val="25000"/>
                  </a:schemeClr>
                </a:solidFill>
                <a:latin typeface="+mn-lt"/>
                <a:cs typeface="+mn-cs"/>
              </a:rPr>
              <a:t>For research activity</a:t>
            </a:r>
            <a:endParaRPr lang="en-US" sz="1600" dirty="0">
              <a:solidFill>
                <a:schemeClr val="tx1">
                  <a:lumMod val="65000"/>
                  <a:lumOff val="35000"/>
                </a:schemeClr>
              </a:solidFill>
              <a:latin typeface="+mn-lt"/>
              <a:cs typeface="+mn-cs"/>
            </a:endParaRPr>
          </a:p>
          <a:p>
            <a:pPr defTabSz="1031626" fontAlgn="auto">
              <a:spcBef>
                <a:spcPts val="0"/>
              </a:spcBef>
              <a:spcAft>
                <a:spcPts val="0"/>
              </a:spcAft>
              <a:defRPr/>
            </a:pPr>
            <a:r>
              <a:rPr lang="en-US" sz="1000" dirty="0">
                <a:solidFill>
                  <a:schemeClr val="tx1">
                    <a:lumMod val="65000"/>
                    <a:lumOff val="35000"/>
                  </a:schemeClr>
                </a:solidFill>
                <a:latin typeface="+mn-lt"/>
                <a:cs typeface="+mn-cs"/>
              </a:rPr>
              <a:t> </a:t>
            </a:r>
          </a:p>
        </p:txBody>
      </p:sp>
      <p:sp>
        <p:nvSpPr>
          <p:cNvPr id="68" name="TextBox 67"/>
          <p:cNvSpPr txBox="1"/>
          <p:nvPr/>
        </p:nvSpPr>
        <p:spPr bwMode="auto">
          <a:xfrm>
            <a:off x="5958194" y="5374610"/>
            <a:ext cx="534442" cy="276999"/>
          </a:xfrm>
          <a:prstGeom prst="rect">
            <a:avLst/>
          </a:prstGeom>
          <a:noFill/>
        </p:spPr>
        <p:txBody>
          <a:bodyPr wrap="none" lIns="0" tIns="0" rIns="0" bIns="0">
            <a:spAutoFit/>
          </a:bodyPr>
          <a:lstStyle/>
          <a:p>
            <a:pPr defTabSz="1031626" fontAlgn="auto">
              <a:spcBef>
                <a:spcPts val="0"/>
              </a:spcBef>
              <a:spcAft>
                <a:spcPts val="0"/>
              </a:spcAft>
              <a:defRPr/>
            </a:pPr>
            <a:r>
              <a:rPr lang="en-US" sz="1800" b="1" dirty="0" smtClean="0">
                <a:solidFill>
                  <a:srgbClr val="00B050"/>
                </a:solidFill>
                <a:latin typeface="+mn-lt"/>
                <a:cs typeface="+mn-cs"/>
              </a:rPr>
              <a:t>Time</a:t>
            </a:r>
            <a:endParaRPr lang="en-US" sz="1800" b="1" dirty="0">
              <a:solidFill>
                <a:srgbClr val="00B050"/>
              </a:solidFill>
              <a:latin typeface="+mn-lt"/>
              <a:cs typeface="+mn-cs"/>
            </a:endParaRPr>
          </a:p>
        </p:txBody>
      </p:sp>
      <p:sp>
        <p:nvSpPr>
          <p:cNvPr id="69" name="TextBox 110"/>
          <p:cNvSpPr txBox="1">
            <a:spLocks noChangeArrowheads="1"/>
          </p:cNvSpPr>
          <p:nvPr/>
        </p:nvSpPr>
        <p:spPr bwMode="auto">
          <a:xfrm>
            <a:off x="1628789" y="5373437"/>
            <a:ext cx="24878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r"/>
            <a:r>
              <a:rPr lang="en-US" altLang="en-US" sz="1800" b="1" dirty="0" smtClean="0">
                <a:solidFill>
                  <a:srgbClr val="7030A0"/>
                </a:solidFill>
              </a:rPr>
              <a:t>Caring responsibilities</a:t>
            </a:r>
            <a:endParaRPr lang="en-US" altLang="en-US" sz="1800" b="1" dirty="0">
              <a:solidFill>
                <a:srgbClr val="7030A0"/>
              </a:solidFill>
            </a:endParaRPr>
          </a:p>
        </p:txBody>
      </p:sp>
      <p:sp>
        <p:nvSpPr>
          <p:cNvPr id="70" name="TextBox 110"/>
          <p:cNvSpPr txBox="1">
            <a:spLocks noChangeArrowheads="1"/>
          </p:cNvSpPr>
          <p:nvPr/>
        </p:nvSpPr>
        <p:spPr bwMode="auto">
          <a:xfrm>
            <a:off x="2239158" y="5992560"/>
            <a:ext cx="24493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r"/>
            <a:r>
              <a:rPr lang="en-US" altLang="en-US" sz="1800" b="1" dirty="0" smtClean="0">
                <a:solidFill>
                  <a:schemeClr val="accent5">
                    <a:lumMod val="50000"/>
                  </a:schemeClr>
                </a:solidFill>
              </a:rPr>
              <a:t>Discipline distinctions</a:t>
            </a:r>
            <a:endParaRPr lang="en-US" altLang="en-US" sz="1800" b="1" dirty="0">
              <a:solidFill>
                <a:schemeClr val="accent5">
                  <a:lumMod val="50000"/>
                </a:schemeClr>
              </a:solidFill>
            </a:endParaRPr>
          </a:p>
        </p:txBody>
      </p:sp>
      <p:sp>
        <p:nvSpPr>
          <p:cNvPr id="71" name="TextBox 110"/>
          <p:cNvSpPr txBox="1">
            <a:spLocks noChangeArrowheads="1"/>
          </p:cNvSpPr>
          <p:nvPr/>
        </p:nvSpPr>
        <p:spPr bwMode="auto">
          <a:xfrm>
            <a:off x="4935411" y="5976434"/>
            <a:ext cx="32658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r"/>
            <a:r>
              <a:rPr lang="en-US" altLang="en-US" sz="1800" b="1" dirty="0" smtClean="0">
                <a:solidFill>
                  <a:srgbClr val="836845"/>
                </a:solidFill>
              </a:rPr>
              <a:t>Targeted provision for gender</a:t>
            </a:r>
            <a:endParaRPr lang="en-US" altLang="en-US" sz="1800" b="1" dirty="0">
              <a:solidFill>
                <a:srgbClr val="836845"/>
              </a:solidFill>
            </a:endParaRPr>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accel="50000" decel="50000"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1+#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p:cNvSpPr>
            <a:spLocks noGrp="1"/>
          </p:cNvSpPr>
          <p:nvPr>
            <p:ph type="title"/>
          </p:nvPr>
        </p:nvSpPr>
        <p:spPr>
          <a:xfrm>
            <a:off x="1752600" y="355187"/>
            <a:ext cx="5638800" cy="471488"/>
          </a:xfrm>
        </p:spPr>
        <p:txBody>
          <a:bodyPr/>
          <a:lstStyle/>
          <a:p>
            <a:pPr fontAlgn="auto">
              <a:spcAft>
                <a:spcPts val="0"/>
              </a:spcAft>
              <a:defRPr/>
            </a:pPr>
            <a:r>
              <a:rPr lang="en-US" sz="2800" dirty="0" smtClean="0">
                <a:ea typeface="+mj-ea"/>
              </a:rPr>
              <a:t>Future Action</a:t>
            </a:r>
            <a:endParaRPr lang="en-US" sz="2800" dirty="0">
              <a:ea typeface="+mj-ea"/>
            </a:endParaRPr>
          </a:p>
        </p:txBody>
      </p:sp>
      <p:sp>
        <p:nvSpPr>
          <p:cNvPr id="81" name="Slide Number Placeholder 36"/>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A56A314A-DD83-431B-B0F1-87F26F995B6D}" type="slidenum">
              <a:rPr lang="en-US" altLang="en-US" sz="1000">
                <a:solidFill>
                  <a:srgbClr val="5C5C5C"/>
                </a:solidFill>
              </a:rPr>
              <a:pPr/>
              <a:t>21</a:t>
            </a:fld>
            <a:endParaRPr lang="en-US" altLang="en-US" sz="1000" dirty="0">
              <a:solidFill>
                <a:srgbClr val="5C5C5C"/>
              </a:solidFill>
            </a:endParaRPr>
          </a:p>
        </p:txBody>
      </p:sp>
      <p:sp>
        <p:nvSpPr>
          <p:cNvPr id="52" name="TextBox 51"/>
          <p:cNvSpPr txBox="1"/>
          <p:nvPr/>
        </p:nvSpPr>
        <p:spPr>
          <a:xfrm>
            <a:off x="2184885" y="4241026"/>
            <a:ext cx="2001838" cy="2062103"/>
          </a:xfrm>
          <a:prstGeom prst="rect">
            <a:avLst/>
          </a:prstGeom>
          <a:noFill/>
        </p:spPr>
        <p:txBody>
          <a:bodyPr wrap="square">
            <a:spAutoFit/>
          </a:bodyPr>
          <a:lstStyle/>
          <a:p>
            <a:pPr defTabSz="1031626" fontAlgn="auto">
              <a:spcBef>
                <a:spcPts val="0"/>
              </a:spcBef>
              <a:spcAft>
                <a:spcPts val="0"/>
              </a:spcAft>
              <a:defRPr/>
            </a:pPr>
            <a:r>
              <a:rPr lang="en-US" b="1" dirty="0" smtClean="0">
                <a:solidFill>
                  <a:schemeClr val="accent1">
                    <a:lumMod val="75000"/>
                  </a:schemeClr>
                </a:solidFill>
                <a:latin typeface="+mn-lt"/>
                <a:cs typeface="+mn-cs"/>
              </a:rPr>
              <a:t>Semi-structured interviews &amp; Focus groups</a:t>
            </a:r>
            <a:endParaRPr lang="en-US" dirty="0">
              <a:solidFill>
                <a:schemeClr val="accent1">
                  <a:lumMod val="75000"/>
                </a:schemeClr>
              </a:solidFill>
              <a:latin typeface="+mn-lt"/>
              <a:cs typeface="+mn-cs"/>
            </a:endParaRPr>
          </a:p>
          <a:p>
            <a:pPr defTabSz="1031626" fontAlgn="auto">
              <a:spcBef>
                <a:spcPts val="0"/>
              </a:spcBef>
              <a:spcAft>
                <a:spcPts val="0"/>
              </a:spcAft>
              <a:defRPr/>
            </a:pPr>
            <a:r>
              <a:rPr lang="en-US" sz="1600" dirty="0" smtClean="0">
                <a:solidFill>
                  <a:schemeClr val="tx1">
                    <a:lumMod val="65000"/>
                    <a:lumOff val="35000"/>
                  </a:schemeClr>
                </a:solidFill>
                <a:latin typeface="+mn-lt"/>
                <a:cs typeface="+mn-cs"/>
              </a:rPr>
              <a:t>This will be with 15 academic staff and three focus groups</a:t>
            </a:r>
            <a:endParaRPr lang="en-US" sz="1600" dirty="0">
              <a:solidFill>
                <a:schemeClr val="tx1">
                  <a:lumMod val="65000"/>
                  <a:lumOff val="35000"/>
                </a:schemeClr>
              </a:solidFill>
              <a:latin typeface="+mn-lt"/>
              <a:cs typeface="+mn-cs"/>
            </a:endParaRPr>
          </a:p>
        </p:txBody>
      </p:sp>
      <p:sp>
        <p:nvSpPr>
          <p:cNvPr id="53" name="TextBox 52"/>
          <p:cNvSpPr txBox="1"/>
          <p:nvPr/>
        </p:nvSpPr>
        <p:spPr>
          <a:xfrm>
            <a:off x="4194374" y="3742343"/>
            <a:ext cx="1889125" cy="1323439"/>
          </a:xfrm>
          <a:prstGeom prst="rect">
            <a:avLst/>
          </a:prstGeom>
          <a:noFill/>
        </p:spPr>
        <p:txBody>
          <a:bodyPr>
            <a:spAutoFit/>
          </a:bodyPr>
          <a:lstStyle/>
          <a:p>
            <a:pPr defTabSz="1031626" fontAlgn="auto">
              <a:spcBef>
                <a:spcPts val="0"/>
              </a:spcBef>
              <a:spcAft>
                <a:spcPts val="0"/>
              </a:spcAft>
              <a:defRPr/>
            </a:pPr>
            <a:r>
              <a:rPr lang="en-US" b="1" dirty="0" smtClean="0">
                <a:solidFill>
                  <a:schemeClr val="accent2"/>
                </a:solidFill>
                <a:latin typeface="+mn-lt"/>
                <a:cs typeface="+mn-cs"/>
              </a:rPr>
              <a:t>Focus groups with REF management groups</a:t>
            </a:r>
            <a:endParaRPr lang="en-US" dirty="0">
              <a:solidFill>
                <a:schemeClr val="accent2"/>
              </a:solidFill>
              <a:latin typeface="+mn-lt"/>
              <a:cs typeface="+mn-cs"/>
            </a:endParaRPr>
          </a:p>
        </p:txBody>
      </p:sp>
      <p:sp>
        <p:nvSpPr>
          <p:cNvPr id="58" name="TextBox 57"/>
          <p:cNvSpPr txBox="1"/>
          <p:nvPr/>
        </p:nvSpPr>
        <p:spPr>
          <a:xfrm>
            <a:off x="6043895" y="3079254"/>
            <a:ext cx="3170429" cy="1692771"/>
          </a:xfrm>
          <a:prstGeom prst="rect">
            <a:avLst/>
          </a:prstGeom>
          <a:noFill/>
        </p:spPr>
        <p:txBody>
          <a:bodyPr wrap="square">
            <a:spAutoFit/>
          </a:bodyPr>
          <a:lstStyle/>
          <a:p>
            <a:pPr defTabSz="1031626" fontAlgn="auto">
              <a:spcBef>
                <a:spcPts val="0"/>
              </a:spcBef>
              <a:spcAft>
                <a:spcPts val="0"/>
              </a:spcAft>
              <a:defRPr/>
            </a:pPr>
            <a:r>
              <a:rPr lang="en-US" b="1" dirty="0" smtClean="0">
                <a:solidFill>
                  <a:schemeClr val="accent3"/>
                </a:solidFill>
                <a:latin typeface="+mn-lt"/>
                <a:cs typeface="+mn-cs"/>
              </a:rPr>
              <a:t>    June 2016 </a:t>
            </a:r>
            <a:br>
              <a:rPr lang="en-US" b="1" dirty="0" smtClean="0">
                <a:solidFill>
                  <a:schemeClr val="accent3"/>
                </a:solidFill>
                <a:latin typeface="+mn-lt"/>
                <a:cs typeface="+mn-cs"/>
              </a:rPr>
            </a:br>
            <a:r>
              <a:rPr lang="en-US" b="1" dirty="0" smtClean="0">
                <a:solidFill>
                  <a:schemeClr val="accent3"/>
                </a:solidFill>
                <a:latin typeface="+mn-lt"/>
                <a:cs typeface="+mn-cs"/>
              </a:rPr>
              <a:t>   Symposium</a:t>
            </a:r>
            <a:endParaRPr lang="en-US" dirty="0">
              <a:solidFill>
                <a:schemeClr val="accent3"/>
              </a:solidFill>
              <a:latin typeface="+mn-lt"/>
              <a:cs typeface="+mn-cs"/>
            </a:endParaRPr>
          </a:p>
          <a:p>
            <a:pPr defTabSz="1031626" fontAlgn="auto">
              <a:spcBef>
                <a:spcPts val="0"/>
              </a:spcBef>
              <a:spcAft>
                <a:spcPts val="0"/>
              </a:spcAft>
              <a:defRPr/>
            </a:pPr>
            <a:r>
              <a:rPr lang="en-US" sz="1600" dirty="0" smtClean="0">
                <a:solidFill>
                  <a:schemeClr val="tx1">
                    <a:lumMod val="65000"/>
                    <a:lumOff val="35000"/>
                  </a:schemeClr>
                </a:solidFill>
                <a:latin typeface="+mn-lt"/>
                <a:cs typeface="+mn-cs"/>
              </a:rPr>
              <a:t>For further details contract</a:t>
            </a:r>
          </a:p>
          <a:p>
            <a:pPr defTabSz="1031626" fontAlgn="auto">
              <a:spcBef>
                <a:spcPts val="0"/>
              </a:spcBef>
              <a:spcAft>
                <a:spcPts val="0"/>
              </a:spcAft>
              <a:defRPr/>
            </a:pPr>
            <a:r>
              <a:rPr lang="en-US" sz="1600" dirty="0" smtClean="0">
                <a:solidFill>
                  <a:schemeClr val="tx1">
                    <a:lumMod val="65000"/>
                    <a:lumOff val="35000"/>
                  </a:schemeClr>
                </a:solidFill>
                <a:latin typeface="+mn-lt"/>
                <a:cs typeface="+mn-cs"/>
              </a:rPr>
              <a:t>chantal.davies@chester.ac.uk</a:t>
            </a:r>
          </a:p>
          <a:p>
            <a:pPr defTabSz="1031626" fontAlgn="auto">
              <a:spcBef>
                <a:spcPts val="0"/>
              </a:spcBef>
              <a:spcAft>
                <a:spcPts val="0"/>
              </a:spcAft>
              <a:defRPr/>
            </a:pPr>
            <a:r>
              <a:rPr lang="en-US" sz="1600" dirty="0" smtClean="0">
                <a:solidFill>
                  <a:schemeClr val="tx1">
                    <a:lumMod val="65000"/>
                    <a:lumOff val="35000"/>
                  </a:schemeClr>
                </a:solidFill>
                <a:latin typeface="+mn-lt"/>
                <a:cs typeface="+mn-cs"/>
              </a:rPr>
              <a:t>Or</a:t>
            </a:r>
            <a:br>
              <a:rPr lang="en-US" sz="1600" dirty="0" smtClean="0">
                <a:solidFill>
                  <a:schemeClr val="tx1">
                    <a:lumMod val="65000"/>
                    <a:lumOff val="35000"/>
                  </a:schemeClr>
                </a:solidFill>
                <a:latin typeface="+mn-lt"/>
                <a:cs typeface="+mn-cs"/>
              </a:rPr>
            </a:br>
            <a:r>
              <a:rPr lang="en-US" sz="1600" dirty="0" smtClean="0">
                <a:solidFill>
                  <a:schemeClr val="tx1">
                    <a:lumMod val="65000"/>
                    <a:lumOff val="35000"/>
                  </a:schemeClr>
                </a:solidFill>
                <a:latin typeface="+mn-lt"/>
                <a:cs typeface="+mn-cs"/>
              </a:rPr>
              <a:t>r.healey@chester.ac.uk</a:t>
            </a:r>
          </a:p>
        </p:txBody>
      </p:sp>
      <p:grpSp>
        <p:nvGrpSpPr>
          <p:cNvPr id="2" name="Group 59"/>
          <p:cNvGrpSpPr>
            <a:grpSpLocks/>
          </p:cNvGrpSpPr>
          <p:nvPr/>
        </p:nvGrpSpPr>
        <p:grpSpPr bwMode="auto">
          <a:xfrm>
            <a:off x="3909280" y="2965824"/>
            <a:ext cx="2119313" cy="642937"/>
            <a:chOff x="2469637" y="2543073"/>
            <a:chExt cx="2120468" cy="643978"/>
          </a:xfrm>
        </p:grpSpPr>
        <p:sp>
          <p:nvSpPr>
            <p:cNvPr id="61" name="Flowchart: Data 60"/>
            <p:cNvSpPr/>
            <p:nvPr/>
          </p:nvSpPr>
          <p:spPr>
            <a:xfrm rot="16200000" flipH="1" flipV="1">
              <a:off x="4162492" y="2756257"/>
              <a:ext cx="640798" cy="214430"/>
            </a:xfrm>
            <a:prstGeom prst="flowChartInputOutpu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1100" dirty="0"/>
            </a:p>
          </p:txBody>
        </p:sp>
        <p:grpSp>
          <p:nvGrpSpPr>
            <p:cNvPr id="176155" name="Group 51"/>
            <p:cNvGrpSpPr>
              <a:grpSpLocks/>
            </p:cNvGrpSpPr>
            <p:nvPr/>
          </p:nvGrpSpPr>
          <p:grpSpPr bwMode="auto">
            <a:xfrm>
              <a:off x="2469637" y="2543073"/>
              <a:ext cx="2120468" cy="643978"/>
              <a:chOff x="2460112" y="2094062"/>
              <a:chExt cx="2120468" cy="643978"/>
            </a:xfrm>
          </p:grpSpPr>
          <p:sp>
            <p:nvSpPr>
              <p:cNvPr id="63" name="Flowchart: Data 62"/>
              <p:cNvSpPr/>
              <p:nvPr/>
            </p:nvSpPr>
            <p:spPr>
              <a:xfrm rot="16200000" flipH="1" flipV="1">
                <a:off x="2246928" y="2307246"/>
                <a:ext cx="640798" cy="214430"/>
              </a:xfrm>
              <a:prstGeom prst="flowChartInputOutpu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1100" dirty="0"/>
              </a:p>
            </p:txBody>
          </p:sp>
          <p:sp>
            <p:nvSpPr>
              <p:cNvPr id="64" name="Rectangle 63"/>
              <p:cNvSpPr/>
              <p:nvPr/>
            </p:nvSpPr>
            <p:spPr>
              <a:xfrm>
                <a:off x="2672953" y="2224448"/>
                <a:ext cx="1907627" cy="5135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r>
                  <a:rPr lang="en-US" b="1" dirty="0" smtClean="0">
                    <a:solidFill>
                      <a:schemeClr val="bg1"/>
                    </a:solidFill>
                  </a:rPr>
                  <a:t>Stage Three</a:t>
                </a:r>
                <a:endParaRPr lang="en-US" b="1" dirty="0">
                  <a:solidFill>
                    <a:schemeClr val="bg1"/>
                  </a:solidFill>
                </a:endParaRPr>
              </a:p>
            </p:txBody>
          </p:sp>
        </p:grpSp>
      </p:grpSp>
      <p:grpSp>
        <p:nvGrpSpPr>
          <p:cNvPr id="5" name="Group 67"/>
          <p:cNvGrpSpPr>
            <a:grpSpLocks/>
          </p:cNvGrpSpPr>
          <p:nvPr/>
        </p:nvGrpSpPr>
        <p:grpSpPr bwMode="auto">
          <a:xfrm>
            <a:off x="5814280" y="2429258"/>
            <a:ext cx="2116802" cy="659630"/>
            <a:chOff x="6178608" y="2013787"/>
            <a:chExt cx="2117312" cy="659953"/>
          </a:xfrm>
        </p:grpSpPr>
        <p:sp>
          <p:nvSpPr>
            <p:cNvPr id="69" name="Flowchart: Data 68"/>
            <p:cNvSpPr/>
            <p:nvPr/>
          </p:nvSpPr>
          <p:spPr>
            <a:xfrm rot="16200000" flipH="1" flipV="1">
              <a:off x="7868700" y="2226642"/>
              <a:ext cx="640076" cy="214365"/>
            </a:xfrm>
            <a:prstGeom prst="flowChartInputOutp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1100" dirty="0"/>
            </a:p>
          </p:txBody>
        </p:sp>
        <p:grpSp>
          <p:nvGrpSpPr>
            <p:cNvPr id="176149" name="Group 52"/>
            <p:cNvGrpSpPr>
              <a:grpSpLocks/>
            </p:cNvGrpSpPr>
            <p:nvPr/>
          </p:nvGrpSpPr>
          <p:grpSpPr bwMode="auto">
            <a:xfrm>
              <a:off x="6178608" y="2033664"/>
              <a:ext cx="2117312" cy="640076"/>
              <a:chOff x="6169083" y="1584653"/>
              <a:chExt cx="2117312" cy="640076"/>
            </a:xfrm>
          </p:grpSpPr>
          <p:sp>
            <p:nvSpPr>
              <p:cNvPr id="71" name="Rectangle 70"/>
              <p:cNvSpPr/>
              <p:nvPr/>
            </p:nvSpPr>
            <p:spPr>
              <a:xfrm>
                <a:off x="6379348" y="1705306"/>
                <a:ext cx="1907047" cy="5130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r>
                  <a:rPr lang="en-US" b="1" dirty="0" smtClean="0">
                    <a:solidFill>
                      <a:schemeClr val="bg1"/>
                    </a:solidFill>
                  </a:rPr>
                  <a:t>Stage Four</a:t>
                </a:r>
                <a:endParaRPr lang="en-US" b="1" dirty="0">
                  <a:solidFill>
                    <a:schemeClr val="bg1"/>
                  </a:solidFill>
                </a:endParaRPr>
              </a:p>
            </p:txBody>
          </p:sp>
          <p:sp>
            <p:nvSpPr>
              <p:cNvPr id="72" name="Flowchart: Data 71"/>
              <p:cNvSpPr/>
              <p:nvPr/>
            </p:nvSpPr>
            <p:spPr>
              <a:xfrm rot="16200000" flipH="1" flipV="1">
                <a:off x="5956227" y="1797509"/>
                <a:ext cx="640076" cy="214364"/>
              </a:xfrm>
              <a:prstGeom prst="flowChartInputOutp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1100" dirty="0"/>
              </a:p>
            </p:txBody>
          </p:sp>
        </p:grpSp>
      </p:grpSp>
      <p:grpSp>
        <p:nvGrpSpPr>
          <p:cNvPr id="7" name="Group 72"/>
          <p:cNvGrpSpPr>
            <a:grpSpLocks/>
          </p:cNvGrpSpPr>
          <p:nvPr/>
        </p:nvGrpSpPr>
        <p:grpSpPr bwMode="auto">
          <a:xfrm>
            <a:off x="2189749" y="3473220"/>
            <a:ext cx="1933845" cy="642937"/>
            <a:chOff x="749560" y="2780108"/>
            <a:chExt cx="1934051" cy="643977"/>
          </a:xfrm>
        </p:grpSpPr>
        <p:sp>
          <p:nvSpPr>
            <p:cNvPr id="74" name="Flowchart: Data 73"/>
            <p:cNvSpPr/>
            <p:nvPr/>
          </p:nvSpPr>
          <p:spPr>
            <a:xfrm rot="16200000" flipH="1" flipV="1">
              <a:off x="2256045" y="2993339"/>
              <a:ext cx="640798" cy="214335"/>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1100" dirty="0"/>
            </a:p>
          </p:txBody>
        </p:sp>
        <p:sp>
          <p:nvSpPr>
            <p:cNvPr id="75" name="Rectangle 74"/>
            <p:cNvSpPr/>
            <p:nvPr/>
          </p:nvSpPr>
          <p:spPr>
            <a:xfrm>
              <a:off x="749560" y="2910493"/>
              <a:ext cx="1906791" cy="5135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r>
                <a:rPr lang="en-US" b="1" dirty="0" smtClean="0">
                  <a:solidFill>
                    <a:schemeClr val="bg1"/>
                  </a:solidFill>
                </a:rPr>
                <a:t>Stage Two</a:t>
              </a:r>
              <a:endParaRPr lang="en-US" b="1" dirty="0">
                <a:solidFill>
                  <a:schemeClr val="bg1"/>
                </a:solidFill>
              </a:endParaRPr>
            </a:p>
          </p:txBody>
        </p:sp>
      </p:grpSp>
      <p:sp>
        <p:nvSpPr>
          <p:cNvPr id="176141" name="Rectangle 75"/>
          <p:cNvSpPr>
            <a:spLocks noChangeArrowheads="1"/>
          </p:cNvSpPr>
          <p:nvPr/>
        </p:nvSpPr>
        <p:spPr bwMode="auto">
          <a:xfrm>
            <a:off x="1247775" y="4262438"/>
            <a:ext cx="185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endParaRPr lang="en-US" altLang="en-US" sz="1400" dirty="0"/>
          </a:p>
        </p:txBody>
      </p:sp>
      <p:sp>
        <p:nvSpPr>
          <p:cNvPr id="79" name="Freeform 57"/>
          <p:cNvSpPr>
            <a:spLocks noEditPoints="1"/>
          </p:cNvSpPr>
          <p:nvPr/>
        </p:nvSpPr>
        <p:spPr bwMode="auto">
          <a:xfrm>
            <a:off x="6899417" y="2091500"/>
            <a:ext cx="461962" cy="407987"/>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accent3"/>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nvGrpSpPr>
          <p:cNvPr id="31" name="Group 39"/>
          <p:cNvGrpSpPr>
            <a:grpSpLocks/>
          </p:cNvGrpSpPr>
          <p:nvPr/>
        </p:nvGrpSpPr>
        <p:grpSpPr bwMode="auto">
          <a:xfrm>
            <a:off x="2445979" y="2692196"/>
            <a:ext cx="1342673" cy="918156"/>
            <a:chOff x="3967163" y="2174875"/>
            <a:chExt cx="1216025" cy="793751"/>
          </a:xfrm>
        </p:grpSpPr>
        <p:sp>
          <p:nvSpPr>
            <p:cNvPr id="32" name="Oval 9"/>
            <p:cNvSpPr>
              <a:spLocks noChangeArrowheads="1"/>
            </p:cNvSpPr>
            <p:nvPr/>
          </p:nvSpPr>
          <p:spPr bwMode="auto">
            <a:xfrm>
              <a:off x="3994151" y="2174875"/>
              <a:ext cx="276225" cy="2809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endParaRPr lang="en-US" altLang="en-US" dirty="0"/>
            </a:p>
          </p:txBody>
        </p:sp>
        <p:sp>
          <p:nvSpPr>
            <p:cNvPr id="33" name="Oval 10"/>
            <p:cNvSpPr>
              <a:spLocks noChangeArrowheads="1"/>
            </p:cNvSpPr>
            <p:nvPr/>
          </p:nvSpPr>
          <p:spPr bwMode="auto">
            <a:xfrm>
              <a:off x="4879976" y="2174875"/>
              <a:ext cx="277813" cy="2809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endParaRPr lang="en-US" altLang="en-US" dirty="0"/>
            </a:p>
          </p:txBody>
        </p:sp>
        <p:sp>
          <p:nvSpPr>
            <p:cNvPr id="34" name="Freeform 11"/>
            <p:cNvSpPr>
              <a:spLocks/>
            </p:cNvSpPr>
            <p:nvPr/>
          </p:nvSpPr>
          <p:spPr bwMode="auto">
            <a:xfrm>
              <a:off x="3967163" y="2490788"/>
              <a:ext cx="557213" cy="477838"/>
            </a:xfrm>
            <a:custGeom>
              <a:avLst/>
              <a:gdLst>
                <a:gd name="T0" fmla="*/ 140 w 147"/>
                <a:gd name="T1" fmla="*/ 80 h 126"/>
                <a:gd name="T2" fmla="*/ 147 w 147"/>
                <a:gd name="T3" fmla="*/ 60 h 126"/>
                <a:gd name="T4" fmla="*/ 93 w 147"/>
                <a:gd name="T5" fmla="*/ 25 h 126"/>
                <a:gd name="T6" fmla="*/ 75 w 147"/>
                <a:gd name="T7" fmla="*/ 8 h 126"/>
                <a:gd name="T8" fmla="*/ 75 w 147"/>
                <a:gd name="T9" fmla="*/ 7 h 126"/>
                <a:gd name="T10" fmla="*/ 53 w 147"/>
                <a:gd name="T11" fmla="*/ 0 h 126"/>
                <a:gd name="T12" fmla="*/ 33 w 147"/>
                <a:gd name="T13" fmla="*/ 0 h 126"/>
                <a:gd name="T14" fmla="*/ 0 w 147"/>
                <a:gd name="T15" fmla="*/ 33 h 126"/>
                <a:gd name="T16" fmla="*/ 0 w 147"/>
                <a:gd name="T17" fmla="*/ 126 h 126"/>
                <a:gd name="T18" fmla="*/ 87 w 147"/>
                <a:gd name="T19" fmla="*/ 126 h 126"/>
                <a:gd name="T20" fmla="*/ 87 w 147"/>
                <a:gd name="T21" fmla="*/ 66 h 126"/>
                <a:gd name="T22" fmla="*/ 145 w 147"/>
                <a:gd name="T23" fmla="*/ 92 h 126"/>
                <a:gd name="T24" fmla="*/ 140 w 147"/>
                <a:gd name="T25" fmla="*/ 80 h 1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7"/>
                <a:gd name="T40" fmla="*/ 0 h 126"/>
                <a:gd name="T41" fmla="*/ 147 w 147"/>
                <a:gd name="T42" fmla="*/ 126 h 1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7" h="126">
                  <a:moveTo>
                    <a:pt x="140" y="80"/>
                  </a:moveTo>
                  <a:cubicBezTo>
                    <a:pt x="139" y="73"/>
                    <a:pt x="142" y="65"/>
                    <a:pt x="147" y="60"/>
                  </a:cubicBezTo>
                  <a:cubicBezTo>
                    <a:pt x="116" y="54"/>
                    <a:pt x="104" y="39"/>
                    <a:pt x="93" y="25"/>
                  </a:cubicBezTo>
                  <a:cubicBezTo>
                    <a:pt x="87" y="19"/>
                    <a:pt x="82" y="12"/>
                    <a:pt x="75" y="8"/>
                  </a:cubicBezTo>
                  <a:cubicBezTo>
                    <a:pt x="75" y="8"/>
                    <a:pt x="75" y="8"/>
                    <a:pt x="75" y="7"/>
                  </a:cubicBezTo>
                  <a:cubicBezTo>
                    <a:pt x="69" y="3"/>
                    <a:pt x="61" y="0"/>
                    <a:pt x="53" y="0"/>
                  </a:cubicBezTo>
                  <a:cubicBezTo>
                    <a:pt x="33" y="0"/>
                    <a:pt x="33" y="0"/>
                    <a:pt x="33" y="0"/>
                  </a:cubicBezTo>
                  <a:cubicBezTo>
                    <a:pt x="15" y="0"/>
                    <a:pt x="0" y="15"/>
                    <a:pt x="0" y="33"/>
                  </a:cubicBezTo>
                  <a:cubicBezTo>
                    <a:pt x="0" y="126"/>
                    <a:pt x="0" y="126"/>
                    <a:pt x="0" y="126"/>
                  </a:cubicBezTo>
                  <a:cubicBezTo>
                    <a:pt x="87" y="126"/>
                    <a:pt x="87" y="126"/>
                    <a:pt x="87" y="126"/>
                  </a:cubicBezTo>
                  <a:cubicBezTo>
                    <a:pt x="87" y="66"/>
                    <a:pt x="87" y="66"/>
                    <a:pt x="87" y="66"/>
                  </a:cubicBezTo>
                  <a:cubicBezTo>
                    <a:pt x="99" y="77"/>
                    <a:pt x="117" y="87"/>
                    <a:pt x="145" y="92"/>
                  </a:cubicBezTo>
                  <a:cubicBezTo>
                    <a:pt x="143" y="89"/>
                    <a:pt x="141" y="85"/>
                    <a:pt x="140" y="8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35" name="Freeform 12"/>
            <p:cNvSpPr>
              <a:spLocks/>
            </p:cNvSpPr>
            <p:nvPr/>
          </p:nvSpPr>
          <p:spPr bwMode="auto">
            <a:xfrm>
              <a:off x="4532313" y="2490788"/>
              <a:ext cx="650875" cy="477838"/>
            </a:xfrm>
            <a:custGeom>
              <a:avLst/>
              <a:gdLst>
                <a:gd name="T0" fmla="*/ 139 w 172"/>
                <a:gd name="T1" fmla="*/ 0 h 126"/>
                <a:gd name="T2" fmla="*/ 119 w 172"/>
                <a:gd name="T3" fmla="*/ 0 h 126"/>
                <a:gd name="T4" fmla="*/ 97 w 172"/>
                <a:gd name="T5" fmla="*/ 7 h 126"/>
                <a:gd name="T6" fmla="*/ 97 w 172"/>
                <a:gd name="T7" fmla="*/ 8 h 126"/>
                <a:gd name="T8" fmla="*/ 79 w 172"/>
                <a:gd name="T9" fmla="*/ 25 h 126"/>
                <a:gd name="T10" fmla="*/ 15 w 172"/>
                <a:gd name="T11" fmla="*/ 62 h 126"/>
                <a:gd name="T12" fmla="*/ 1 w 172"/>
                <a:gd name="T13" fmla="*/ 79 h 126"/>
                <a:gd name="T14" fmla="*/ 17 w 172"/>
                <a:gd name="T15" fmla="*/ 94 h 126"/>
                <a:gd name="T16" fmla="*/ 19 w 172"/>
                <a:gd name="T17" fmla="*/ 94 h 126"/>
                <a:gd name="T18" fmla="*/ 85 w 172"/>
                <a:gd name="T19" fmla="*/ 66 h 126"/>
                <a:gd name="T20" fmla="*/ 85 w 172"/>
                <a:gd name="T21" fmla="*/ 126 h 126"/>
                <a:gd name="T22" fmla="*/ 172 w 172"/>
                <a:gd name="T23" fmla="*/ 126 h 126"/>
                <a:gd name="T24" fmla="*/ 172 w 172"/>
                <a:gd name="T25" fmla="*/ 33 h 126"/>
                <a:gd name="T26" fmla="*/ 139 w 172"/>
                <a:gd name="T27" fmla="*/ 0 h 1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2"/>
                <a:gd name="T43" fmla="*/ 0 h 126"/>
                <a:gd name="T44" fmla="*/ 172 w 172"/>
                <a:gd name="T45" fmla="*/ 126 h 1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2" h="126">
                  <a:moveTo>
                    <a:pt x="139" y="0"/>
                  </a:moveTo>
                  <a:cubicBezTo>
                    <a:pt x="119" y="0"/>
                    <a:pt x="119" y="0"/>
                    <a:pt x="119" y="0"/>
                  </a:cubicBezTo>
                  <a:cubicBezTo>
                    <a:pt x="111" y="0"/>
                    <a:pt x="103" y="3"/>
                    <a:pt x="97" y="7"/>
                  </a:cubicBezTo>
                  <a:cubicBezTo>
                    <a:pt x="97" y="8"/>
                    <a:pt x="97" y="8"/>
                    <a:pt x="97" y="8"/>
                  </a:cubicBezTo>
                  <a:cubicBezTo>
                    <a:pt x="90" y="12"/>
                    <a:pt x="85" y="19"/>
                    <a:pt x="79" y="25"/>
                  </a:cubicBezTo>
                  <a:cubicBezTo>
                    <a:pt x="67" y="40"/>
                    <a:pt x="54" y="58"/>
                    <a:pt x="15" y="62"/>
                  </a:cubicBezTo>
                  <a:cubicBezTo>
                    <a:pt x="6" y="63"/>
                    <a:pt x="0" y="71"/>
                    <a:pt x="1" y="79"/>
                  </a:cubicBezTo>
                  <a:cubicBezTo>
                    <a:pt x="2" y="88"/>
                    <a:pt x="9" y="94"/>
                    <a:pt x="17" y="94"/>
                  </a:cubicBezTo>
                  <a:cubicBezTo>
                    <a:pt x="17" y="94"/>
                    <a:pt x="18" y="94"/>
                    <a:pt x="19" y="94"/>
                  </a:cubicBezTo>
                  <a:cubicBezTo>
                    <a:pt x="51" y="90"/>
                    <a:pt x="71" y="78"/>
                    <a:pt x="85" y="66"/>
                  </a:cubicBezTo>
                  <a:cubicBezTo>
                    <a:pt x="85" y="126"/>
                    <a:pt x="85" y="126"/>
                    <a:pt x="85" y="126"/>
                  </a:cubicBezTo>
                  <a:cubicBezTo>
                    <a:pt x="172" y="126"/>
                    <a:pt x="172" y="126"/>
                    <a:pt x="172" y="126"/>
                  </a:cubicBezTo>
                  <a:cubicBezTo>
                    <a:pt x="172" y="33"/>
                    <a:pt x="172" y="33"/>
                    <a:pt x="172" y="33"/>
                  </a:cubicBezTo>
                  <a:cubicBezTo>
                    <a:pt x="172" y="15"/>
                    <a:pt x="157" y="0"/>
                    <a:pt x="139"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36" name="Line 13"/>
            <p:cNvSpPr>
              <a:spLocks noChangeShapeType="1"/>
            </p:cNvSpPr>
            <p:nvPr/>
          </p:nvSpPr>
          <p:spPr bwMode="auto">
            <a:xfrm>
              <a:off x="5059363" y="2490788"/>
              <a:ext cx="1588"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37" name="Line 14"/>
            <p:cNvSpPr>
              <a:spLocks noChangeShapeType="1"/>
            </p:cNvSpPr>
            <p:nvPr/>
          </p:nvSpPr>
          <p:spPr bwMode="auto">
            <a:xfrm>
              <a:off x="5059363" y="2490788"/>
              <a:ext cx="1588"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sp>
        <p:nvSpPr>
          <p:cNvPr id="38" name="Freeform 7"/>
          <p:cNvSpPr>
            <a:spLocks noEditPoints="1"/>
          </p:cNvSpPr>
          <p:nvPr/>
        </p:nvSpPr>
        <p:spPr bwMode="auto">
          <a:xfrm>
            <a:off x="4166986" y="2436826"/>
            <a:ext cx="322222" cy="696104"/>
          </a:xfrm>
          <a:custGeom>
            <a:avLst/>
            <a:gdLst/>
            <a:ahLst/>
            <a:cxnLst>
              <a:cxn ang="0">
                <a:pos x="221" y="278"/>
              </a:cxn>
              <a:cxn ang="0">
                <a:pos x="194" y="250"/>
              </a:cxn>
              <a:cxn ang="0">
                <a:pos x="56" y="250"/>
              </a:cxn>
              <a:cxn ang="0">
                <a:pos x="56" y="28"/>
              </a:cxn>
              <a:cxn ang="0">
                <a:pos x="28" y="0"/>
              </a:cxn>
              <a:cxn ang="0">
                <a:pos x="0" y="28"/>
              </a:cxn>
              <a:cxn ang="0">
                <a:pos x="0" y="278"/>
              </a:cxn>
              <a:cxn ang="0">
                <a:pos x="13" y="302"/>
              </a:cxn>
              <a:cxn ang="0">
                <a:pos x="5" y="334"/>
              </a:cxn>
              <a:cxn ang="0">
                <a:pos x="5" y="412"/>
              </a:cxn>
              <a:cxn ang="0">
                <a:pos x="28" y="435"/>
              </a:cxn>
              <a:cxn ang="0">
                <a:pos x="52" y="412"/>
              </a:cxn>
              <a:cxn ang="0">
                <a:pos x="52" y="334"/>
              </a:cxn>
              <a:cxn ang="0">
                <a:pos x="71" y="315"/>
              </a:cxn>
              <a:cxn ang="0">
                <a:pos x="149" y="315"/>
              </a:cxn>
              <a:cxn ang="0">
                <a:pos x="168" y="334"/>
              </a:cxn>
              <a:cxn ang="0">
                <a:pos x="168" y="412"/>
              </a:cxn>
              <a:cxn ang="0">
                <a:pos x="192" y="435"/>
              </a:cxn>
              <a:cxn ang="0">
                <a:pos x="215" y="412"/>
              </a:cxn>
              <a:cxn ang="0">
                <a:pos x="215" y="334"/>
              </a:cxn>
              <a:cxn ang="0">
                <a:pos x="207" y="302"/>
              </a:cxn>
              <a:cxn ang="0">
                <a:pos x="221" y="278"/>
              </a:cxn>
              <a:cxn ang="0">
                <a:pos x="221" y="278"/>
              </a:cxn>
              <a:cxn ang="0">
                <a:pos x="221" y="278"/>
              </a:cxn>
            </a:cxnLst>
            <a:rect l="0" t="0" r="r" b="b"/>
            <a:pathLst>
              <a:path w="221" h="435">
                <a:moveTo>
                  <a:pt x="221" y="278"/>
                </a:moveTo>
                <a:cubicBezTo>
                  <a:pt x="221" y="262"/>
                  <a:pt x="209" y="250"/>
                  <a:pt x="194" y="250"/>
                </a:cubicBezTo>
                <a:cubicBezTo>
                  <a:pt x="56" y="250"/>
                  <a:pt x="56" y="250"/>
                  <a:pt x="56" y="250"/>
                </a:cubicBezTo>
                <a:cubicBezTo>
                  <a:pt x="56" y="28"/>
                  <a:pt x="56" y="28"/>
                  <a:pt x="56" y="28"/>
                </a:cubicBezTo>
                <a:cubicBezTo>
                  <a:pt x="56" y="13"/>
                  <a:pt x="43" y="0"/>
                  <a:pt x="28" y="0"/>
                </a:cubicBezTo>
                <a:cubicBezTo>
                  <a:pt x="12" y="0"/>
                  <a:pt x="0" y="13"/>
                  <a:pt x="0" y="28"/>
                </a:cubicBezTo>
                <a:cubicBezTo>
                  <a:pt x="0" y="278"/>
                  <a:pt x="0" y="278"/>
                  <a:pt x="0" y="278"/>
                </a:cubicBezTo>
                <a:cubicBezTo>
                  <a:pt x="0" y="288"/>
                  <a:pt x="5" y="297"/>
                  <a:pt x="13" y="302"/>
                </a:cubicBezTo>
                <a:cubicBezTo>
                  <a:pt x="8" y="311"/>
                  <a:pt x="5" y="322"/>
                  <a:pt x="5" y="334"/>
                </a:cubicBezTo>
                <a:cubicBezTo>
                  <a:pt x="5" y="412"/>
                  <a:pt x="5" y="412"/>
                  <a:pt x="5" y="412"/>
                </a:cubicBezTo>
                <a:cubicBezTo>
                  <a:pt x="5" y="425"/>
                  <a:pt x="16" y="435"/>
                  <a:pt x="28" y="435"/>
                </a:cubicBezTo>
                <a:cubicBezTo>
                  <a:pt x="41" y="435"/>
                  <a:pt x="52" y="425"/>
                  <a:pt x="52" y="412"/>
                </a:cubicBezTo>
                <a:cubicBezTo>
                  <a:pt x="52" y="334"/>
                  <a:pt x="52" y="334"/>
                  <a:pt x="52" y="334"/>
                </a:cubicBezTo>
                <a:cubicBezTo>
                  <a:pt x="52" y="323"/>
                  <a:pt x="60" y="315"/>
                  <a:pt x="71" y="315"/>
                </a:cubicBezTo>
                <a:cubicBezTo>
                  <a:pt x="149" y="315"/>
                  <a:pt x="149" y="315"/>
                  <a:pt x="149" y="315"/>
                </a:cubicBezTo>
                <a:cubicBezTo>
                  <a:pt x="160" y="315"/>
                  <a:pt x="168" y="323"/>
                  <a:pt x="168" y="334"/>
                </a:cubicBezTo>
                <a:cubicBezTo>
                  <a:pt x="168" y="412"/>
                  <a:pt x="168" y="412"/>
                  <a:pt x="168" y="412"/>
                </a:cubicBezTo>
                <a:cubicBezTo>
                  <a:pt x="168" y="425"/>
                  <a:pt x="179" y="435"/>
                  <a:pt x="192" y="435"/>
                </a:cubicBezTo>
                <a:cubicBezTo>
                  <a:pt x="205" y="435"/>
                  <a:pt x="215" y="425"/>
                  <a:pt x="215" y="412"/>
                </a:cubicBezTo>
                <a:cubicBezTo>
                  <a:pt x="215" y="334"/>
                  <a:pt x="215" y="334"/>
                  <a:pt x="215" y="334"/>
                </a:cubicBezTo>
                <a:cubicBezTo>
                  <a:pt x="215" y="322"/>
                  <a:pt x="212" y="312"/>
                  <a:pt x="207" y="302"/>
                </a:cubicBezTo>
                <a:cubicBezTo>
                  <a:pt x="216" y="297"/>
                  <a:pt x="221" y="288"/>
                  <a:pt x="221" y="278"/>
                </a:cubicBezTo>
                <a:close/>
                <a:moveTo>
                  <a:pt x="221" y="278"/>
                </a:moveTo>
                <a:cubicBezTo>
                  <a:pt x="221" y="278"/>
                  <a:pt x="221" y="278"/>
                  <a:pt x="221" y="278"/>
                </a:cubicBezTo>
              </a:path>
            </a:pathLst>
          </a:custGeom>
          <a:solidFill>
            <a:schemeClr val="bg1">
              <a:lumMod val="65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nvGrpSpPr>
          <p:cNvPr id="39" name="Group 55"/>
          <p:cNvGrpSpPr/>
          <p:nvPr/>
        </p:nvGrpSpPr>
        <p:grpSpPr>
          <a:xfrm>
            <a:off x="4237146" y="2239309"/>
            <a:ext cx="409772" cy="857515"/>
            <a:chOff x="3089275" y="1939925"/>
            <a:chExt cx="1065213" cy="2293938"/>
          </a:xfrm>
          <a:solidFill>
            <a:schemeClr val="accent1"/>
          </a:solidFill>
        </p:grpSpPr>
        <p:sp>
          <p:nvSpPr>
            <p:cNvPr id="40" name="Freeform 5"/>
            <p:cNvSpPr>
              <a:spLocks noEditPoints="1"/>
            </p:cNvSpPr>
            <p:nvPr/>
          </p:nvSpPr>
          <p:spPr bwMode="auto">
            <a:xfrm>
              <a:off x="3130550" y="1939925"/>
              <a:ext cx="538163" cy="539750"/>
            </a:xfrm>
            <a:custGeom>
              <a:avLst/>
              <a:gdLst/>
              <a:ahLst/>
              <a:cxnLst>
                <a:cxn ang="0">
                  <a:pos x="143" y="71"/>
                </a:cxn>
                <a:cxn ang="0">
                  <a:pos x="71" y="143"/>
                </a:cxn>
                <a:cxn ang="0">
                  <a:pos x="0" y="71"/>
                </a:cxn>
                <a:cxn ang="0">
                  <a:pos x="71" y="0"/>
                </a:cxn>
                <a:cxn ang="0">
                  <a:pos x="143" y="71"/>
                </a:cxn>
                <a:cxn ang="0">
                  <a:pos x="143" y="71"/>
                </a:cxn>
                <a:cxn ang="0">
                  <a:pos x="143" y="71"/>
                </a:cxn>
              </a:cxnLst>
              <a:rect l="0" t="0" r="r" b="b"/>
              <a:pathLst>
                <a:path w="143" h="143">
                  <a:moveTo>
                    <a:pt x="143" y="71"/>
                  </a:moveTo>
                  <a:cubicBezTo>
                    <a:pt x="143" y="111"/>
                    <a:pt x="111" y="143"/>
                    <a:pt x="71" y="143"/>
                  </a:cubicBezTo>
                  <a:cubicBezTo>
                    <a:pt x="32" y="143"/>
                    <a:pt x="0" y="111"/>
                    <a:pt x="0" y="71"/>
                  </a:cubicBezTo>
                  <a:cubicBezTo>
                    <a:pt x="0" y="32"/>
                    <a:pt x="32" y="0"/>
                    <a:pt x="71" y="0"/>
                  </a:cubicBezTo>
                  <a:cubicBezTo>
                    <a:pt x="111" y="0"/>
                    <a:pt x="143" y="32"/>
                    <a:pt x="143" y="71"/>
                  </a:cubicBezTo>
                  <a:close/>
                  <a:moveTo>
                    <a:pt x="143" y="71"/>
                  </a:moveTo>
                  <a:cubicBezTo>
                    <a:pt x="143" y="71"/>
                    <a:pt x="143" y="71"/>
                    <a:pt x="143" y="71"/>
                  </a:cubicBezTo>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41" name="Freeform 6"/>
            <p:cNvSpPr>
              <a:spLocks noEditPoints="1"/>
            </p:cNvSpPr>
            <p:nvPr/>
          </p:nvSpPr>
          <p:spPr bwMode="auto">
            <a:xfrm>
              <a:off x="3089275" y="2490788"/>
              <a:ext cx="1065213" cy="1743075"/>
            </a:xfrm>
            <a:custGeom>
              <a:avLst/>
              <a:gdLst/>
              <a:ahLst/>
              <a:cxnLst>
                <a:cxn ang="0">
                  <a:pos x="222" y="234"/>
                </a:cxn>
                <a:cxn ang="0">
                  <a:pos x="190" y="205"/>
                </a:cxn>
                <a:cxn ang="0">
                  <a:pos x="132" y="205"/>
                </a:cxn>
                <a:cxn ang="0">
                  <a:pos x="132" y="127"/>
                </a:cxn>
                <a:cxn ang="0">
                  <a:pos x="202" y="154"/>
                </a:cxn>
                <a:cxn ang="0">
                  <a:pos x="262" y="141"/>
                </a:cxn>
                <a:cxn ang="0">
                  <a:pos x="278" y="105"/>
                </a:cxn>
                <a:cxn ang="0">
                  <a:pos x="242" y="89"/>
                </a:cxn>
                <a:cxn ang="0">
                  <a:pos x="125" y="31"/>
                </a:cxn>
                <a:cxn ang="0">
                  <a:pos x="124" y="31"/>
                </a:cxn>
                <a:cxn ang="0">
                  <a:pos x="82" y="2"/>
                </a:cxn>
                <a:cxn ang="0">
                  <a:pos x="67" y="0"/>
                </a:cxn>
                <a:cxn ang="0">
                  <a:pos x="51" y="2"/>
                </a:cxn>
                <a:cxn ang="0">
                  <a:pos x="50" y="2"/>
                </a:cxn>
                <a:cxn ang="0">
                  <a:pos x="0" y="57"/>
                </a:cxn>
                <a:cxn ang="0">
                  <a:pos x="0" y="216"/>
                </a:cxn>
                <a:cxn ang="0">
                  <a:pos x="66" y="272"/>
                </a:cxn>
                <a:cxn ang="0">
                  <a:pos x="72" y="271"/>
                </a:cxn>
                <a:cxn ang="0">
                  <a:pos x="160" y="271"/>
                </a:cxn>
                <a:cxn ang="0">
                  <a:pos x="179" y="434"/>
                </a:cxn>
                <a:cxn ang="0">
                  <a:pos x="212" y="463"/>
                </a:cxn>
                <a:cxn ang="0">
                  <a:pos x="216" y="463"/>
                </a:cxn>
                <a:cxn ang="0">
                  <a:pos x="245" y="427"/>
                </a:cxn>
                <a:cxn ang="0">
                  <a:pos x="222" y="234"/>
                </a:cxn>
                <a:cxn ang="0">
                  <a:pos x="222" y="234"/>
                </a:cxn>
                <a:cxn ang="0">
                  <a:pos x="222" y="234"/>
                </a:cxn>
              </a:cxnLst>
              <a:rect l="0" t="0" r="r" b="b"/>
              <a:pathLst>
                <a:path w="283" h="463">
                  <a:moveTo>
                    <a:pt x="222" y="234"/>
                  </a:moveTo>
                  <a:cubicBezTo>
                    <a:pt x="220" y="218"/>
                    <a:pt x="206" y="205"/>
                    <a:pt x="190" y="205"/>
                  </a:cubicBezTo>
                  <a:cubicBezTo>
                    <a:pt x="132" y="205"/>
                    <a:pt x="132" y="205"/>
                    <a:pt x="132" y="205"/>
                  </a:cubicBezTo>
                  <a:cubicBezTo>
                    <a:pt x="132" y="127"/>
                    <a:pt x="132" y="127"/>
                    <a:pt x="132" y="127"/>
                  </a:cubicBezTo>
                  <a:cubicBezTo>
                    <a:pt x="152" y="143"/>
                    <a:pt x="173" y="154"/>
                    <a:pt x="202" y="154"/>
                  </a:cubicBezTo>
                  <a:cubicBezTo>
                    <a:pt x="219" y="154"/>
                    <a:pt x="239" y="150"/>
                    <a:pt x="262" y="141"/>
                  </a:cubicBezTo>
                  <a:cubicBezTo>
                    <a:pt x="276" y="136"/>
                    <a:pt x="283" y="120"/>
                    <a:pt x="278" y="105"/>
                  </a:cubicBezTo>
                  <a:cubicBezTo>
                    <a:pt x="272" y="91"/>
                    <a:pt x="256" y="84"/>
                    <a:pt x="242" y="89"/>
                  </a:cubicBezTo>
                  <a:cubicBezTo>
                    <a:pt x="185" y="111"/>
                    <a:pt x="174" y="99"/>
                    <a:pt x="125" y="31"/>
                  </a:cubicBezTo>
                  <a:cubicBezTo>
                    <a:pt x="125" y="31"/>
                    <a:pt x="125" y="31"/>
                    <a:pt x="124" y="31"/>
                  </a:cubicBezTo>
                  <a:cubicBezTo>
                    <a:pt x="115" y="16"/>
                    <a:pt x="98" y="6"/>
                    <a:pt x="82" y="2"/>
                  </a:cubicBezTo>
                  <a:cubicBezTo>
                    <a:pt x="82" y="2"/>
                    <a:pt x="75" y="0"/>
                    <a:pt x="67" y="0"/>
                  </a:cubicBezTo>
                  <a:cubicBezTo>
                    <a:pt x="59" y="0"/>
                    <a:pt x="51" y="2"/>
                    <a:pt x="51" y="2"/>
                  </a:cubicBezTo>
                  <a:cubicBezTo>
                    <a:pt x="50" y="2"/>
                    <a:pt x="50" y="2"/>
                    <a:pt x="50" y="2"/>
                  </a:cubicBezTo>
                  <a:cubicBezTo>
                    <a:pt x="26" y="8"/>
                    <a:pt x="0" y="27"/>
                    <a:pt x="0" y="57"/>
                  </a:cubicBezTo>
                  <a:cubicBezTo>
                    <a:pt x="0" y="216"/>
                    <a:pt x="0" y="216"/>
                    <a:pt x="0" y="216"/>
                  </a:cubicBezTo>
                  <a:cubicBezTo>
                    <a:pt x="0" y="250"/>
                    <a:pt x="35" y="272"/>
                    <a:pt x="66" y="272"/>
                  </a:cubicBezTo>
                  <a:cubicBezTo>
                    <a:pt x="68" y="272"/>
                    <a:pt x="70" y="271"/>
                    <a:pt x="72" y="271"/>
                  </a:cubicBezTo>
                  <a:cubicBezTo>
                    <a:pt x="160" y="271"/>
                    <a:pt x="160" y="271"/>
                    <a:pt x="160" y="271"/>
                  </a:cubicBezTo>
                  <a:cubicBezTo>
                    <a:pt x="179" y="434"/>
                    <a:pt x="179" y="434"/>
                    <a:pt x="179" y="434"/>
                  </a:cubicBezTo>
                  <a:cubicBezTo>
                    <a:pt x="181" y="451"/>
                    <a:pt x="195" y="463"/>
                    <a:pt x="212" y="463"/>
                  </a:cubicBezTo>
                  <a:cubicBezTo>
                    <a:pt x="213" y="463"/>
                    <a:pt x="214" y="463"/>
                    <a:pt x="216" y="463"/>
                  </a:cubicBezTo>
                  <a:cubicBezTo>
                    <a:pt x="234" y="461"/>
                    <a:pt x="247" y="445"/>
                    <a:pt x="245" y="427"/>
                  </a:cubicBezTo>
                  <a:lnTo>
                    <a:pt x="222" y="234"/>
                  </a:lnTo>
                  <a:close/>
                  <a:moveTo>
                    <a:pt x="222" y="234"/>
                  </a:moveTo>
                  <a:cubicBezTo>
                    <a:pt x="222" y="234"/>
                    <a:pt x="222" y="234"/>
                    <a:pt x="222" y="234"/>
                  </a:cubicBezTo>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sp>
        <p:nvSpPr>
          <p:cNvPr id="42" name="Freeform 11"/>
          <p:cNvSpPr>
            <a:spLocks noEditPoints="1"/>
          </p:cNvSpPr>
          <p:nvPr/>
        </p:nvSpPr>
        <p:spPr bwMode="auto">
          <a:xfrm>
            <a:off x="4531038" y="2699468"/>
            <a:ext cx="593725" cy="368301"/>
          </a:xfrm>
          <a:custGeom>
            <a:avLst/>
            <a:gdLst/>
            <a:ahLst/>
            <a:cxnLst>
              <a:cxn ang="0">
                <a:pos x="364" y="27"/>
              </a:cxn>
              <a:cxn ang="0">
                <a:pos x="337" y="0"/>
              </a:cxn>
              <a:cxn ang="0">
                <a:pos x="27" y="0"/>
              </a:cxn>
              <a:cxn ang="0">
                <a:pos x="0" y="27"/>
              </a:cxn>
              <a:cxn ang="0">
                <a:pos x="27" y="53"/>
              </a:cxn>
              <a:cxn ang="0">
                <a:pos x="64" y="53"/>
              </a:cxn>
              <a:cxn ang="0">
                <a:pos x="64" y="291"/>
              </a:cxn>
              <a:cxn ang="0">
                <a:pos x="301" y="291"/>
              </a:cxn>
              <a:cxn ang="0">
                <a:pos x="301" y="53"/>
              </a:cxn>
              <a:cxn ang="0">
                <a:pos x="337" y="53"/>
              </a:cxn>
              <a:cxn ang="0">
                <a:pos x="364" y="27"/>
              </a:cxn>
              <a:cxn ang="0">
                <a:pos x="364" y="27"/>
              </a:cxn>
              <a:cxn ang="0">
                <a:pos x="364" y="27"/>
              </a:cxn>
            </a:cxnLst>
            <a:rect l="0" t="0" r="r" b="b"/>
            <a:pathLst>
              <a:path w="364" h="291">
                <a:moveTo>
                  <a:pt x="364" y="27"/>
                </a:moveTo>
                <a:cubicBezTo>
                  <a:pt x="364" y="12"/>
                  <a:pt x="352" y="0"/>
                  <a:pt x="337" y="0"/>
                </a:cubicBezTo>
                <a:cubicBezTo>
                  <a:pt x="27" y="0"/>
                  <a:pt x="27" y="0"/>
                  <a:pt x="27" y="0"/>
                </a:cubicBezTo>
                <a:cubicBezTo>
                  <a:pt x="12" y="0"/>
                  <a:pt x="0" y="12"/>
                  <a:pt x="0" y="27"/>
                </a:cubicBezTo>
                <a:cubicBezTo>
                  <a:pt x="0" y="41"/>
                  <a:pt x="12" y="53"/>
                  <a:pt x="27" y="53"/>
                </a:cubicBezTo>
                <a:cubicBezTo>
                  <a:pt x="64" y="53"/>
                  <a:pt x="64" y="53"/>
                  <a:pt x="64" y="53"/>
                </a:cubicBezTo>
                <a:cubicBezTo>
                  <a:pt x="64" y="291"/>
                  <a:pt x="64" y="291"/>
                  <a:pt x="64" y="291"/>
                </a:cubicBezTo>
                <a:cubicBezTo>
                  <a:pt x="301" y="291"/>
                  <a:pt x="301" y="291"/>
                  <a:pt x="301" y="291"/>
                </a:cubicBezTo>
                <a:cubicBezTo>
                  <a:pt x="301" y="53"/>
                  <a:pt x="301" y="53"/>
                  <a:pt x="301" y="53"/>
                </a:cubicBezTo>
                <a:cubicBezTo>
                  <a:pt x="337" y="53"/>
                  <a:pt x="337" y="53"/>
                  <a:pt x="337" y="53"/>
                </a:cubicBezTo>
                <a:cubicBezTo>
                  <a:pt x="352" y="53"/>
                  <a:pt x="364" y="41"/>
                  <a:pt x="364" y="27"/>
                </a:cubicBezTo>
                <a:close/>
                <a:moveTo>
                  <a:pt x="364" y="27"/>
                </a:moveTo>
                <a:cubicBezTo>
                  <a:pt x="364" y="27"/>
                  <a:pt x="364" y="27"/>
                  <a:pt x="364" y="27"/>
                </a:cubicBezTo>
              </a:path>
            </a:pathLst>
          </a:custGeom>
          <a:solidFill>
            <a:schemeClr val="bg1">
              <a:lumMod val="65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nvGrpSpPr>
          <p:cNvPr id="43" name="Group 59"/>
          <p:cNvGrpSpPr/>
          <p:nvPr/>
        </p:nvGrpSpPr>
        <p:grpSpPr>
          <a:xfrm>
            <a:off x="5043014" y="2199625"/>
            <a:ext cx="426508" cy="879629"/>
            <a:chOff x="4997450" y="1939925"/>
            <a:chExt cx="1063625" cy="2293938"/>
          </a:xfrm>
          <a:solidFill>
            <a:schemeClr val="accent2"/>
          </a:solidFill>
        </p:grpSpPr>
        <p:sp>
          <p:nvSpPr>
            <p:cNvPr id="44" name="Freeform 8"/>
            <p:cNvSpPr>
              <a:spLocks noEditPoints="1"/>
            </p:cNvSpPr>
            <p:nvPr/>
          </p:nvSpPr>
          <p:spPr bwMode="auto">
            <a:xfrm>
              <a:off x="5481638" y="1939925"/>
              <a:ext cx="542925" cy="539750"/>
            </a:xfrm>
            <a:custGeom>
              <a:avLst/>
              <a:gdLst/>
              <a:ahLst/>
              <a:cxnLst>
                <a:cxn ang="0">
                  <a:pos x="144" y="71"/>
                </a:cxn>
                <a:cxn ang="0">
                  <a:pos x="72" y="143"/>
                </a:cxn>
                <a:cxn ang="0">
                  <a:pos x="0" y="71"/>
                </a:cxn>
                <a:cxn ang="0">
                  <a:pos x="72" y="0"/>
                </a:cxn>
                <a:cxn ang="0">
                  <a:pos x="144" y="71"/>
                </a:cxn>
                <a:cxn ang="0">
                  <a:pos x="144" y="71"/>
                </a:cxn>
                <a:cxn ang="0">
                  <a:pos x="144" y="71"/>
                </a:cxn>
              </a:cxnLst>
              <a:rect l="0" t="0" r="r" b="b"/>
              <a:pathLst>
                <a:path w="144" h="143">
                  <a:moveTo>
                    <a:pt x="144" y="71"/>
                  </a:moveTo>
                  <a:cubicBezTo>
                    <a:pt x="144" y="111"/>
                    <a:pt x="111" y="143"/>
                    <a:pt x="72" y="143"/>
                  </a:cubicBezTo>
                  <a:cubicBezTo>
                    <a:pt x="32" y="143"/>
                    <a:pt x="0" y="111"/>
                    <a:pt x="0" y="71"/>
                  </a:cubicBezTo>
                  <a:cubicBezTo>
                    <a:pt x="0" y="32"/>
                    <a:pt x="32" y="0"/>
                    <a:pt x="72" y="0"/>
                  </a:cubicBezTo>
                  <a:cubicBezTo>
                    <a:pt x="111" y="0"/>
                    <a:pt x="144" y="32"/>
                    <a:pt x="144" y="71"/>
                  </a:cubicBezTo>
                  <a:close/>
                  <a:moveTo>
                    <a:pt x="144" y="71"/>
                  </a:moveTo>
                  <a:cubicBezTo>
                    <a:pt x="144" y="71"/>
                    <a:pt x="144" y="71"/>
                    <a:pt x="144" y="71"/>
                  </a:cubicBezTo>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45" name="Freeform 9"/>
            <p:cNvSpPr>
              <a:spLocks noEditPoints="1"/>
            </p:cNvSpPr>
            <p:nvPr/>
          </p:nvSpPr>
          <p:spPr bwMode="auto">
            <a:xfrm>
              <a:off x="4997450" y="2490788"/>
              <a:ext cx="1063625" cy="1743075"/>
            </a:xfrm>
            <a:custGeom>
              <a:avLst/>
              <a:gdLst/>
              <a:ahLst/>
              <a:cxnLst>
                <a:cxn ang="0">
                  <a:pos x="217" y="272"/>
                </a:cxn>
                <a:cxn ang="0">
                  <a:pos x="283" y="216"/>
                </a:cxn>
                <a:cxn ang="0">
                  <a:pos x="283" y="57"/>
                </a:cxn>
                <a:cxn ang="0">
                  <a:pos x="233" y="2"/>
                </a:cxn>
                <a:cxn ang="0">
                  <a:pos x="233" y="2"/>
                </a:cxn>
                <a:cxn ang="0">
                  <a:pos x="216" y="0"/>
                </a:cxn>
                <a:cxn ang="0">
                  <a:pos x="201" y="2"/>
                </a:cxn>
                <a:cxn ang="0">
                  <a:pos x="159" y="31"/>
                </a:cxn>
                <a:cxn ang="0">
                  <a:pos x="158" y="31"/>
                </a:cxn>
                <a:cxn ang="0">
                  <a:pos x="41" y="89"/>
                </a:cxn>
                <a:cxn ang="0">
                  <a:pos x="5" y="105"/>
                </a:cxn>
                <a:cxn ang="0">
                  <a:pos x="21" y="141"/>
                </a:cxn>
                <a:cxn ang="0">
                  <a:pos x="81" y="154"/>
                </a:cxn>
                <a:cxn ang="0">
                  <a:pos x="151" y="127"/>
                </a:cxn>
                <a:cxn ang="0">
                  <a:pos x="151" y="205"/>
                </a:cxn>
                <a:cxn ang="0">
                  <a:pos x="93" y="205"/>
                </a:cxn>
                <a:cxn ang="0">
                  <a:pos x="93" y="205"/>
                </a:cxn>
                <a:cxn ang="0">
                  <a:pos x="61" y="234"/>
                </a:cxn>
                <a:cxn ang="0">
                  <a:pos x="38" y="427"/>
                </a:cxn>
                <a:cxn ang="0">
                  <a:pos x="67" y="463"/>
                </a:cxn>
                <a:cxn ang="0">
                  <a:pos x="71" y="463"/>
                </a:cxn>
                <a:cxn ang="0">
                  <a:pos x="104" y="434"/>
                </a:cxn>
                <a:cxn ang="0">
                  <a:pos x="123" y="271"/>
                </a:cxn>
                <a:cxn ang="0">
                  <a:pos x="211" y="271"/>
                </a:cxn>
                <a:cxn ang="0">
                  <a:pos x="217" y="272"/>
                </a:cxn>
                <a:cxn ang="0">
                  <a:pos x="217" y="272"/>
                </a:cxn>
                <a:cxn ang="0">
                  <a:pos x="217" y="272"/>
                </a:cxn>
              </a:cxnLst>
              <a:rect l="0" t="0" r="r" b="b"/>
              <a:pathLst>
                <a:path w="283" h="463">
                  <a:moveTo>
                    <a:pt x="217" y="272"/>
                  </a:moveTo>
                  <a:cubicBezTo>
                    <a:pt x="248" y="272"/>
                    <a:pt x="283" y="250"/>
                    <a:pt x="283" y="216"/>
                  </a:cubicBezTo>
                  <a:cubicBezTo>
                    <a:pt x="283" y="57"/>
                    <a:pt x="283" y="57"/>
                    <a:pt x="283" y="57"/>
                  </a:cubicBezTo>
                  <a:cubicBezTo>
                    <a:pt x="283" y="27"/>
                    <a:pt x="257" y="8"/>
                    <a:pt x="233" y="2"/>
                  </a:cubicBezTo>
                  <a:cubicBezTo>
                    <a:pt x="233" y="2"/>
                    <a:pt x="233" y="2"/>
                    <a:pt x="233" y="2"/>
                  </a:cubicBezTo>
                  <a:cubicBezTo>
                    <a:pt x="233" y="2"/>
                    <a:pt x="224" y="0"/>
                    <a:pt x="216" y="0"/>
                  </a:cubicBezTo>
                  <a:cubicBezTo>
                    <a:pt x="208" y="0"/>
                    <a:pt x="201" y="2"/>
                    <a:pt x="201" y="2"/>
                  </a:cubicBezTo>
                  <a:cubicBezTo>
                    <a:pt x="185" y="6"/>
                    <a:pt x="168" y="16"/>
                    <a:pt x="159" y="31"/>
                  </a:cubicBezTo>
                  <a:cubicBezTo>
                    <a:pt x="158" y="31"/>
                    <a:pt x="158" y="31"/>
                    <a:pt x="158" y="31"/>
                  </a:cubicBezTo>
                  <a:cubicBezTo>
                    <a:pt x="109" y="99"/>
                    <a:pt x="98" y="111"/>
                    <a:pt x="41" y="89"/>
                  </a:cubicBezTo>
                  <a:cubicBezTo>
                    <a:pt x="27" y="84"/>
                    <a:pt x="11" y="91"/>
                    <a:pt x="5" y="105"/>
                  </a:cubicBezTo>
                  <a:cubicBezTo>
                    <a:pt x="0" y="120"/>
                    <a:pt x="7" y="136"/>
                    <a:pt x="21" y="141"/>
                  </a:cubicBezTo>
                  <a:cubicBezTo>
                    <a:pt x="44" y="150"/>
                    <a:pt x="64" y="154"/>
                    <a:pt x="81" y="154"/>
                  </a:cubicBezTo>
                  <a:cubicBezTo>
                    <a:pt x="110" y="154"/>
                    <a:pt x="131" y="143"/>
                    <a:pt x="151" y="127"/>
                  </a:cubicBezTo>
                  <a:cubicBezTo>
                    <a:pt x="151" y="205"/>
                    <a:pt x="151" y="205"/>
                    <a:pt x="151" y="205"/>
                  </a:cubicBezTo>
                  <a:cubicBezTo>
                    <a:pt x="93" y="205"/>
                    <a:pt x="93" y="205"/>
                    <a:pt x="93" y="205"/>
                  </a:cubicBezTo>
                  <a:cubicBezTo>
                    <a:pt x="93" y="205"/>
                    <a:pt x="93" y="205"/>
                    <a:pt x="93" y="205"/>
                  </a:cubicBezTo>
                  <a:cubicBezTo>
                    <a:pt x="77" y="205"/>
                    <a:pt x="63" y="218"/>
                    <a:pt x="61" y="234"/>
                  </a:cubicBezTo>
                  <a:cubicBezTo>
                    <a:pt x="38" y="427"/>
                    <a:pt x="38" y="427"/>
                    <a:pt x="38" y="427"/>
                  </a:cubicBezTo>
                  <a:cubicBezTo>
                    <a:pt x="36" y="445"/>
                    <a:pt x="49" y="461"/>
                    <a:pt x="67" y="463"/>
                  </a:cubicBezTo>
                  <a:cubicBezTo>
                    <a:pt x="69" y="463"/>
                    <a:pt x="70" y="463"/>
                    <a:pt x="71" y="463"/>
                  </a:cubicBezTo>
                  <a:cubicBezTo>
                    <a:pt x="88" y="463"/>
                    <a:pt x="102" y="451"/>
                    <a:pt x="104" y="434"/>
                  </a:cubicBezTo>
                  <a:cubicBezTo>
                    <a:pt x="123" y="271"/>
                    <a:pt x="123" y="271"/>
                    <a:pt x="123" y="271"/>
                  </a:cubicBezTo>
                  <a:cubicBezTo>
                    <a:pt x="211" y="271"/>
                    <a:pt x="211" y="271"/>
                    <a:pt x="211" y="271"/>
                  </a:cubicBezTo>
                  <a:cubicBezTo>
                    <a:pt x="213" y="271"/>
                    <a:pt x="215" y="272"/>
                    <a:pt x="217" y="272"/>
                  </a:cubicBezTo>
                  <a:close/>
                  <a:moveTo>
                    <a:pt x="217" y="272"/>
                  </a:moveTo>
                  <a:cubicBezTo>
                    <a:pt x="217" y="272"/>
                    <a:pt x="217" y="272"/>
                    <a:pt x="217" y="272"/>
                  </a:cubicBezTo>
                </a:path>
              </a:pathLst>
            </a:custGeom>
            <a:grp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grpSp>
      <p:sp>
        <p:nvSpPr>
          <p:cNvPr id="46" name="Freeform 10"/>
          <p:cNvSpPr>
            <a:spLocks noEditPoints="1"/>
          </p:cNvSpPr>
          <p:nvPr/>
        </p:nvSpPr>
        <p:spPr bwMode="auto">
          <a:xfrm>
            <a:off x="5231326" y="2431103"/>
            <a:ext cx="307662" cy="649042"/>
          </a:xfrm>
          <a:custGeom>
            <a:avLst/>
            <a:gdLst/>
            <a:ahLst/>
            <a:cxnLst>
              <a:cxn ang="0">
                <a:pos x="221" y="278"/>
              </a:cxn>
              <a:cxn ang="0">
                <a:pos x="221" y="28"/>
              </a:cxn>
              <a:cxn ang="0">
                <a:pos x="193" y="0"/>
              </a:cxn>
              <a:cxn ang="0">
                <a:pos x="165" y="28"/>
              </a:cxn>
              <a:cxn ang="0">
                <a:pos x="165" y="250"/>
              </a:cxn>
              <a:cxn ang="0">
                <a:pos x="28" y="250"/>
              </a:cxn>
              <a:cxn ang="0">
                <a:pos x="0" y="278"/>
              </a:cxn>
              <a:cxn ang="0">
                <a:pos x="14" y="302"/>
              </a:cxn>
              <a:cxn ang="0">
                <a:pos x="6" y="334"/>
              </a:cxn>
              <a:cxn ang="0">
                <a:pos x="6" y="412"/>
              </a:cxn>
              <a:cxn ang="0">
                <a:pos x="29" y="435"/>
              </a:cxn>
              <a:cxn ang="0">
                <a:pos x="53" y="412"/>
              </a:cxn>
              <a:cxn ang="0">
                <a:pos x="53" y="334"/>
              </a:cxn>
              <a:cxn ang="0">
                <a:pos x="72" y="315"/>
              </a:cxn>
              <a:cxn ang="0">
                <a:pos x="150" y="315"/>
              </a:cxn>
              <a:cxn ang="0">
                <a:pos x="169" y="334"/>
              </a:cxn>
              <a:cxn ang="0">
                <a:pos x="169" y="412"/>
              </a:cxn>
              <a:cxn ang="0">
                <a:pos x="193" y="435"/>
              </a:cxn>
              <a:cxn ang="0">
                <a:pos x="216" y="412"/>
              </a:cxn>
              <a:cxn ang="0">
                <a:pos x="216" y="334"/>
              </a:cxn>
              <a:cxn ang="0">
                <a:pos x="208" y="302"/>
              </a:cxn>
              <a:cxn ang="0">
                <a:pos x="221" y="278"/>
              </a:cxn>
              <a:cxn ang="0">
                <a:pos x="221" y="278"/>
              </a:cxn>
              <a:cxn ang="0">
                <a:pos x="221" y="278"/>
              </a:cxn>
            </a:cxnLst>
            <a:rect l="0" t="0" r="r" b="b"/>
            <a:pathLst>
              <a:path w="221" h="435">
                <a:moveTo>
                  <a:pt x="221" y="278"/>
                </a:moveTo>
                <a:cubicBezTo>
                  <a:pt x="221" y="28"/>
                  <a:pt x="221" y="28"/>
                  <a:pt x="221" y="28"/>
                </a:cubicBezTo>
                <a:cubicBezTo>
                  <a:pt x="221" y="13"/>
                  <a:pt x="209" y="0"/>
                  <a:pt x="193" y="0"/>
                </a:cubicBezTo>
                <a:cubicBezTo>
                  <a:pt x="178" y="0"/>
                  <a:pt x="165" y="13"/>
                  <a:pt x="165" y="28"/>
                </a:cubicBezTo>
                <a:cubicBezTo>
                  <a:pt x="165" y="250"/>
                  <a:pt x="165" y="250"/>
                  <a:pt x="165" y="250"/>
                </a:cubicBezTo>
                <a:cubicBezTo>
                  <a:pt x="28" y="250"/>
                  <a:pt x="28" y="250"/>
                  <a:pt x="28" y="250"/>
                </a:cubicBezTo>
                <a:cubicBezTo>
                  <a:pt x="12" y="250"/>
                  <a:pt x="0" y="262"/>
                  <a:pt x="0" y="278"/>
                </a:cubicBezTo>
                <a:cubicBezTo>
                  <a:pt x="0" y="288"/>
                  <a:pt x="5" y="298"/>
                  <a:pt x="14" y="302"/>
                </a:cubicBezTo>
                <a:cubicBezTo>
                  <a:pt x="9" y="312"/>
                  <a:pt x="6" y="322"/>
                  <a:pt x="6" y="334"/>
                </a:cubicBezTo>
                <a:cubicBezTo>
                  <a:pt x="6" y="412"/>
                  <a:pt x="6" y="412"/>
                  <a:pt x="6" y="412"/>
                </a:cubicBezTo>
                <a:cubicBezTo>
                  <a:pt x="6" y="425"/>
                  <a:pt x="17" y="435"/>
                  <a:pt x="29" y="435"/>
                </a:cubicBezTo>
                <a:cubicBezTo>
                  <a:pt x="42" y="435"/>
                  <a:pt x="53" y="425"/>
                  <a:pt x="53" y="412"/>
                </a:cubicBezTo>
                <a:cubicBezTo>
                  <a:pt x="53" y="334"/>
                  <a:pt x="53" y="334"/>
                  <a:pt x="53" y="334"/>
                </a:cubicBezTo>
                <a:cubicBezTo>
                  <a:pt x="53" y="323"/>
                  <a:pt x="61" y="315"/>
                  <a:pt x="72" y="315"/>
                </a:cubicBezTo>
                <a:cubicBezTo>
                  <a:pt x="150" y="315"/>
                  <a:pt x="150" y="315"/>
                  <a:pt x="150" y="315"/>
                </a:cubicBezTo>
                <a:cubicBezTo>
                  <a:pt x="161" y="315"/>
                  <a:pt x="169" y="323"/>
                  <a:pt x="169" y="334"/>
                </a:cubicBezTo>
                <a:cubicBezTo>
                  <a:pt x="169" y="412"/>
                  <a:pt x="169" y="412"/>
                  <a:pt x="169" y="412"/>
                </a:cubicBezTo>
                <a:cubicBezTo>
                  <a:pt x="169" y="425"/>
                  <a:pt x="180" y="435"/>
                  <a:pt x="193" y="435"/>
                </a:cubicBezTo>
                <a:cubicBezTo>
                  <a:pt x="205" y="435"/>
                  <a:pt x="216" y="425"/>
                  <a:pt x="216" y="412"/>
                </a:cubicBezTo>
                <a:cubicBezTo>
                  <a:pt x="216" y="334"/>
                  <a:pt x="216" y="334"/>
                  <a:pt x="216" y="334"/>
                </a:cubicBezTo>
                <a:cubicBezTo>
                  <a:pt x="216" y="322"/>
                  <a:pt x="213" y="311"/>
                  <a:pt x="208" y="302"/>
                </a:cubicBezTo>
                <a:cubicBezTo>
                  <a:pt x="216" y="297"/>
                  <a:pt x="221" y="288"/>
                  <a:pt x="221" y="278"/>
                </a:cubicBezTo>
                <a:close/>
                <a:moveTo>
                  <a:pt x="221" y="278"/>
                </a:moveTo>
                <a:cubicBezTo>
                  <a:pt x="221" y="278"/>
                  <a:pt x="221" y="278"/>
                  <a:pt x="221" y="278"/>
                </a:cubicBezTo>
              </a:path>
            </a:pathLst>
          </a:custGeom>
          <a:solidFill>
            <a:schemeClr val="bg1">
              <a:lumMod val="65000"/>
            </a:schemeClr>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accel="50000" decel="50000" fill="hold" grpId="0"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fill="hold"/>
                                        <p:tgtEl>
                                          <p:spTgt spid="52"/>
                                        </p:tgtEl>
                                        <p:attrNameLst>
                                          <p:attrName>ppt_x</p:attrName>
                                        </p:attrNameLst>
                                      </p:cBhvr>
                                      <p:tavLst>
                                        <p:tav tm="0">
                                          <p:val>
                                            <p:strVal val="#ppt_x"/>
                                          </p:val>
                                        </p:tav>
                                        <p:tav tm="100000">
                                          <p:val>
                                            <p:strVal val="#ppt_x"/>
                                          </p:val>
                                        </p:tav>
                                      </p:tavLst>
                                    </p:anim>
                                    <p:anim calcmode="lin" valueType="num">
                                      <p:cBhvr additive="base">
                                        <p:cTn id="12" dur="500" fill="hold"/>
                                        <p:tgtEl>
                                          <p:spTgt spid="52"/>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 presetClass="entr" presetSubtype="8" accel="50000" decel="5000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ppt_y"/>
                                          </p:val>
                                        </p:tav>
                                        <p:tav tm="100000">
                                          <p:val>
                                            <p:strVal val="#ppt_y"/>
                                          </p:val>
                                        </p:tav>
                                      </p:tavLst>
                                    </p:anim>
                                  </p:childTnLst>
                                </p:cTn>
                              </p:par>
                              <p:par>
                                <p:cTn id="18" presetID="2" presetClass="entr" presetSubtype="4" accel="50000" decel="50000" fill="hold" grpId="0" nodeType="with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additive="base">
                                        <p:cTn id="20" dur="500" fill="hold"/>
                                        <p:tgtEl>
                                          <p:spTgt spid="53"/>
                                        </p:tgtEl>
                                        <p:attrNameLst>
                                          <p:attrName>ppt_x</p:attrName>
                                        </p:attrNameLst>
                                      </p:cBhvr>
                                      <p:tavLst>
                                        <p:tav tm="0">
                                          <p:val>
                                            <p:strVal val="#ppt_x"/>
                                          </p:val>
                                        </p:tav>
                                        <p:tav tm="100000">
                                          <p:val>
                                            <p:strVal val="#ppt_x"/>
                                          </p:val>
                                        </p:tav>
                                      </p:tavLst>
                                    </p:anim>
                                    <p:anim calcmode="lin" valueType="num">
                                      <p:cBhvr additive="base">
                                        <p:cTn id="21" dur="500" fill="hold"/>
                                        <p:tgtEl>
                                          <p:spTgt spid="53"/>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000"/>
                            </p:stCondLst>
                            <p:childTnLst>
                              <p:par>
                                <p:cTn id="23" presetID="2" presetClass="entr" presetSubtype="8" accel="50000" decel="5000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500"/>
                            </p:stCondLst>
                            <p:childTnLst>
                              <p:par>
                                <p:cTn id="28" presetID="53" presetClass="entr" presetSubtype="0" fill="hold" nodeType="afterEffect">
                                  <p:stCondLst>
                                    <p:cond delay="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par>
                                <p:cTn id="33" presetID="2" presetClass="entr" presetSubtype="4" accel="50000" decel="50000"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additive="base">
                                        <p:cTn id="35" dur="500" fill="hold"/>
                                        <p:tgtEl>
                                          <p:spTgt spid="58"/>
                                        </p:tgtEl>
                                        <p:attrNameLst>
                                          <p:attrName>ppt_x</p:attrName>
                                        </p:attrNameLst>
                                      </p:cBhvr>
                                      <p:tavLst>
                                        <p:tav tm="0">
                                          <p:val>
                                            <p:strVal val="#ppt_x"/>
                                          </p:val>
                                        </p:tav>
                                        <p:tav tm="100000">
                                          <p:val>
                                            <p:strVal val="#ppt_x"/>
                                          </p:val>
                                        </p:tav>
                                      </p:tavLst>
                                    </p:anim>
                                    <p:anim calcmode="lin" valueType="num">
                                      <p:cBhvr additive="base">
                                        <p:cTn id="36" dur="500" fill="hold"/>
                                        <p:tgtEl>
                                          <p:spTgt spid="58"/>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2" presetClass="entr" presetSubtype="1" accel="50000" decel="5000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0-#ppt_h/2"/>
                                          </p:val>
                                        </p:tav>
                                        <p:tav tm="100000">
                                          <p:val>
                                            <p:strVal val="#ppt_y"/>
                                          </p:val>
                                        </p:tav>
                                      </p:tavLst>
                                    </p:anim>
                                  </p:childTnLst>
                                </p:cTn>
                              </p:par>
                            </p:childTnLst>
                          </p:cTn>
                        </p:par>
                        <p:par>
                          <p:cTn id="42" fill="hold">
                            <p:stCondLst>
                              <p:cond delay="2500"/>
                            </p:stCondLst>
                            <p:childTnLst>
                              <p:par>
                                <p:cTn id="43" presetID="2" presetClass="entr" presetSubtype="4" accel="50000" decel="50000"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fill="hold"/>
                                        <p:tgtEl>
                                          <p:spTgt spid="38"/>
                                        </p:tgtEl>
                                        <p:attrNameLst>
                                          <p:attrName>ppt_x</p:attrName>
                                        </p:attrNameLst>
                                      </p:cBhvr>
                                      <p:tavLst>
                                        <p:tav tm="0">
                                          <p:val>
                                            <p:strVal val="#ppt_x"/>
                                          </p:val>
                                        </p:tav>
                                        <p:tav tm="100000">
                                          <p:val>
                                            <p:strVal val="#ppt_x"/>
                                          </p:val>
                                        </p:tav>
                                      </p:tavLst>
                                    </p:anim>
                                    <p:anim calcmode="lin" valueType="num">
                                      <p:cBhvr additive="base">
                                        <p:cTn id="46" dur="500" fill="hold"/>
                                        <p:tgtEl>
                                          <p:spTgt spid="38"/>
                                        </p:tgtEl>
                                        <p:attrNameLst>
                                          <p:attrName>ppt_y</p:attrName>
                                        </p:attrNameLst>
                                      </p:cBhvr>
                                      <p:tavLst>
                                        <p:tav tm="0">
                                          <p:val>
                                            <p:strVal val="1+#ppt_h/2"/>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1000"/>
                                        <p:tgtEl>
                                          <p:spTgt spid="39"/>
                                        </p:tgtEl>
                                      </p:cBhvr>
                                    </p:animEffect>
                                  </p:childTnLst>
                                </p:cTn>
                              </p:par>
                              <p:par>
                                <p:cTn id="50" presetID="2" presetClass="entr" presetSubtype="4" accel="50000" decel="50000"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par>
                                <p:cTn id="54" presetID="10" presetClass="entr" presetSubtype="0" fill="hold"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1000"/>
                                        <p:tgtEl>
                                          <p:spTgt spid="43"/>
                                        </p:tgtEl>
                                      </p:cBhvr>
                                    </p:animEffect>
                                  </p:childTnLst>
                                </p:cTn>
                              </p:par>
                              <p:par>
                                <p:cTn id="57" presetID="2" presetClass="entr" presetSubtype="4" accel="50000" decel="50000" fill="hold" nodeType="with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500" fill="hold"/>
                                        <p:tgtEl>
                                          <p:spTgt spid="46"/>
                                        </p:tgtEl>
                                        <p:attrNameLst>
                                          <p:attrName>ppt_x</p:attrName>
                                        </p:attrNameLst>
                                      </p:cBhvr>
                                      <p:tavLst>
                                        <p:tav tm="0">
                                          <p:val>
                                            <p:strVal val="#ppt_x"/>
                                          </p:val>
                                        </p:tav>
                                        <p:tav tm="100000">
                                          <p:val>
                                            <p:strVal val="#ppt_x"/>
                                          </p:val>
                                        </p:tav>
                                      </p:tavLst>
                                    </p:anim>
                                    <p:anim calcmode="lin" valueType="num">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6"/>
          <p:cNvSpPr>
            <a:spLocks noGrp="1"/>
          </p:cNvSpPr>
          <p:nvPr>
            <p:ph type="title"/>
          </p:nvPr>
        </p:nvSpPr>
        <p:spPr>
          <a:xfrm>
            <a:off x="1752600" y="319087"/>
            <a:ext cx="5638800" cy="471488"/>
          </a:xfrm>
        </p:spPr>
        <p:txBody>
          <a:bodyPr/>
          <a:lstStyle/>
          <a:p>
            <a:pPr fontAlgn="auto">
              <a:spcAft>
                <a:spcPts val="0"/>
              </a:spcAft>
              <a:defRPr/>
            </a:pPr>
            <a:r>
              <a:rPr lang="en-US" dirty="0" smtClean="0">
                <a:ea typeface="+mj-ea"/>
              </a:rPr>
              <a:t>Bibliography</a:t>
            </a:r>
            <a:endParaRPr lang="en-US" dirty="0">
              <a:ea typeface="+mj-ea"/>
            </a:endParaRPr>
          </a:p>
        </p:txBody>
      </p:sp>
      <p:sp>
        <p:nvSpPr>
          <p:cNvPr id="10" name="Slide Number Placeholder 10"/>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CC661805-909A-487A-9ACC-4FD344DBA1F0}" type="slidenum">
              <a:rPr lang="en-US" altLang="en-US" sz="1000">
                <a:solidFill>
                  <a:srgbClr val="5C5C5C"/>
                </a:solidFill>
              </a:rPr>
              <a:pPr/>
              <a:t>22</a:t>
            </a:fld>
            <a:endParaRPr lang="en-US" altLang="en-US" sz="1000" dirty="0">
              <a:solidFill>
                <a:srgbClr val="5C5C5C"/>
              </a:solidFill>
            </a:endParaRPr>
          </a:p>
        </p:txBody>
      </p:sp>
      <p:sp>
        <p:nvSpPr>
          <p:cNvPr id="4" name="TextBox 3"/>
          <p:cNvSpPr txBox="1"/>
          <p:nvPr/>
        </p:nvSpPr>
        <p:spPr>
          <a:xfrm>
            <a:off x="226231" y="790575"/>
            <a:ext cx="8892525" cy="6709529"/>
          </a:xfrm>
          <a:prstGeom prst="rect">
            <a:avLst/>
          </a:prstGeom>
          <a:noFill/>
        </p:spPr>
        <p:txBody>
          <a:bodyPr wrap="square" rtlCol="0">
            <a:spAutoFit/>
          </a:bodyPr>
          <a:lstStyle/>
          <a:p>
            <a:pPr marL="0" indent="0">
              <a:buNone/>
            </a:pPr>
            <a:r>
              <a:rPr lang="en-US" sz="1000" dirty="0" err="1"/>
              <a:t>Asmar</a:t>
            </a:r>
            <a:r>
              <a:rPr lang="en-US" sz="1000" dirty="0" smtClean="0"/>
              <a:t>, </a:t>
            </a:r>
            <a:r>
              <a:rPr lang="en-US" sz="1000" dirty="0"/>
              <a:t>C. (1999). Is there a gendered agenda in academia? The research experience of female and male PhD graduates in Australian Universities. </a:t>
            </a:r>
            <a:r>
              <a:rPr lang="en-US" sz="1000" i="1" dirty="0"/>
              <a:t>Higher Education, 38(3)</a:t>
            </a:r>
            <a:r>
              <a:rPr lang="en-US" sz="1000" dirty="0"/>
              <a:t>, 255-273.</a:t>
            </a:r>
          </a:p>
          <a:p>
            <a:pPr marL="0" indent="0">
              <a:buNone/>
            </a:pPr>
            <a:endParaRPr lang="en-GB" sz="1000" dirty="0"/>
          </a:p>
          <a:p>
            <a:pPr marL="0" indent="0">
              <a:buNone/>
            </a:pPr>
            <a:r>
              <a:rPr lang="en-US" sz="1000" dirty="0"/>
              <a:t>Athena SWAN. (2011). </a:t>
            </a:r>
            <a:r>
              <a:rPr lang="en-US" sz="1000" i="1" dirty="0"/>
              <a:t>Annual Report.</a:t>
            </a:r>
            <a:r>
              <a:rPr lang="en-US" sz="1000" dirty="0"/>
              <a:t> London: Equality Challenge Unit.</a:t>
            </a:r>
          </a:p>
          <a:p>
            <a:pPr marL="0" indent="0">
              <a:buNone/>
            </a:pPr>
            <a:endParaRPr lang="en-GB" sz="1000" dirty="0"/>
          </a:p>
          <a:p>
            <a:pPr marL="0" indent="0">
              <a:buNone/>
            </a:pPr>
            <a:r>
              <a:rPr lang="en-US" sz="1000" dirty="0"/>
              <a:t>Barrett, L., &amp; Barrett, P. (2008). </a:t>
            </a:r>
            <a:r>
              <a:rPr lang="en-US" sz="1000" i="1" dirty="0"/>
              <a:t>The management of academic workloads: Improving practice in the sector.</a:t>
            </a:r>
            <a:r>
              <a:rPr lang="en-US" sz="1000" dirty="0"/>
              <a:t> London: Leadership Foundation for Higher Education.</a:t>
            </a:r>
          </a:p>
          <a:p>
            <a:pPr marL="0" indent="0">
              <a:buNone/>
            </a:pPr>
            <a:endParaRPr lang="en-GB" sz="1000" dirty="0"/>
          </a:p>
          <a:p>
            <a:pPr marL="0" indent="0">
              <a:buNone/>
            </a:pPr>
            <a:r>
              <a:rPr lang="en-US" sz="1000" dirty="0"/>
              <a:t>Barrett, L., &amp; Barrett, P. (2011). Women and academic workloads: career slow lane or Cul-de-sac? </a:t>
            </a:r>
            <a:r>
              <a:rPr lang="en-US" sz="1000" i="1" dirty="0"/>
              <a:t>Journal of Higher Education,61</a:t>
            </a:r>
            <a:r>
              <a:rPr lang="en-US" sz="1000" dirty="0"/>
              <a:t>, 141-155.</a:t>
            </a:r>
          </a:p>
          <a:p>
            <a:pPr marL="0" indent="0">
              <a:buNone/>
            </a:pPr>
            <a:endParaRPr lang="en-GB" sz="1000" dirty="0"/>
          </a:p>
          <a:p>
            <a:pPr marL="0" indent="0">
              <a:buNone/>
            </a:pPr>
            <a:r>
              <a:rPr lang="en-US" sz="1000" dirty="0"/>
              <a:t>Broadbent, J. (2010). The UK Research Assessment Exercise: Performance Measurement and Resource Allocation. </a:t>
            </a:r>
            <a:r>
              <a:rPr lang="en-US" sz="1000" i="1" dirty="0"/>
              <a:t>Australian Accounting Review, 52(20)</a:t>
            </a:r>
            <a:r>
              <a:rPr lang="en-US" sz="1000" dirty="0"/>
              <a:t>, 14-23.</a:t>
            </a:r>
          </a:p>
          <a:p>
            <a:pPr marL="0" indent="0">
              <a:buNone/>
            </a:pPr>
            <a:endParaRPr lang="en-GB" sz="1000" dirty="0"/>
          </a:p>
          <a:p>
            <a:pPr marL="0" indent="0">
              <a:buNone/>
            </a:pPr>
            <a:r>
              <a:rPr lang="en-US" sz="1000" dirty="0"/>
              <a:t>Dever, M., &amp; Morrison, Z. (2009). Women, research performance and work context. </a:t>
            </a:r>
            <a:r>
              <a:rPr lang="en-US" sz="1000" i="1" dirty="0"/>
              <a:t>Tertiary Education and Management, 15(1)</a:t>
            </a:r>
            <a:r>
              <a:rPr lang="en-US" sz="1000" dirty="0"/>
              <a:t>, 49-62.</a:t>
            </a:r>
          </a:p>
          <a:p>
            <a:pPr marL="0" indent="0">
              <a:buNone/>
            </a:pPr>
            <a:endParaRPr lang="en-GB" sz="1000" dirty="0"/>
          </a:p>
          <a:p>
            <a:pPr marL="0" indent="0">
              <a:buNone/>
            </a:pPr>
            <a:r>
              <a:rPr lang="en-US" sz="1000" dirty="0"/>
              <a:t>ECU. (2009). </a:t>
            </a:r>
            <a:r>
              <a:rPr lang="en-US" sz="1000" i="1" dirty="0"/>
              <a:t>Equality in higher education: Statistical report 2009.</a:t>
            </a:r>
            <a:r>
              <a:rPr lang="en-US" sz="1000" dirty="0"/>
              <a:t> London: Equality Challenge Unit.</a:t>
            </a:r>
          </a:p>
          <a:p>
            <a:pPr marL="0" indent="0">
              <a:buNone/>
            </a:pPr>
            <a:endParaRPr lang="en-GB" sz="1000" dirty="0"/>
          </a:p>
          <a:p>
            <a:pPr marL="0" indent="0">
              <a:buNone/>
            </a:pPr>
            <a:r>
              <a:rPr lang="en-US" sz="1000" dirty="0"/>
              <a:t>Fletcher, C., Boden, R., Kent, J., &amp; Tinson, J. (2007). Performing women: The gendered dimensions of the UK new research economy, 14(5). </a:t>
            </a:r>
            <a:r>
              <a:rPr lang="en-US" sz="1000" i="1" dirty="0"/>
              <a:t>Gender work and organisation</a:t>
            </a:r>
            <a:r>
              <a:rPr lang="en-US" sz="1000" dirty="0"/>
              <a:t>, 433-453.</a:t>
            </a:r>
          </a:p>
          <a:p>
            <a:pPr marL="0" indent="0">
              <a:buNone/>
            </a:pPr>
            <a:endParaRPr lang="en-GB" sz="1000" dirty="0"/>
          </a:p>
          <a:p>
            <a:pPr marL="0" indent="0">
              <a:buNone/>
            </a:pPr>
            <a:r>
              <a:rPr lang="en-US" sz="1000" dirty="0"/>
              <a:t>HEFCE. (2015). </a:t>
            </a:r>
            <a:r>
              <a:rPr lang="en-US" sz="1000" i="1" dirty="0"/>
              <a:t>Selection of staff for inclusion in the REF 2014.</a:t>
            </a:r>
            <a:r>
              <a:rPr lang="en-US" sz="1000" dirty="0"/>
              <a:t> London: Higher Education Funding Council for England.</a:t>
            </a:r>
          </a:p>
          <a:p>
            <a:pPr marL="0" indent="0">
              <a:buNone/>
            </a:pPr>
            <a:endParaRPr lang="en-GB" sz="1000" dirty="0"/>
          </a:p>
          <a:p>
            <a:pPr marL="0" indent="0">
              <a:buNone/>
            </a:pPr>
            <a:r>
              <a:rPr lang="en-US" sz="1000" dirty="0"/>
              <a:t>Ledwith, S., &amp; Manfredi, S. (2000). Balancing gender in higher education. </a:t>
            </a:r>
            <a:r>
              <a:rPr lang="en-US" sz="1000" i="1" dirty="0"/>
              <a:t>The European Journal of Women's Studies, 7(1)</a:t>
            </a:r>
            <a:r>
              <a:rPr lang="en-US" sz="1000" dirty="0"/>
              <a:t>, 7-33.</a:t>
            </a:r>
          </a:p>
          <a:p>
            <a:pPr marL="0" indent="0">
              <a:buNone/>
            </a:pPr>
            <a:endParaRPr lang="en-GB" sz="1000" dirty="0"/>
          </a:p>
          <a:p>
            <a:pPr marL="0" indent="0">
              <a:buNone/>
            </a:pPr>
            <a:r>
              <a:rPr lang="en-US" sz="1000" dirty="0"/>
              <a:t>Pezzoni, M., Sterzi, V., &amp; Lissoni, F. (2012). Career progress in centralized academic systems: social capital and institutions in France and Italy. </a:t>
            </a:r>
            <a:r>
              <a:rPr lang="en-US" sz="1000" i="1" dirty="0"/>
              <a:t>Research Policy 41</a:t>
            </a:r>
            <a:r>
              <a:rPr lang="en-US" sz="1000" dirty="0"/>
              <a:t>, 704-719.</a:t>
            </a:r>
          </a:p>
          <a:p>
            <a:pPr marL="0" indent="0">
              <a:buNone/>
            </a:pPr>
            <a:endParaRPr lang="en-GB" sz="1000" dirty="0"/>
          </a:p>
          <a:p>
            <a:pPr marL="0" indent="0">
              <a:buNone/>
            </a:pPr>
            <a:r>
              <a:rPr lang="en-US" sz="1000" dirty="0"/>
              <a:t>Poole, M., Bornholt, L., &amp; Summers, F. (1997). An international study of the gendered nature of academic work: Some cross cultural explorations. </a:t>
            </a:r>
            <a:r>
              <a:rPr lang="en-US" sz="1000" i="1" dirty="0"/>
              <a:t>Higher Education, 34(3)</a:t>
            </a:r>
            <a:r>
              <a:rPr lang="en-US" sz="1000" dirty="0"/>
              <a:t>, 373-396.</a:t>
            </a:r>
          </a:p>
          <a:p>
            <a:pPr marL="0" indent="0">
              <a:buNone/>
            </a:pPr>
            <a:endParaRPr lang="en-GB" sz="1000" dirty="0"/>
          </a:p>
          <a:p>
            <a:pPr marL="0" indent="0">
              <a:buNone/>
            </a:pPr>
            <a:r>
              <a:rPr lang="en-US" sz="1000" dirty="0"/>
              <a:t>Saunderson, W. (2002). Women, academia and identity: Constructions of equal opportunities in the 'new managerialism' - a cade of lipstick on the </a:t>
            </a:r>
            <a:r>
              <a:rPr lang="en-US" sz="1000" dirty="0" smtClean="0"/>
              <a:t>gorilla. </a:t>
            </a:r>
            <a:r>
              <a:rPr lang="en-US" sz="1000" i="1" dirty="0"/>
              <a:t>Higher Education Quarterly, 56(4)</a:t>
            </a:r>
            <a:r>
              <a:rPr lang="en-US" sz="1000" dirty="0"/>
              <a:t>, 376-406.</a:t>
            </a:r>
          </a:p>
          <a:p>
            <a:pPr marL="0" indent="0">
              <a:buNone/>
            </a:pPr>
            <a:endParaRPr lang="en-GB" sz="1000" dirty="0"/>
          </a:p>
          <a:p>
            <a:pPr marL="0" indent="0">
              <a:buNone/>
            </a:pPr>
            <a:r>
              <a:rPr lang="en-US" sz="1000" dirty="0"/>
              <a:t>Savigny, H. (2014). Women, know your limits: cultural sexism in academia. </a:t>
            </a:r>
            <a:r>
              <a:rPr lang="en-US" sz="1000" i="1" dirty="0"/>
              <a:t>Gender and Education, 26(7)</a:t>
            </a:r>
            <a:r>
              <a:rPr lang="en-US" sz="1000" dirty="0"/>
              <a:t>, 794-809.</a:t>
            </a:r>
          </a:p>
          <a:p>
            <a:pPr marL="0" indent="0">
              <a:buNone/>
            </a:pPr>
            <a:endParaRPr lang="en-GB" sz="1000" dirty="0"/>
          </a:p>
          <a:p>
            <a:pPr marL="0" indent="0">
              <a:buNone/>
            </a:pPr>
            <a:r>
              <a:rPr lang="en-US" sz="1000" dirty="0"/>
              <a:t>Terosky, A., Phifer, T., &amp; Neuman, A. (2008). Shattering Plexiglass: Continuing challenges for women professors in research in research universities. In J. Glazer-Raymo(Ed.), </a:t>
            </a:r>
            <a:r>
              <a:rPr lang="en-US" sz="1000" i="1" dirty="0"/>
              <a:t>Unfinished agendas: New and continuing gender challenges in higher education.</a:t>
            </a:r>
            <a:r>
              <a:rPr lang="en-US" sz="1000" dirty="0"/>
              <a:t> Baltimore : John Hopkins University Press.</a:t>
            </a:r>
            <a:endParaRPr lang="en-GB" sz="1000" dirty="0"/>
          </a:p>
          <a:p>
            <a:pPr marL="0" indent="0">
              <a:buNone/>
            </a:pPr>
            <a:r>
              <a:rPr lang="en-US" sz="1000" dirty="0"/>
              <a:t> </a:t>
            </a:r>
            <a:endParaRPr lang="en-GB" sz="1000" dirty="0"/>
          </a:p>
          <a:p>
            <a:pPr marL="0" indent="0">
              <a:buNone/>
            </a:pPr>
            <a:r>
              <a:rPr lang="en-US" sz="1000" dirty="0"/>
              <a:t>UCU. (2013). </a:t>
            </a:r>
            <a:r>
              <a:rPr lang="en-US" sz="1000" i="1" dirty="0"/>
              <a:t>The Research Excellence Framework (REF) UCU Survey Report.</a:t>
            </a:r>
            <a:r>
              <a:rPr lang="en-US" sz="1000" dirty="0"/>
              <a:t> University and College Union.</a:t>
            </a:r>
            <a:endParaRPr lang="en-GB" sz="1000" dirty="0"/>
          </a:p>
          <a:p>
            <a:pPr marL="0" indent="0">
              <a:buNone/>
            </a:pPr>
            <a:r>
              <a:rPr lang="en-GB" dirty="0"/>
              <a:t> </a:t>
            </a:r>
          </a:p>
          <a:p>
            <a:endParaRPr lang="en-GB"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52"/>
          <p:cNvSpPr/>
          <p:nvPr/>
        </p:nvSpPr>
        <p:spPr>
          <a:xfrm rot="16200000" flipV="1">
            <a:off x="-1626393" y="1626393"/>
            <a:ext cx="6858000" cy="360521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451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51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4510"/>
                </a:moveTo>
                <a:lnTo>
                  <a:pt x="10000" y="0"/>
                </a:lnTo>
                <a:lnTo>
                  <a:pt x="10000" y="10000"/>
                </a:lnTo>
                <a:lnTo>
                  <a:pt x="0" y="10000"/>
                </a:lnTo>
                <a:lnTo>
                  <a:pt x="0" y="451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54" name="Title 14"/>
          <p:cNvSpPr>
            <a:spLocks noGrp="1"/>
          </p:cNvSpPr>
          <p:nvPr>
            <p:ph type="title"/>
          </p:nvPr>
        </p:nvSpPr>
        <p:spPr>
          <a:xfrm>
            <a:off x="2843213" y="637381"/>
            <a:ext cx="5638800" cy="471487"/>
          </a:xfrm>
        </p:spPr>
        <p:txBody>
          <a:bodyPr/>
          <a:lstStyle/>
          <a:p>
            <a:pPr fontAlgn="auto">
              <a:spcAft>
                <a:spcPts val="0"/>
              </a:spcAft>
              <a:defRPr/>
            </a:pPr>
            <a:r>
              <a:rPr lang="en-US" sz="2800" dirty="0" smtClean="0">
                <a:ea typeface="+mj-ea"/>
              </a:rPr>
              <a:t>Contact Details</a:t>
            </a:r>
            <a:endParaRPr lang="en-US" sz="2800" dirty="0">
              <a:ea typeface="+mj-ea"/>
            </a:endParaRPr>
          </a:p>
        </p:txBody>
      </p:sp>
      <p:sp>
        <p:nvSpPr>
          <p:cNvPr id="56" name="Slide Number Placeholder 21"/>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7F761228-5379-47CE-AF86-6CFC80D5E440}" type="slidenum">
              <a:rPr lang="en-US" altLang="en-US" sz="1000">
                <a:solidFill>
                  <a:srgbClr val="5C5C5C"/>
                </a:solidFill>
              </a:rPr>
              <a:pPr/>
              <a:t>23</a:t>
            </a:fld>
            <a:endParaRPr lang="en-US" altLang="en-US" sz="1000" dirty="0">
              <a:solidFill>
                <a:srgbClr val="5C5C5C"/>
              </a:solidFill>
            </a:endParaRPr>
          </a:p>
        </p:txBody>
      </p:sp>
      <p:sp>
        <p:nvSpPr>
          <p:cNvPr id="57" name="Sev01"/>
          <p:cNvSpPr>
            <a:spLocks noChangeAspect="1"/>
          </p:cNvSpPr>
          <p:nvPr/>
        </p:nvSpPr>
        <p:spPr>
          <a:xfrm>
            <a:off x="1585913" y="2541588"/>
            <a:ext cx="2019300" cy="2019300"/>
          </a:xfrm>
          <a:prstGeom prst="ellipse">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4000" dirty="0">
              <a:solidFill>
                <a:schemeClr val="bg1"/>
              </a:solidFill>
              <a:latin typeface="FontAwesome" pitchFamily="2" charset="0"/>
            </a:endParaRPr>
          </a:p>
        </p:txBody>
      </p:sp>
      <p:sp>
        <p:nvSpPr>
          <p:cNvPr id="59" name="TextBox 58"/>
          <p:cNvSpPr txBox="1"/>
          <p:nvPr/>
        </p:nvSpPr>
        <p:spPr bwMode="auto">
          <a:xfrm>
            <a:off x="3506101" y="2799681"/>
            <a:ext cx="3180122" cy="2448940"/>
          </a:xfrm>
          <a:prstGeom prst="rect">
            <a:avLst/>
          </a:prstGeom>
          <a:noFill/>
        </p:spPr>
        <p:txBody>
          <a:bodyPr wrap="square">
            <a:spAutoFit/>
          </a:bodyPr>
          <a:lstStyle/>
          <a:p>
            <a:pPr algn="ctr" defTabSz="1031626" fontAlgn="auto">
              <a:lnSpc>
                <a:spcPct val="150000"/>
              </a:lnSpc>
              <a:spcBef>
                <a:spcPts val="400"/>
              </a:spcBef>
              <a:spcAft>
                <a:spcPts val="0"/>
              </a:spcAft>
              <a:defRPr/>
            </a:pPr>
            <a:r>
              <a:rPr lang="en-US" b="1" dirty="0" smtClean="0">
                <a:solidFill>
                  <a:schemeClr val="accent2"/>
                </a:solidFill>
                <a:latin typeface="+mn-lt"/>
                <a:cs typeface="+mn-cs"/>
              </a:rPr>
              <a:t>Email</a:t>
            </a:r>
            <a:endParaRPr lang="en-US" dirty="0">
              <a:solidFill>
                <a:schemeClr val="accent2"/>
              </a:solidFill>
              <a:latin typeface="+mn-lt"/>
              <a:cs typeface="+mn-cs"/>
            </a:endParaRPr>
          </a:p>
          <a:p>
            <a:pPr algn="ctr" defTabSz="1031626" fontAlgn="auto">
              <a:lnSpc>
                <a:spcPct val="150000"/>
              </a:lnSpc>
              <a:spcBef>
                <a:spcPts val="400"/>
              </a:spcBef>
              <a:spcAft>
                <a:spcPts val="0"/>
              </a:spcAft>
              <a:defRPr/>
            </a:pPr>
            <a:r>
              <a:rPr lang="en-US" sz="1600" b="1" dirty="0">
                <a:solidFill>
                  <a:schemeClr val="tx1">
                    <a:lumMod val="90000"/>
                    <a:lumOff val="10000"/>
                  </a:schemeClr>
                </a:solidFill>
                <a:latin typeface="+mn-lt"/>
                <a:cs typeface="+mn-cs"/>
              </a:rPr>
              <a:t>c</a:t>
            </a:r>
            <a:r>
              <a:rPr lang="en-US" sz="1600" b="1" dirty="0" smtClean="0">
                <a:solidFill>
                  <a:schemeClr val="tx1">
                    <a:lumMod val="90000"/>
                    <a:lumOff val="10000"/>
                  </a:schemeClr>
                </a:solidFill>
                <a:latin typeface="+mn-lt"/>
                <a:cs typeface="+mn-cs"/>
              </a:rPr>
              <a:t>hantal.davies@chester.ac.uk</a:t>
            </a:r>
            <a:endParaRPr lang="en-US" sz="1600" b="1" dirty="0">
              <a:solidFill>
                <a:schemeClr val="tx1">
                  <a:lumMod val="90000"/>
                  <a:lumOff val="10000"/>
                </a:schemeClr>
              </a:solidFill>
              <a:latin typeface="+mn-lt"/>
              <a:cs typeface="+mn-cs"/>
            </a:endParaRPr>
          </a:p>
          <a:p>
            <a:pPr algn="ctr" defTabSz="1031626" fontAlgn="auto">
              <a:lnSpc>
                <a:spcPct val="150000"/>
              </a:lnSpc>
              <a:spcBef>
                <a:spcPts val="400"/>
              </a:spcBef>
              <a:spcAft>
                <a:spcPts val="0"/>
              </a:spcAft>
              <a:defRPr/>
            </a:pPr>
            <a:r>
              <a:rPr lang="en-US" sz="1600" b="1" dirty="0" smtClean="0">
                <a:solidFill>
                  <a:schemeClr val="tx1">
                    <a:lumMod val="90000"/>
                    <a:lumOff val="10000"/>
                  </a:schemeClr>
                </a:solidFill>
                <a:latin typeface="+mn-lt"/>
                <a:cs typeface="+mn-cs"/>
              </a:rPr>
              <a:t>r.healey@chester.ac.uk</a:t>
            </a:r>
            <a:endParaRPr lang="en-US" sz="1600" b="1" dirty="0">
              <a:solidFill>
                <a:schemeClr val="tx1">
                  <a:lumMod val="90000"/>
                  <a:lumOff val="10000"/>
                </a:schemeClr>
              </a:solidFill>
              <a:latin typeface="+mn-lt"/>
              <a:cs typeface="+mn-cs"/>
            </a:endParaRPr>
          </a:p>
          <a:p>
            <a:pPr algn="ctr" defTabSz="1031626" fontAlgn="auto">
              <a:lnSpc>
                <a:spcPct val="150000"/>
              </a:lnSpc>
              <a:spcBef>
                <a:spcPts val="400"/>
              </a:spcBef>
              <a:spcAft>
                <a:spcPts val="0"/>
              </a:spcAft>
              <a:defRPr/>
            </a:pPr>
            <a:r>
              <a:rPr lang="en-US" sz="1600" b="1" dirty="0" smtClean="0">
                <a:solidFill>
                  <a:schemeClr val="tx1">
                    <a:lumMod val="90000"/>
                    <a:lumOff val="10000"/>
                  </a:schemeClr>
                </a:solidFill>
                <a:latin typeface="+mn-lt"/>
                <a:cs typeface="+mn-cs"/>
              </a:rPr>
              <a:t>a.cliffe@chester.ac.uk</a:t>
            </a:r>
            <a:endParaRPr lang="en-US" sz="1600" b="1" dirty="0">
              <a:solidFill>
                <a:schemeClr val="tx1">
                  <a:lumMod val="90000"/>
                  <a:lumOff val="10000"/>
                </a:schemeClr>
              </a:solidFill>
              <a:latin typeface="+mn-lt"/>
              <a:cs typeface="+mn-cs"/>
            </a:endParaRPr>
          </a:p>
          <a:p>
            <a:pPr algn="ctr" defTabSz="1031626" fontAlgn="auto">
              <a:lnSpc>
                <a:spcPct val="150000"/>
              </a:lnSpc>
              <a:spcBef>
                <a:spcPts val="400"/>
              </a:spcBef>
              <a:spcAft>
                <a:spcPts val="0"/>
              </a:spcAft>
              <a:defRPr/>
            </a:pPr>
            <a:endParaRPr lang="en-US" sz="1050" dirty="0">
              <a:solidFill>
                <a:schemeClr val="bg1">
                  <a:lumMod val="65000"/>
                </a:schemeClr>
              </a:solidFill>
              <a:latin typeface="+mn-lt"/>
              <a:cs typeface="+mn-cs"/>
            </a:endParaRPr>
          </a:p>
        </p:txBody>
      </p:sp>
      <p:sp>
        <p:nvSpPr>
          <p:cNvPr id="71" name="TextBox 70"/>
          <p:cNvSpPr txBox="1"/>
          <p:nvPr/>
        </p:nvSpPr>
        <p:spPr bwMode="auto">
          <a:xfrm>
            <a:off x="6703459" y="2840037"/>
            <a:ext cx="2184381" cy="1621470"/>
          </a:xfrm>
          <a:prstGeom prst="rect">
            <a:avLst/>
          </a:prstGeom>
          <a:noFill/>
        </p:spPr>
        <p:txBody>
          <a:bodyPr wrap="square">
            <a:spAutoFit/>
          </a:bodyPr>
          <a:lstStyle/>
          <a:p>
            <a:pPr algn="ctr" defTabSz="1031626" fontAlgn="auto">
              <a:lnSpc>
                <a:spcPct val="150000"/>
              </a:lnSpc>
              <a:spcBef>
                <a:spcPts val="400"/>
              </a:spcBef>
              <a:spcAft>
                <a:spcPts val="0"/>
              </a:spcAft>
              <a:defRPr/>
            </a:pPr>
            <a:r>
              <a:rPr lang="en-US" sz="1800" b="1" dirty="0" smtClean="0">
                <a:solidFill>
                  <a:schemeClr val="accent4"/>
                </a:solidFill>
                <a:latin typeface="+mn-lt"/>
                <a:cs typeface="+mn-cs"/>
              </a:rPr>
              <a:t>Facebook</a:t>
            </a:r>
            <a:endParaRPr lang="en-US" sz="1800" dirty="0">
              <a:solidFill>
                <a:schemeClr val="accent4"/>
              </a:solidFill>
              <a:latin typeface="+mn-lt"/>
              <a:cs typeface="+mn-cs"/>
            </a:endParaRPr>
          </a:p>
          <a:p>
            <a:pPr algn="ctr" defTabSz="1031626" fontAlgn="auto">
              <a:lnSpc>
                <a:spcPct val="150000"/>
              </a:lnSpc>
              <a:spcBef>
                <a:spcPts val="400"/>
              </a:spcBef>
              <a:spcAft>
                <a:spcPts val="0"/>
              </a:spcAft>
              <a:defRPr/>
            </a:pPr>
            <a:r>
              <a:rPr lang="en-US" sz="1600" b="1" dirty="0" smtClean="0">
                <a:solidFill>
                  <a:schemeClr val="tx1">
                    <a:lumMod val="90000"/>
                    <a:lumOff val="10000"/>
                  </a:schemeClr>
                </a:solidFill>
                <a:latin typeface="+mn-lt"/>
                <a:cs typeface="+mn-cs"/>
              </a:rPr>
              <a:t>www.facebook.com/forumforresearchintoeqalityanddiversity</a:t>
            </a:r>
            <a:endParaRPr lang="en-US" sz="1600" dirty="0">
              <a:solidFill>
                <a:schemeClr val="tx1">
                  <a:lumMod val="90000"/>
                  <a:lumOff val="10000"/>
                </a:schemeClr>
              </a:solidFill>
              <a:latin typeface="+mn-lt"/>
              <a:cs typeface="+mn-cs"/>
            </a:endParaRPr>
          </a:p>
        </p:txBody>
      </p:sp>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582" y="215923"/>
            <a:ext cx="1896563" cy="84291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3693" y="2811463"/>
            <a:ext cx="1161447" cy="1479550"/>
          </a:xfrm>
          <a:prstGeom prst="rect">
            <a:avLst/>
          </a:prstGeom>
        </p:spPr>
      </p:pic>
      <p:sp>
        <p:nvSpPr>
          <p:cNvPr id="34" name="Freeform 184"/>
          <p:cNvSpPr>
            <a:spLocks noEditPoints="1"/>
          </p:cNvSpPr>
          <p:nvPr/>
        </p:nvSpPr>
        <p:spPr bwMode="auto">
          <a:xfrm>
            <a:off x="4873009" y="2588566"/>
            <a:ext cx="446305" cy="318586"/>
          </a:xfrm>
          <a:custGeom>
            <a:avLst/>
            <a:gdLst/>
            <a:ahLst/>
            <a:cxnLst>
              <a:cxn ang="0">
                <a:pos x="68" y="48"/>
              </a:cxn>
              <a:cxn ang="0">
                <a:pos x="62" y="54"/>
              </a:cxn>
              <a:cxn ang="0">
                <a:pos x="7" y="54"/>
              </a:cxn>
              <a:cxn ang="0">
                <a:pos x="0" y="48"/>
              </a:cxn>
              <a:cxn ang="0">
                <a:pos x="0" y="6"/>
              </a:cxn>
              <a:cxn ang="0">
                <a:pos x="7" y="0"/>
              </a:cxn>
              <a:cxn ang="0">
                <a:pos x="62" y="0"/>
              </a:cxn>
              <a:cxn ang="0">
                <a:pos x="68" y="6"/>
              </a:cxn>
              <a:cxn ang="0">
                <a:pos x="68" y="48"/>
              </a:cxn>
              <a:cxn ang="0">
                <a:pos x="62" y="5"/>
              </a:cxn>
              <a:cxn ang="0">
                <a:pos x="7" y="5"/>
              </a:cxn>
              <a:cxn ang="0">
                <a:pos x="5" y="6"/>
              </a:cxn>
              <a:cxn ang="0">
                <a:pos x="11" y="17"/>
              </a:cxn>
              <a:cxn ang="0">
                <a:pos x="26" y="29"/>
              </a:cxn>
              <a:cxn ang="0">
                <a:pos x="34" y="34"/>
              </a:cxn>
              <a:cxn ang="0">
                <a:pos x="34" y="34"/>
              </a:cxn>
              <a:cxn ang="0">
                <a:pos x="34" y="34"/>
              </a:cxn>
              <a:cxn ang="0">
                <a:pos x="43" y="29"/>
              </a:cxn>
              <a:cxn ang="0">
                <a:pos x="58" y="17"/>
              </a:cxn>
              <a:cxn ang="0">
                <a:pos x="64" y="8"/>
              </a:cxn>
              <a:cxn ang="0">
                <a:pos x="62" y="5"/>
              </a:cxn>
              <a:cxn ang="0">
                <a:pos x="64" y="19"/>
              </a:cxn>
              <a:cxn ang="0">
                <a:pos x="61" y="21"/>
              </a:cxn>
              <a:cxn ang="0">
                <a:pos x="45" y="34"/>
              </a:cxn>
              <a:cxn ang="0">
                <a:pos x="34" y="39"/>
              </a:cxn>
              <a:cxn ang="0">
                <a:pos x="34" y="39"/>
              </a:cxn>
              <a:cxn ang="0">
                <a:pos x="34" y="39"/>
              </a:cxn>
              <a:cxn ang="0">
                <a:pos x="24" y="34"/>
              </a:cxn>
              <a:cxn ang="0">
                <a:pos x="8" y="21"/>
              </a:cxn>
              <a:cxn ang="0">
                <a:pos x="5" y="19"/>
              </a:cxn>
              <a:cxn ang="0">
                <a:pos x="5" y="48"/>
              </a:cxn>
              <a:cxn ang="0">
                <a:pos x="7" y="49"/>
              </a:cxn>
              <a:cxn ang="0">
                <a:pos x="62" y="49"/>
              </a:cxn>
              <a:cxn ang="0">
                <a:pos x="64" y="48"/>
              </a:cxn>
              <a:cxn ang="0">
                <a:pos x="64" y="19"/>
              </a:cxn>
            </a:cxnLst>
            <a:rect l="0" t="0" r="r" b="b"/>
            <a:pathLst>
              <a:path w="68" h="54">
                <a:moveTo>
                  <a:pt x="68" y="48"/>
                </a:moveTo>
                <a:cubicBezTo>
                  <a:pt x="68" y="51"/>
                  <a:pt x="66" y="54"/>
                  <a:pt x="62" y="54"/>
                </a:cubicBezTo>
                <a:cubicBezTo>
                  <a:pt x="7" y="54"/>
                  <a:pt x="7" y="54"/>
                  <a:pt x="7" y="54"/>
                </a:cubicBezTo>
                <a:cubicBezTo>
                  <a:pt x="3" y="54"/>
                  <a:pt x="0" y="51"/>
                  <a:pt x="0" y="48"/>
                </a:cubicBezTo>
                <a:cubicBezTo>
                  <a:pt x="0" y="6"/>
                  <a:pt x="0" y="6"/>
                  <a:pt x="0" y="6"/>
                </a:cubicBezTo>
                <a:cubicBezTo>
                  <a:pt x="0" y="3"/>
                  <a:pt x="3" y="0"/>
                  <a:pt x="7" y="0"/>
                </a:cubicBezTo>
                <a:cubicBezTo>
                  <a:pt x="62" y="0"/>
                  <a:pt x="62" y="0"/>
                  <a:pt x="62" y="0"/>
                </a:cubicBezTo>
                <a:cubicBezTo>
                  <a:pt x="66" y="0"/>
                  <a:pt x="68" y="3"/>
                  <a:pt x="68" y="6"/>
                </a:cubicBezTo>
                <a:lnTo>
                  <a:pt x="68" y="48"/>
                </a:lnTo>
                <a:close/>
                <a:moveTo>
                  <a:pt x="62" y="5"/>
                </a:moveTo>
                <a:cubicBezTo>
                  <a:pt x="7" y="5"/>
                  <a:pt x="7" y="5"/>
                  <a:pt x="7" y="5"/>
                </a:cubicBezTo>
                <a:cubicBezTo>
                  <a:pt x="6" y="5"/>
                  <a:pt x="5" y="6"/>
                  <a:pt x="5" y="6"/>
                </a:cubicBezTo>
                <a:cubicBezTo>
                  <a:pt x="5" y="11"/>
                  <a:pt x="7" y="15"/>
                  <a:pt x="11" y="17"/>
                </a:cubicBezTo>
                <a:cubicBezTo>
                  <a:pt x="16" y="21"/>
                  <a:pt x="21" y="25"/>
                  <a:pt x="26" y="29"/>
                </a:cubicBezTo>
                <a:cubicBezTo>
                  <a:pt x="28" y="31"/>
                  <a:pt x="32" y="34"/>
                  <a:pt x="34" y="34"/>
                </a:cubicBezTo>
                <a:cubicBezTo>
                  <a:pt x="34" y="34"/>
                  <a:pt x="34" y="34"/>
                  <a:pt x="34" y="34"/>
                </a:cubicBezTo>
                <a:cubicBezTo>
                  <a:pt x="34" y="34"/>
                  <a:pt x="34" y="34"/>
                  <a:pt x="34" y="34"/>
                </a:cubicBezTo>
                <a:cubicBezTo>
                  <a:pt x="37" y="34"/>
                  <a:pt x="41" y="31"/>
                  <a:pt x="43" y="29"/>
                </a:cubicBezTo>
                <a:cubicBezTo>
                  <a:pt x="48" y="25"/>
                  <a:pt x="53" y="21"/>
                  <a:pt x="58" y="17"/>
                </a:cubicBezTo>
                <a:cubicBezTo>
                  <a:pt x="60" y="15"/>
                  <a:pt x="64" y="11"/>
                  <a:pt x="64" y="8"/>
                </a:cubicBezTo>
                <a:cubicBezTo>
                  <a:pt x="64" y="7"/>
                  <a:pt x="64" y="5"/>
                  <a:pt x="62" y="5"/>
                </a:cubicBezTo>
                <a:close/>
                <a:moveTo>
                  <a:pt x="64" y="19"/>
                </a:moveTo>
                <a:cubicBezTo>
                  <a:pt x="63" y="20"/>
                  <a:pt x="62" y="20"/>
                  <a:pt x="61" y="21"/>
                </a:cubicBezTo>
                <a:cubicBezTo>
                  <a:pt x="56" y="25"/>
                  <a:pt x="50" y="30"/>
                  <a:pt x="45" y="34"/>
                </a:cubicBezTo>
                <a:cubicBezTo>
                  <a:pt x="42" y="36"/>
                  <a:pt x="38" y="39"/>
                  <a:pt x="34" y="39"/>
                </a:cubicBezTo>
                <a:cubicBezTo>
                  <a:pt x="34" y="39"/>
                  <a:pt x="34" y="39"/>
                  <a:pt x="34" y="39"/>
                </a:cubicBezTo>
                <a:cubicBezTo>
                  <a:pt x="34" y="39"/>
                  <a:pt x="34" y="39"/>
                  <a:pt x="34" y="39"/>
                </a:cubicBezTo>
                <a:cubicBezTo>
                  <a:pt x="30" y="39"/>
                  <a:pt x="27" y="36"/>
                  <a:pt x="24" y="34"/>
                </a:cubicBezTo>
                <a:cubicBezTo>
                  <a:pt x="19" y="30"/>
                  <a:pt x="13" y="25"/>
                  <a:pt x="8" y="21"/>
                </a:cubicBezTo>
                <a:cubicBezTo>
                  <a:pt x="7" y="20"/>
                  <a:pt x="6" y="20"/>
                  <a:pt x="5" y="19"/>
                </a:cubicBezTo>
                <a:cubicBezTo>
                  <a:pt x="5" y="48"/>
                  <a:pt x="5" y="48"/>
                  <a:pt x="5" y="48"/>
                </a:cubicBezTo>
                <a:cubicBezTo>
                  <a:pt x="5" y="48"/>
                  <a:pt x="6" y="49"/>
                  <a:pt x="7" y="49"/>
                </a:cubicBezTo>
                <a:cubicBezTo>
                  <a:pt x="62" y="49"/>
                  <a:pt x="62" y="49"/>
                  <a:pt x="62" y="49"/>
                </a:cubicBezTo>
                <a:cubicBezTo>
                  <a:pt x="63" y="49"/>
                  <a:pt x="64" y="48"/>
                  <a:pt x="64" y="48"/>
                </a:cubicBezTo>
                <a:lnTo>
                  <a:pt x="64" y="19"/>
                </a:lnTo>
                <a:close/>
              </a:path>
            </a:pathLst>
          </a:custGeom>
          <a:solidFill>
            <a:schemeClr val="tx1">
              <a:lumMod val="85000"/>
              <a:lumOff val="15000"/>
            </a:schemeClr>
          </a:solidFill>
          <a:ln w="9525">
            <a:solidFill>
              <a:srgbClr val="FF3F5F"/>
            </a:solidFill>
            <a:round/>
            <a:headEnd/>
            <a:tailEnd/>
          </a:ln>
        </p:spPr>
        <p:txBody>
          <a:bodyPr/>
          <a:lstStyle/>
          <a:p>
            <a:pPr fontAlgn="auto">
              <a:spcBef>
                <a:spcPts val="0"/>
              </a:spcBef>
              <a:spcAft>
                <a:spcPts val="0"/>
              </a:spcAft>
              <a:defRPr/>
            </a:pPr>
            <a:endParaRPr lang="en-US" dirty="0">
              <a:latin typeface="+mn-lt"/>
              <a:cs typeface="+mn-cs"/>
            </a:endParaRPr>
          </a:p>
        </p:txBody>
      </p:sp>
      <p:sp>
        <p:nvSpPr>
          <p:cNvPr id="35" name="Freeform 188"/>
          <p:cNvSpPr>
            <a:spLocks/>
          </p:cNvSpPr>
          <p:nvPr/>
        </p:nvSpPr>
        <p:spPr bwMode="auto">
          <a:xfrm>
            <a:off x="7606168" y="2606233"/>
            <a:ext cx="324752" cy="334855"/>
          </a:xfrm>
          <a:custGeom>
            <a:avLst/>
            <a:gdLst/>
            <a:ahLst/>
            <a:cxnLst>
              <a:cxn ang="0">
                <a:pos x="48" y="58"/>
              </a:cxn>
              <a:cxn ang="0">
                <a:pos x="41" y="58"/>
              </a:cxn>
              <a:cxn ang="0">
                <a:pos x="41" y="35"/>
              </a:cxn>
              <a:cxn ang="0">
                <a:pos x="48" y="35"/>
              </a:cxn>
              <a:cxn ang="0">
                <a:pos x="49" y="26"/>
              </a:cxn>
              <a:cxn ang="0">
                <a:pos x="41" y="26"/>
              </a:cxn>
              <a:cxn ang="0">
                <a:pos x="41" y="21"/>
              </a:cxn>
              <a:cxn ang="0">
                <a:pos x="45" y="17"/>
              </a:cxn>
              <a:cxn ang="0">
                <a:pos x="50" y="17"/>
              </a:cxn>
              <a:cxn ang="0">
                <a:pos x="50" y="9"/>
              </a:cxn>
              <a:cxn ang="0">
                <a:pos x="43" y="8"/>
              </a:cxn>
              <a:cxn ang="0">
                <a:pos x="32" y="20"/>
              </a:cxn>
              <a:cxn ang="0">
                <a:pos x="32" y="26"/>
              </a:cxn>
              <a:cxn ang="0">
                <a:pos x="24" y="26"/>
              </a:cxn>
              <a:cxn ang="0">
                <a:pos x="24" y="35"/>
              </a:cxn>
              <a:cxn ang="0">
                <a:pos x="32" y="35"/>
              </a:cxn>
              <a:cxn ang="0">
                <a:pos x="32" y="58"/>
              </a:cxn>
              <a:cxn ang="0">
                <a:pos x="11" y="58"/>
              </a:cxn>
              <a:cxn ang="0">
                <a:pos x="0" y="47"/>
              </a:cxn>
              <a:cxn ang="0">
                <a:pos x="0" y="10"/>
              </a:cxn>
              <a:cxn ang="0">
                <a:pos x="11" y="0"/>
              </a:cxn>
              <a:cxn ang="0">
                <a:pos x="48" y="0"/>
              </a:cxn>
              <a:cxn ang="0">
                <a:pos x="59" y="10"/>
              </a:cxn>
              <a:cxn ang="0">
                <a:pos x="59" y="47"/>
              </a:cxn>
              <a:cxn ang="0">
                <a:pos x="48" y="58"/>
              </a:cxn>
            </a:cxnLst>
            <a:rect l="0" t="0" r="r" b="b"/>
            <a:pathLst>
              <a:path w="59" h="58">
                <a:moveTo>
                  <a:pt x="48" y="58"/>
                </a:moveTo>
                <a:cubicBezTo>
                  <a:pt x="41" y="58"/>
                  <a:pt x="41" y="58"/>
                  <a:pt x="41" y="58"/>
                </a:cubicBezTo>
                <a:cubicBezTo>
                  <a:pt x="41" y="35"/>
                  <a:pt x="41" y="35"/>
                  <a:pt x="41" y="35"/>
                </a:cubicBezTo>
                <a:cubicBezTo>
                  <a:pt x="48" y="35"/>
                  <a:pt x="48" y="35"/>
                  <a:pt x="48" y="35"/>
                </a:cubicBezTo>
                <a:cubicBezTo>
                  <a:pt x="49" y="26"/>
                  <a:pt x="49" y="26"/>
                  <a:pt x="49" y="26"/>
                </a:cubicBezTo>
                <a:cubicBezTo>
                  <a:pt x="41" y="26"/>
                  <a:pt x="41" y="26"/>
                  <a:pt x="41" y="26"/>
                </a:cubicBezTo>
                <a:cubicBezTo>
                  <a:pt x="41" y="21"/>
                  <a:pt x="41" y="21"/>
                  <a:pt x="41" y="21"/>
                </a:cubicBezTo>
                <a:cubicBezTo>
                  <a:pt x="41" y="18"/>
                  <a:pt x="42" y="17"/>
                  <a:pt x="45" y="17"/>
                </a:cubicBezTo>
                <a:cubicBezTo>
                  <a:pt x="50" y="17"/>
                  <a:pt x="50" y="17"/>
                  <a:pt x="50" y="17"/>
                </a:cubicBezTo>
                <a:cubicBezTo>
                  <a:pt x="50" y="9"/>
                  <a:pt x="50" y="9"/>
                  <a:pt x="50" y="9"/>
                </a:cubicBezTo>
                <a:cubicBezTo>
                  <a:pt x="49" y="9"/>
                  <a:pt x="47" y="8"/>
                  <a:pt x="43" y="8"/>
                </a:cubicBezTo>
                <a:cubicBezTo>
                  <a:pt x="37" y="8"/>
                  <a:pt x="32" y="12"/>
                  <a:pt x="32" y="20"/>
                </a:cubicBezTo>
                <a:cubicBezTo>
                  <a:pt x="32" y="26"/>
                  <a:pt x="32" y="26"/>
                  <a:pt x="32" y="26"/>
                </a:cubicBezTo>
                <a:cubicBezTo>
                  <a:pt x="24" y="26"/>
                  <a:pt x="24" y="26"/>
                  <a:pt x="24" y="26"/>
                </a:cubicBezTo>
                <a:cubicBezTo>
                  <a:pt x="24" y="35"/>
                  <a:pt x="24" y="35"/>
                  <a:pt x="24" y="35"/>
                </a:cubicBezTo>
                <a:cubicBezTo>
                  <a:pt x="32" y="35"/>
                  <a:pt x="32" y="35"/>
                  <a:pt x="32" y="35"/>
                </a:cubicBezTo>
                <a:cubicBezTo>
                  <a:pt x="32" y="58"/>
                  <a:pt x="32" y="58"/>
                  <a:pt x="32" y="58"/>
                </a:cubicBezTo>
                <a:cubicBezTo>
                  <a:pt x="11" y="58"/>
                  <a:pt x="11" y="58"/>
                  <a:pt x="11" y="58"/>
                </a:cubicBezTo>
                <a:cubicBezTo>
                  <a:pt x="5" y="58"/>
                  <a:pt x="0" y="53"/>
                  <a:pt x="0" y="47"/>
                </a:cubicBezTo>
                <a:cubicBezTo>
                  <a:pt x="0" y="10"/>
                  <a:pt x="0" y="10"/>
                  <a:pt x="0" y="10"/>
                </a:cubicBezTo>
                <a:cubicBezTo>
                  <a:pt x="0" y="4"/>
                  <a:pt x="5" y="0"/>
                  <a:pt x="11" y="0"/>
                </a:cubicBezTo>
                <a:cubicBezTo>
                  <a:pt x="48" y="0"/>
                  <a:pt x="48" y="0"/>
                  <a:pt x="48" y="0"/>
                </a:cubicBezTo>
                <a:cubicBezTo>
                  <a:pt x="54" y="0"/>
                  <a:pt x="59" y="4"/>
                  <a:pt x="59" y="10"/>
                </a:cubicBezTo>
                <a:cubicBezTo>
                  <a:pt x="59" y="47"/>
                  <a:pt x="59" y="47"/>
                  <a:pt x="59" y="47"/>
                </a:cubicBezTo>
                <a:cubicBezTo>
                  <a:pt x="59" y="53"/>
                  <a:pt x="54" y="58"/>
                  <a:pt x="48" y="58"/>
                </a:cubicBezTo>
                <a:close/>
              </a:path>
            </a:pathLst>
          </a:custGeom>
          <a:solidFill>
            <a:srgbClr val="2993FF"/>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7" name="Rectangle 6"/>
          <p:cNvSpPr/>
          <p:nvPr/>
        </p:nvSpPr>
        <p:spPr>
          <a:xfrm>
            <a:off x="5884493" y="4878607"/>
            <a:ext cx="1162691" cy="496996"/>
          </a:xfrm>
          <a:prstGeom prst="rect">
            <a:avLst/>
          </a:prstGeom>
        </p:spPr>
        <p:txBody>
          <a:bodyPr wrap="none">
            <a:spAutoFit/>
          </a:bodyPr>
          <a:lstStyle/>
          <a:p>
            <a:pPr algn="ctr" defTabSz="1031626" fontAlgn="auto">
              <a:lnSpc>
                <a:spcPct val="150000"/>
              </a:lnSpc>
              <a:spcBef>
                <a:spcPts val="400"/>
              </a:spcBef>
              <a:spcAft>
                <a:spcPts val="0"/>
              </a:spcAft>
              <a:defRPr/>
            </a:pPr>
            <a:r>
              <a:rPr lang="en-US" b="1" dirty="0" smtClean="0">
                <a:solidFill>
                  <a:srgbClr val="7030A0"/>
                </a:solidFill>
              </a:rPr>
              <a:t>Website</a:t>
            </a:r>
            <a:endParaRPr lang="en-US" dirty="0">
              <a:solidFill>
                <a:srgbClr val="7030A0"/>
              </a:solidFill>
            </a:endParaRPr>
          </a:p>
        </p:txBody>
      </p:sp>
      <p:sp>
        <p:nvSpPr>
          <p:cNvPr id="38" name="TextBox 37"/>
          <p:cNvSpPr txBox="1"/>
          <p:nvPr/>
        </p:nvSpPr>
        <p:spPr bwMode="auto">
          <a:xfrm>
            <a:off x="4998997" y="5298708"/>
            <a:ext cx="2915222" cy="416011"/>
          </a:xfrm>
          <a:prstGeom prst="rect">
            <a:avLst/>
          </a:prstGeom>
          <a:noFill/>
        </p:spPr>
        <p:txBody>
          <a:bodyPr wrap="square">
            <a:spAutoFit/>
          </a:bodyPr>
          <a:lstStyle/>
          <a:p>
            <a:pPr algn="ctr" defTabSz="1031626" fontAlgn="auto">
              <a:lnSpc>
                <a:spcPct val="150000"/>
              </a:lnSpc>
              <a:spcBef>
                <a:spcPts val="400"/>
              </a:spcBef>
              <a:spcAft>
                <a:spcPts val="0"/>
              </a:spcAft>
              <a:defRPr/>
            </a:pPr>
            <a:r>
              <a:rPr lang="en-US" sz="1600" b="1" dirty="0" smtClean="0">
                <a:solidFill>
                  <a:schemeClr val="tx1">
                    <a:lumMod val="90000"/>
                    <a:lumOff val="10000"/>
                  </a:schemeClr>
                </a:solidFill>
                <a:latin typeface="+mn-lt"/>
                <a:cs typeface="+mn-cs"/>
              </a:rPr>
              <a:t>www.chester.ac.uk/FRED</a:t>
            </a:r>
            <a:endParaRPr lang="en-US" sz="1600" b="1" dirty="0">
              <a:solidFill>
                <a:schemeClr val="tx1">
                  <a:lumMod val="90000"/>
                  <a:lumOff val="10000"/>
                </a:schemeClr>
              </a:solidFill>
              <a:latin typeface="+mn-lt"/>
              <a:cs typeface="+mn-cs"/>
            </a:endParaRPr>
          </a:p>
        </p:txBody>
      </p:sp>
      <p:sp>
        <p:nvSpPr>
          <p:cNvPr id="40" name="Freeform 91"/>
          <p:cNvSpPr>
            <a:spLocks noEditPoints="1"/>
          </p:cNvSpPr>
          <p:nvPr/>
        </p:nvSpPr>
        <p:spPr bwMode="auto">
          <a:xfrm>
            <a:off x="6314367" y="4614278"/>
            <a:ext cx="377974" cy="425582"/>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rgbClr val="7030A0"/>
          </a:solidFill>
          <a:ln w="9525">
            <a:noFill/>
            <a:round/>
            <a:headEnd/>
            <a:tailEnd/>
          </a:ln>
        </p:spPr>
        <p:txBody>
          <a:bodyPr/>
          <a:lstStyle/>
          <a:p>
            <a:pPr fontAlgn="auto">
              <a:spcBef>
                <a:spcPts val="0"/>
              </a:spcBef>
              <a:spcAft>
                <a:spcPts val="0"/>
              </a:spcAft>
              <a:defRPr/>
            </a:pPr>
            <a:endParaRPr lang="en-US" dirty="0">
              <a:latin typeface="+mn-lt"/>
              <a:cs typeface="+mn-cs"/>
            </a:endParaRPr>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6"/>
          <p:cNvSpPr>
            <a:spLocks noGrp="1"/>
          </p:cNvSpPr>
          <p:nvPr>
            <p:ph type="title"/>
          </p:nvPr>
        </p:nvSpPr>
        <p:spPr>
          <a:xfrm>
            <a:off x="1752600" y="790575"/>
            <a:ext cx="5638800" cy="471488"/>
          </a:xfrm>
        </p:spPr>
        <p:txBody>
          <a:bodyPr/>
          <a:lstStyle/>
          <a:p>
            <a:pPr fontAlgn="auto">
              <a:spcAft>
                <a:spcPts val="0"/>
              </a:spcAft>
              <a:defRPr/>
            </a:pPr>
            <a:r>
              <a:rPr lang="en-US" sz="2800" dirty="0" smtClean="0">
                <a:ea typeface="+mj-ea"/>
              </a:rPr>
              <a:t>Presentation Objectives</a:t>
            </a:r>
            <a:endParaRPr lang="en-US" sz="2800" dirty="0">
              <a:ea typeface="+mj-ea"/>
            </a:endParaRPr>
          </a:p>
        </p:txBody>
      </p:sp>
      <p:sp>
        <p:nvSpPr>
          <p:cNvPr id="46" name="Slide Number Placeholder 42"/>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A12853B5-195A-4690-A954-CB045A34C95E}" type="slidenum">
              <a:rPr lang="en-US" altLang="en-US" sz="1000">
                <a:solidFill>
                  <a:srgbClr val="5C5C5C"/>
                </a:solidFill>
              </a:rPr>
              <a:pPr/>
              <a:t>3</a:t>
            </a:fld>
            <a:endParaRPr lang="en-US" altLang="en-US" sz="1000" dirty="0">
              <a:solidFill>
                <a:srgbClr val="5C5C5C"/>
              </a:solidFill>
            </a:endParaRPr>
          </a:p>
        </p:txBody>
      </p:sp>
      <p:sp>
        <p:nvSpPr>
          <p:cNvPr id="52" name="Text Placeholder 3"/>
          <p:cNvSpPr txBox="1">
            <a:spLocks/>
          </p:cNvSpPr>
          <p:nvPr/>
        </p:nvSpPr>
        <p:spPr bwMode="auto">
          <a:xfrm>
            <a:off x="1423988" y="1544599"/>
            <a:ext cx="6125275" cy="430887"/>
          </a:xfrm>
          <a:prstGeom prst="rect">
            <a:avLst/>
          </a:prstGeom>
        </p:spPr>
        <p:txBody>
          <a:bodyPr wrap="none" lIns="0" tIns="0" rIns="0" bIns="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fontAlgn="auto">
              <a:spcBef>
                <a:spcPct val="20000"/>
              </a:spcBef>
              <a:spcAft>
                <a:spcPts val="0"/>
              </a:spcAft>
              <a:buFont typeface="Arial" pitchFamily="34" charset="0"/>
              <a:buNone/>
              <a:defRPr/>
            </a:pPr>
            <a:r>
              <a:rPr lang="en-US" sz="2800" b="1" dirty="0" smtClean="0">
                <a:solidFill>
                  <a:schemeClr val="accent1"/>
                </a:solidFill>
                <a:latin typeface="+mj-lt"/>
                <a:cs typeface="+mn-cs"/>
              </a:rPr>
              <a:t>Background and theoretical </a:t>
            </a:r>
            <a:r>
              <a:rPr lang="en-US" sz="2800" b="1" dirty="0" smtClean="0">
                <a:solidFill>
                  <a:schemeClr val="accent1"/>
                </a:solidFill>
                <a:latin typeface="+mj-lt"/>
                <a:cs typeface="+mn-cs"/>
              </a:rPr>
              <a:t>context</a:t>
            </a:r>
            <a:endParaRPr lang="en-US" sz="2800" b="1" dirty="0" smtClean="0">
              <a:solidFill>
                <a:schemeClr val="accent1"/>
              </a:solidFill>
              <a:latin typeface="+mj-lt"/>
              <a:cs typeface="+mn-cs"/>
            </a:endParaRPr>
          </a:p>
        </p:txBody>
      </p:sp>
      <p:cxnSp>
        <p:nvCxnSpPr>
          <p:cNvPr id="55" name="Straight Line buttom"/>
          <p:cNvCxnSpPr/>
          <p:nvPr/>
        </p:nvCxnSpPr>
        <p:spPr>
          <a:xfrm>
            <a:off x="769938" y="6021315"/>
            <a:ext cx="7772400"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2" name="Text Placeholder 3"/>
          <p:cNvSpPr txBox="1">
            <a:spLocks/>
          </p:cNvSpPr>
          <p:nvPr/>
        </p:nvSpPr>
        <p:spPr bwMode="auto">
          <a:xfrm>
            <a:off x="1450459" y="2646176"/>
            <a:ext cx="2237792" cy="430887"/>
          </a:xfrm>
          <a:prstGeom prst="rect">
            <a:avLst/>
          </a:prstGeom>
        </p:spPr>
        <p:txBody>
          <a:bodyPr wrap="none" lIns="0" tIns="0" rIns="0" bIns="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fontAlgn="auto">
              <a:spcBef>
                <a:spcPct val="20000"/>
              </a:spcBef>
              <a:spcAft>
                <a:spcPts val="0"/>
              </a:spcAft>
              <a:buFont typeface="Arial" pitchFamily="34" charset="0"/>
              <a:buNone/>
              <a:defRPr/>
            </a:pPr>
            <a:r>
              <a:rPr lang="en-US" sz="2800" b="1" dirty="0" smtClean="0">
                <a:solidFill>
                  <a:schemeClr val="accent2"/>
                </a:solidFill>
                <a:latin typeface="+mj-lt"/>
                <a:cs typeface="+mn-cs"/>
              </a:rPr>
              <a:t>Methodology</a:t>
            </a:r>
            <a:endParaRPr lang="en-US" sz="2000" b="1" dirty="0" smtClean="0">
              <a:solidFill>
                <a:schemeClr val="accent2"/>
              </a:solidFill>
              <a:latin typeface="+mj-lt"/>
              <a:cs typeface="+mn-cs"/>
            </a:endParaRPr>
          </a:p>
        </p:txBody>
      </p:sp>
      <p:sp>
        <p:nvSpPr>
          <p:cNvPr id="70" name="Text Placeholder 3"/>
          <p:cNvSpPr txBox="1">
            <a:spLocks/>
          </p:cNvSpPr>
          <p:nvPr/>
        </p:nvSpPr>
        <p:spPr bwMode="auto">
          <a:xfrm>
            <a:off x="1383116" y="3780822"/>
            <a:ext cx="5392502" cy="430887"/>
          </a:xfrm>
          <a:prstGeom prst="rect">
            <a:avLst/>
          </a:prstGeom>
        </p:spPr>
        <p:txBody>
          <a:bodyPr wrap="none" lIns="0" tIns="0" rIns="0" bIns="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fontAlgn="auto">
              <a:spcBef>
                <a:spcPct val="20000"/>
              </a:spcBef>
              <a:spcAft>
                <a:spcPts val="0"/>
              </a:spcAft>
              <a:buFont typeface="Arial" pitchFamily="34" charset="0"/>
              <a:buNone/>
              <a:defRPr/>
            </a:pPr>
            <a:r>
              <a:rPr lang="en-US" sz="2800" b="1" dirty="0" smtClean="0">
                <a:solidFill>
                  <a:schemeClr val="accent3"/>
                </a:solidFill>
                <a:latin typeface="+mj-lt"/>
                <a:cs typeface="+mn-cs"/>
              </a:rPr>
              <a:t>Emerging themes from the data</a:t>
            </a:r>
          </a:p>
        </p:txBody>
      </p:sp>
      <p:sp>
        <p:nvSpPr>
          <p:cNvPr id="81" name="Freeform 45"/>
          <p:cNvSpPr>
            <a:spLocks noEditPoints="1"/>
          </p:cNvSpPr>
          <p:nvPr/>
        </p:nvSpPr>
        <p:spPr bwMode="auto">
          <a:xfrm>
            <a:off x="957263" y="1532057"/>
            <a:ext cx="311150" cy="311150"/>
          </a:xfrm>
          <a:custGeom>
            <a:avLst/>
            <a:gdLst>
              <a:gd name="T0" fmla="*/ 27 w 55"/>
              <a:gd name="T1" fmla="*/ 55 h 55"/>
              <a:gd name="T2" fmla="*/ 0 w 55"/>
              <a:gd name="T3" fmla="*/ 27 h 55"/>
              <a:gd name="T4" fmla="*/ 27 w 55"/>
              <a:gd name="T5" fmla="*/ 0 h 55"/>
              <a:gd name="T6" fmla="*/ 55 w 55"/>
              <a:gd name="T7" fmla="*/ 27 h 55"/>
              <a:gd name="T8" fmla="*/ 27 w 55"/>
              <a:gd name="T9" fmla="*/ 55 h 55"/>
              <a:gd name="T10" fmla="*/ 45 w 55"/>
              <a:gd name="T11" fmla="*/ 20 h 55"/>
              <a:gd name="T12" fmla="*/ 42 w 55"/>
              <a:gd name="T13" fmla="*/ 17 h 55"/>
              <a:gd name="T14" fmla="*/ 40 w 55"/>
              <a:gd name="T15" fmla="*/ 16 h 55"/>
              <a:gd name="T16" fmla="*/ 38 w 55"/>
              <a:gd name="T17" fmla="*/ 17 h 55"/>
              <a:gd name="T18" fmla="*/ 24 w 55"/>
              <a:gd name="T19" fmla="*/ 31 h 55"/>
              <a:gd name="T20" fmla="*/ 16 w 55"/>
              <a:gd name="T21" fmla="*/ 23 h 55"/>
              <a:gd name="T22" fmla="*/ 14 w 55"/>
              <a:gd name="T23" fmla="*/ 22 h 55"/>
              <a:gd name="T24" fmla="*/ 13 w 55"/>
              <a:gd name="T25" fmla="*/ 23 h 55"/>
              <a:gd name="T26" fmla="*/ 9 w 55"/>
              <a:gd name="T27" fmla="*/ 26 h 55"/>
              <a:gd name="T28" fmla="*/ 9 w 55"/>
              <a:gd name="T29" fmla="*/ 28 h 55"/>
              <a:gd name="T30" fmla="*/ 9 w 55"/>
              <a:gd name="T31" fmla="*/ 30 h 55"/>
              <a:gd name="T32" fmla="*/ 22 w 55"/>
              <a:gd name="T33" fmla="*/ 43 h 55"/>
              <a:gd name="T34" fmla="*/ 24 w 55"/>
              <a:gd name="T35" fmla="*/ 43 h 55"/>
              <a:gd name="T36" fmla="*/ 26 w 55"/>
              <a:gd name="T37" fmla="*/ 43 h 55"/>
              <a:gd name="T38" fmla="*/ 45 w 55"/>
              <a:gd name="T39" fmla="*/ 23 h 55"/>
              <a:gd name="T40" fmla="*/ 46 w 55"/>
              <a:gd name="T41" fmla="*/ 22 h 55"/>
              <a:gd name="T42" fmla="*/ 45 w 55"/>
              <a:gd name="T43" fmla="*/ 20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5"/>
              <a:gd name="T67" fmla="*/ 0 h 55"/>
              <a:gd name="T68" fmla="*/ 55 w 55"/>
              <a:gd name="T69" fmla="*/ 55 h 5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82" name="Freeform 45"/>
          <p:cNvSpPr>
            <a:spLocks noEditPoints="1"/>
          </p:cNvSpPr>
          <p:nvPr/>
        </p:nvSpPr>
        <p:spPr bwMode="auto">
          <a:xfrm>
            <a:off x="956434" y="2706839"/>
            <a:ext cx="311150" cy="309563"/>
          </a:xfrm>
          <a:custGeom>
            <a:avLst/>
            <a:gdLst>
              <a:gd name="T0" fmla="*/ 27 w 55"/>
              <a:gd name="T1" fmla="*/ 55 h 55"/>
              <a:gd name="T2" fmla="*/ 0 w 55"/>
              <a:gd name="T3" fmla="*/ 27 h 55"/>
              <a:gd name="T4" fmla="*/ 27 w 55"/>
              <a:gd name="T5" fmla="*/ 0 h 55"/>
              <a:gd name="T6" fmla="*/ 55 w 55"/>
              <a:gd name="T7" fmla="*/ 27 h 55"/>
              <a:gd name="T8" fmla="*/ 27 w 55"/>
              <a:gd name="T9" fmla="*/ 55 h 55"/>
              <a:gd name="T10" fmla="*/ 45 w 55"/>
              <a:gd name="T11" fmla="*/ 20 h 55"/>
              <a:gd name="T12" fmla="*/ 42 w 55"/>
              <a:gd name="T13" fmla="*/ 17 h 55"/>
              <a:gd name="T14" fmla="*/ 40 w 55"/>
              <a:gd name="T15" fmla="*/ 16 h 55"/>
              <a:gd name="T16" fmla="*/ 38 w 55"/>
              <a:gd name="T17" fmla="*/ 17 h 55"/>
              <a:gd name="T18" fmla="*/ 24 w 55"/>
              <a:gd name="T19" fmla="*/ 31 h 55"/>
              <a:gd name="T20" fmla="*/ 16 w 55"/>
              <a:gd name="T21" fmla="*/ 23 h 55"/>
              <a:gd name="T22" fmla="*/ 14 w 55"/>
              <a:gd name="T23" fmla="*/ 22 h 55"/>
              <a:gd name="T24" fmla="*/ 13 w 55"/>
              <a:gd name="T25" fmla="*/ 23 h 55"/>
              <a:gd name="T26" fmla="*/ 9 w 55"/>
              <a:gd name="T27" fmla="*/ 26 h 55"/>
              <a:gd name="T28" fmla="*/ 9 w 55"/>
              <a:gd name="T29" fmla="*/ 28 h 55"/>
              <a:gd name="T30" fmla="*/ 9 w 55"/>
              <a:gd name="T31" fmla="*/ 30 h 55"/>
              <a:gd name="T32" fmla="*/ 22 w 55"/>
              <a:gd name="T33" fmla="*/ 43 h 55"/>
              <a:gd name="T34" fmla="*/ 24 w 55"/>
              <a:gd name="T35" fmla="*/ 43 h 55"/>
              <a:gd name="T36" fmla="*/ 26 w 55"/>
              <a:gd name="T37" fmla="*/ 43 h 55"/>
              <a:gd name="T38" fmla="*/ 45 w 55"/>
              <a:gd name="T39" fmla="*/ 23 h 55"/>
              <a:gd name="T40" fmla="*/ 46 w 55"/>
              <a:gd name="T41" fmla="*/ 22 h 55"/>
              <a:gd name="T42" fmla="*/ 45 w 55"/>
              <a:gd name="T43" fmla="*/ 20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5"/>
              <a:gd name="T67" fmla="*/ 0 h 55"/>
              <a:gd name="T68" fmla="*/ 55 w 55"/>
              <a:gd name="T69" fmla="*/ 55 h 5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83" name="Freeform 45"/>
          <p:cNvSpPr>
            <a:spLocks noEditPoints="1"/>
          </p:cNvSpPr>
          <p:nvPr/>
        </p:nvSpPr>
        <p:spPr bwMode="auto">
          <a:xfrm>
            <a:off x="957263" y="3815865"/>
            <a:ext cx="311150" cy="311150"/>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84" name="Freeform 45"/>
          <p:cNvSpPr>
            <a:spLocks noEditPoints="1"/>
          </p:cNvSpPr>
          <p:nvPr/>
        </p:nvSpPr>
        <p:spPr bwMode="auto">
          <a:xfrm>
            <a:off x="957263" y="4991439"/>
            <a:ext cx="311150" cy="311150"/>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8" name="Rectangle 7"/>
          <p:cNvSpPr/>
          <p:nvPr/>
        </p:nvSpPr>
        <p:spPr>
          <a:xfrm>
            <a:off x="1301395" y="4885404"/>
            <a:ext cx="3499676" cy="523220"/>
          </a:xfrm>
          <a:prstGeom prst="rect">
            <a:avLst/>
          </a:prstGeom>
        </p:spPr>
        <p:txBody>
          <a:bodyPr wrap="none">
            <a:spAutoFit/>
          </a:bodyPr>
          <a:lstStyle/>
          <a:p>
            <a:pPr defTabSz="914400" fontAlgn="auto">
              <a:spcBef>
                <a:spcPct val="20000"/>
              </a:spcBef>
              <a:spcAft>
                <a:spcPts val="0"/>
              </a:spcAft>
              <a:defRPr/>
            </a:pPr>
            <a:r>
              <a:rPr lang="en-US" sz="2800" b="1" dirty="0">
                <a:solidFill>
                  <a:schemeClr val="accent4"/>
                </a:solidFill>
                <a:latin typeface="+mj-lt"/>
                <a:cs typeface="+mn-cs"/>
              </a:rPr>
              <a:t>Future Implications</a:t>
            </a:r>
          </a:p>
        </p:txBody>
      </p:sp>
    </p:spTree>
  </p:cSld>
  <p:clrMapOvr>
    <a:masterClrMapping/>
  </p:clrMapOvr>
  <p:transition xmlns:p14="http://schemas.microsoft.com/office/powerpoint/2010/main" spd="med">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ppt_x"/>
                                          </p:val>
                                        </p:tav>
                                        <p:tav tm="100000">
                                          <p:val>
                                            <p:strVal val="#ppt_x"/>
                                          </p:val>
                                        </p:tav>
                                      </p:tavLst>
                                    </p:anim>
                                    <p:anim calcmode="lin" valueType="num">
                                      <p:cBhvr additive="base">
                                        <p:cTn id="8" dur="500" fill="hold"/>
                                        <p:tgtEl>
                                          <p:spTgt spid="81"/>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500" fill="hold"/>
                                        <p:tgtEl>
                                          <p:spTgt spid="82"/>
                                        </p:tgtEl>
                                        <p:attrNameLst>
                                          <p:attrName>ppt_x</p:attrName>
                                        </p:attrNameLst>
                                      </p:cBhvr>
                                      <p:tavLst>
                                        <p:tav tm="0">
                                          <p:val>
                                            <p:strVal val="#ppt_x"/>
                                          </p:val>
                                        </p:tav>
                                        <p:tav tm="100000">
                                          <p:val>
                                            <p:strVal val="#ppt_x"/>
                                          </p:val>
                                        </p:tav>
                                      </p:tavLst>
                                    </p:anim>
                                    <p:anim calcmode="lin" valueType="num">
                                      <p:cBhvr additive="base">
                                        <p:cTn id="13" dur="500" fill="hold"/>
                                        <p:tgtEl>
                                          <p:spTgt spid="82"/>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83"/>
                                        </p:tgtEl>
                                        <p:attrNameLst>
                                          <p:attrName>style.visibility</p:attrName>
                                        </p:attrNameLst>
                                      </p:cBhvr>
                                      <p:to>
                                        <p:strVal val="visible"/>
                                      </p:to>
                                    </p:set>
                                    <p:anim calcmode="lin" valueType="num">
                                      <p:cBhvr additive="base">
                                        <p:cTn id="17" dur="500" fill="hold"/>
                                        <p:tgtEl>
                                          <p:spTgt spid="83"/>
                                        </p:tgtEl>
                                        <p:attrNameLst>
                                          <p:attrName>ppt_x</p:attrName>
                                        </p:attrNameLst>
                                      </p:cBhvr>
                                      <p:tavLst>
                                        <p:tav tm="0">
                                          <p:val>
                                            <p:strVal val="#ppt_x"/>
                                          </p:val>
                                        </p:tav>
                                        <p:tav tm="100000">
                                          <p:val>
                                            <p:strVal val="#ppt_x"/>
                                          </p:val>
                                        </p:tav>
                                      </p:tavLst>
                                    </p:anim>
                                    <p:anim calcmode="lin" valueType="num">
                                      <p:cBhvr additive="base">
                                        <p:cTn id="18" dur="500" fill="hold"/>
                                        <p:tgtEl>
                                          <p:spTgt spid="83"/>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84"/>
                                        </p:tgtEl>
                                        <p:attrNameLst>
                                          <p:attrName>style.visibility</p:attrName>
                                        </p:attrNameLst>
                                      </p:cBhvr>
                                      <p:to>
                                        <p:strVal val="visible"/>
                                      </p:to>
                                    </p:set>
                                    <p:anim calcmode="lin" valueType="num">
                                      <p:cBhvr additive="base">
                                        <p:cTn id="22" dur="500" fill="hold"/>
                                        <p:tgtEl>
                                          <p:spTgt spid="84"/>
                                        </p:tgtEl>
                                        <p:attrNameLst>
                                          <p:attrName>ppt_x</p:attrName>
                                        </p:attrNameLst>
                                      </p:cBhvr>
                                      <p:tavLst>
                                        <p:tav tm="0">
                                          <p:val>
                                            <p:strVal val="#ppt_x"/>
                                          </p:val>
                                        </p:tav>
                                        <p:tav tm="100000">
                                          <p:val>
                                            <p:strVal val="#ppt_x"/>
                                          </p:val>
                                        </p:tav>
                                      </p:tavLst>
                                    </p:anim>
                                    <p:anim calcmode="lin" valueType="num">
                                      <p:cBhvr additive="base">
                                        <p:cTn id="23" dur="500" fill="hold"/>
                                        <p:tgtEl>
                                          <p:spTgt spid="84"/>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13" presetClass="entr" presetSubtype="16"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plus(in)">
                                      <p:cBhvr>
                                        <p:cTn id="2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ORE WOMEN _ELLEFeminism">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857250"/>
            <a:ext cx="9144000" cy="5143500"/>
          </a:xfrm>
          <a:prstGeom prst="rect">
            <a:avLst/>
          </a:prstGeom>
        </p:spPr>
      </p:pic>
    </p:spTree>
    <p:extLst>
      <p:ext uri="{BB962C8B-B14F-4D97-AF65-F5344CB8AC3E}">
        <p14:creationId xmlns:p14="http://schemas.microsoft.com/office/powerpoint/2010/main" val="1353167824"/>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44323"/>
          </a:xfrm>
        </p:spPr>
        <p:txBody>
          <a:bodyPr/>
          <a:lstStyle/>
          <a:p>
            <a:r>
              <a:rPr lang="en-US" sz="2800" dirty="0" smtClean="0"/>
              <a:t>UK HE Staff Population</a:t>
            </a:r>
            <a:endParaRPr lang="en-US" sz="2800" dirty="0"/>
          </a:p>
        </p:txBody>
      </p:sp>
      <p:sp>
        <p:nvSpPr>
          <p:cNvPr id="3" name="Content Placeholder 2"/>
          <p:cNvSpPr>
            <a:spLocks noGrp="1"/>
          </p:cNvSpPr>
          <p:nvPr>
            <p:ph idx="1"/>
          </p:nvPr>
        </p:nvSpPr>
        <p:spPr>
          <a:xfrm>
            <a:off x="424296" y="981374"/>
            <a:ext cx="8042276" cy="4343400"/>
          </a:xfrm>
        </p:spPr>
        <p:txBody>
          <a:bodyPr/>
          <a:lstStyle/>
          <a:p>
            <a:endParaRPr lang="en-US" dirty="0" smtClean="0">
              <a:solidFill>
                <a:schemeClr val="accent2">
                  <a:lumMod val="75000"/>
                </a:schemeClr>
              </a:solidFill>
            </a:endParaRPr>
          </a:p>
          <a:p>
            <a:endParaRPr lang="en-US" dirty="0">
              <a:solidFill>
                <a:schemeClr val="accent2">
                  <a:lumMod val="75000"/>
                </a:schemeClr>
              </a:solidFill>
            </a:endParaRPr>
          </a:p>
          <a:p>
            <a:endParaRPr lang="en-US" dirty="0" smtClean="0">
              <a:solidFill>
                <a:schemeClr val="accent3">
                  <a:lumMod val="75000"/>
                </a:schemeClr>
              </a:solidFill>
            </a:endParaRPr>
          </a:p>
          <a:p>
            <a:endParaRPr lang="en-US" dirty="0">
              <a:solidFill>
                <a:schemeClr val="accent3">
                  <a:lumMod val="75000"/>
                </a:schemeClr>
              </a:solidFill>
            </a:endParaRPr>
          </a:p>
          <a:p>
            <a:endParaRPr lang="en-US" dirty="0" smtClean="0">
              <a:solidFill>
                <a:schemeClr val="accent5">
                  <a:lumMod val="75000"/>
                </a:schemeClr>
              </a:solidFill>
            </a:endParaRPr>
          </a:p>
          <a:p>
            <a:pPr marL="0" indent="0">
              <a:buNone/>
            </a:pPr>
            <a:endParaRPr lang="en-US" dirty="0">
              <a:solidFill>
                <a:schemeClr val="accent5">
                  <a:lumMod val="75000"/>
                </a:schemeClr>
              </a:solidFill>
            </a:endParaRPr>
          </a:p>
        </p:txBody>
      </p:sp>
      <p:sp>
        <p:nvSpPr>
          <p:cNvPr id="5" name="Oval Callout 4"/>
          <p:cNvSpPr/>
          <p:nvPr/>
        </p:nvSpPr>
        <p:spPr>
          <a:xfrm>
            <a:off x="654724" y="836685"/>
            <a:ext cx="7085661" cy="1094533"/>
          </a:xfrm>
          <a:prstGeom prst="wedgeEllipseCallout">
            <a:avLst>
              <a:gd name="adj1" fmla="val -53538"/>
              <a:gd name="adj2" fmla="val 53991"/>
            </a:avLst>
          </a:prstGeom>
          <a:ln/>
        </p:spPr>
        <p:style>
          <a:lnRef idx="2">
            <a:schemeClr val="accent1"/>
          </a:lnRef>
          <a:fillRef idx="1">
            <a:schemeClr val="lt1"/>
          </a:fillRef>
          <a:effectRef idx="0">
            <a:schemeClr val="accent1"/>
          </a:effectRef>
          <a:fontRef idx="minor">
            <a:schemeClr val="dk1"/>
          </a:fontRef>
        </p:style>
        <p:txBody>
          <a:bodyPr rtlCol="0" anchor="ctr"/>
          <a:lstStyle/>
          <a:p>
            <a:r>
              <a:rPr lang="en-US" dirty="0">
                <a:solidFill>
                  <a:schemeClr val="accent1">
                    <a:lumMod val="60000"/>
                    <a:lumOff val="40000"/>
                  </a:schemeClr>
                </a:solidFill>
              </a:rPr>
              <a:t>Gender pay gap in UK HEIs (JNCHES, 2015</a:t>
            </a:r>
            <a:r>
              <a:rPr lang="en-US" dirty="0" smtClean="0">
                <a:solidFill>
                  <a:schemeClr val="accent1">
                    <a:lumMod val="60000"/>
                    <a:lumOff val="40000"/>
                  </a:schemeClr>
                </a:solidFill>
              </a:rPr>
              <a:t>)</a:t>
            </a:r>
            <a:endParaRPr lang="en-US" dirty="0">
              <a:solidFill>
                <a:schemeClr val="accent1">
                  <a:lumMod val="60000"/>
                  <a:lumOff val="40000"/>
                </a:schemeClr>
              </a:solidFill>
            </a:endParaRPr>
          </a:p>
        </p:txBody>
      </p:sp>
      <p:sp>
        <p:nvSpPr>
          <p:cNvPr id="6" name="Oval Callout 5"/>
          <p:cNvSpPr/>
          <p:nvPr/>
        </p:nvSpPr>
        <p:spPr>
          <a:xfrm>
            <a:off x="1057974" y="2046432"/>
            <a:ext cx="6221556" cy="1440176"/>
          </a:xfrm>
          <a:prstGeom prst="wedgeEllipseCallout">
            <a:avLst>
              <a:gd name="adj1" fmla="val 78985"/>
              <a:gd name="adj2" fmla="val 30013"/>
            </a:avLst>
          </a:prstGeom>
          <a:ln/>
        </p:spPr>
        <p:style>
          <a:lnRef idx="2">
            <a:schemeClr val="accent2"/>
          </a:lnRef>
          <a:fillRef idx="1">
            <a:schemeClr val="lt1"/>
          </a:fillRef>
          <a:effectRef idx="0">
            <a:schemeClr val="accent2"/>
          </a:effectRef>
          <a:fontRef idx="minor">
            <a:schemeClr val="dk1"/>
          </a:fontRef>
        </p:style>
        <p:txBody>
          <a:bodyPr rtlCol="0" anchor="ctr"/>
          <a:lstStyle/>
          <a:p>
            <a:r>
              <a:rPr lang="en-US" dirty="0">
                <a:solidFill>
                  <a:schemeClr val="accent2">
                    <a:lumMod val="75000"/>
                  </a:schemeClr>
                </a:solidFill>
              </a:rPr>
              <a:t>45% of academic staff are female in the UK (HESA 2013/14</a:t>
            </a:r>
            <a:r>
              <a:rPr lang="en-US" dirty="0" smtClean="0">
                <a:solidFill>
                  <a:schemeClr val="accent2">
                    <a:lumMod val="75000"/>
                  </a:schemeClr>
                </a:solidFill>
              </a:rPr>
              <a:t>)</a:t>
            </a:r>
            <a:endParaRPr lang="en-US" dirty="0">
              <a:solidFill>
                <a:schemeClr val="accent2">
                  <a:lumMod val="75000"/>
                </a:schemeClr>
              </a:solidFill>
            </a:endParaRPr>
          </a:p>
        </p:txBody>
      </p:sp>
      <p:sp>
        <p:nvSpPr>
          <p:cNvPr id="7" name="Oval Callout 6"/>
          <p:cNvSpPr/>
          <p:nvPr/>
        </p:nvSpPr>
        <p:spPr>
          <a:xfrm>
            <a:off x="1175474" y="3601821"/>
            <a:ext cx="6394377" cy="1209747"/>
          </a:xfrm>
          <a:prstGeom prst="wedgeEllipseCallout">
            <a:avLst>
              <a:gd name="adj1" fmla="val -63171"/>
              <a:gd name="adj2" fmla="val 68294"/>
            </a:avLst>
          </a:prstGeom>
          <a:ln/>
        </p:spPr>
        <p:style>
          <a:lnRef idx="2">
            <a:schemeClr val="accent5"/>
          </a:lnRef>
          <a:fillRef idx="1">
            <a:schemeClr val="lt1"/>
          </a:fillRef>
          <a:effectRef idx="0">
            <a:schemeClr val="accent5"/>
          </a:effectRef>
          <a:fontRef idx="minor">
            <a:schemeClr val="dk1"/>
          </a:fontRef>
        </p:style>
        <p:txBody>
          <a:bodyPr rtlCol="0" anchor="ctr"/>
          <a:lstStyle/>
          <a:p>
            <a:r>
              <a:rPr lang="en-US" dirty="0">
                <a:ln>
                  <a:solidFill>
                    <a:schemeClr val="accent5">
                      <a:lumMod val="75000"/>
                    </a:schemeClr>
                  </a:solidFill>
                </a:ln>
                <a:solidFill>
                  <a:schemeClr val="accent3">
                    <a:lumMod val="75000"/>
                  </a:schemeClr>
                </a:solidFill>
              </a:rPr>
              <a:t>Only 17% of Vice-Chancellors in UK are women (</a:t>
            </a:r>
            <a:r>
              <a:rPr lang="en-US" dirty="0" err="1">
                <a:ln>
                  <a:solidFill>
                    <a:schemeClr val="accent5">
                      <a:lumMod val="75000"/>
                    </a:schemeClr>
                  </a:solidFill>
                </a:ln>
                <a:solidFill>
                  <a:schemeClr val="accent3">
                    <a:lumMod val="75000"/>
                  </a:schemeClr>
                </a:solidFill>
              </a:rPr>
              <a:t>Manfredi</a:t>
            </a:r>
            <a:r>
              <a:rPr lang="en-US" dirty="0">
                <a:ln>
                  <a:solidFill>
                    <a:schemeClr val="accent5">
                      <a:lumMod val="75000"/>
                    </a:schemeClr>
                  </a:solidFill>
                </a:ln>
                <a:solidFill>
                  <a:schemeClr val="accent3">
                    <a:lumMod val="75000"/>
                  </a:schemeClr>
                </a:solidFill>
              </a:rPr>
              <a:t> et al, 2014);</a:t>
            </a:r>
          </a:p>
        </p:txBody>
      </p:sp>
      <p:sp>
        <p:nvSpPr>
          <p:cNvPr id="8" name="Oval Callout 7"/>
          <p:cNvSpPr/>
          <p:nvPr/>
        </p:nvSpPr>
        <p:spPr>
          <a:xfrm>
            <a:off x="1072460" y="5041996"/>
            <a:ext cx="6785779" cy="1152140"/>
          </a:xfrm>
          <a:prstGeom prst="wedgeEllipseCallout">
            <a:avLst>
              <a:gd name="adj1" fmla="val 59749"/>
              <a:gd name="adj2" fmla="val 91507"/>
            </a:avLst>
          </a:prstGeom>
          <a:ln/>
        </p:spPr>
        <p:style>
          <a:lnRef idx="2">
            <a:schemeClr val="accent3"/>
          </a:lnRef>
          <a:fillRef idx="1">
            <a:schemeClr val="lt1"/>
          </a:fillRef>
          <a:effectRef idx="0">
            <a:schemeClr val="accent3"/>
          </a:effectRef>
          <a:fontRef idx="minor">
            <a:schemeClr val="dk1"/>
          </a:fontRef>
        </p:style>
        <p:txBody>
          <a:bodyPr rtlCol="0" anchor="ctr"/>
          <a:lstStyle/>
          <a:p>
            <a:r>
              <a:rPr lang="en-US" dirty="0">
                <a:ln>
                  <a:solidFill>
                    <a:schemeClr val="accent3">
                      <a:lumMod val="75000"/>
                    </a:schemeClr>
                  </a:solidFill>
                </a:ln>
                <a:solidFill>
                  <a:schemeClr val="accent5">
                    <a:lumMod val="75000"/>
                  </a:schemeClr>
                </a:solidFill>
              </a:rPr>
              <a:t>Only 22% of Professors in UK are women and 33% of other senior academic staff (HESA 2013/14).</a:t>
            </a:r>
          </a:p>
        </p:txBody>
      </p:sp>
    </p:spTree>
    <p:extLst>
      <p:ext uri="{BB962C8B-B14F-4D97-AF65-F5344CB8AC3E}">
        <p14:creationId xmlns:p14="http://schemas.microsoft.com/office/powerpoint/2010/main" val="328478878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Down Arrow Callout 28"/>
          <p:cNvSpPr/>
          <p:nvPr/>
        </p:nvSpPr>
        <p:spPr>
          <a:xfrm>
            <a:off x="3681097" y="1308497"/>
            <a:ext cx="1854200" cy="4712818"/>
          </a:xfrm>
          <a:prstGeom prst="downArrowCallout">
            <a:avLst>
              <a:gd name="adj1" fmla="val 25000"/>
              <a:gd name="adj2" fmla="val 6698"/>
              <a:gd name="adj3" fmla="val 4369"/>
              <a:gd name="adj4" fmla="val 97489"/>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2" name="Title 6"/>
          <p:cNvSpPr>
            <a:spLocks noGrp="1"/>
          </p:cNvSpPr>
          <p:nvPr>
            <p:ph type="title"/>
          </p:nvPr>
        </p:nvSpPr>
        <p:spPr>
          <a:xfrm>
            <a:off x="1752600" y="334169"/>
            <a:ext cx="5638800" cy="471488"/>
          </a:xfrm>
        </p:spPr>
        <p:txBody>
          <a:bodyPr/>
          <a:lstStyle/>
          <a:p>
            <a:pPr fontAlgn="auto">
              <a:spcAft>
                <a:spcPts val="0"/>
              </a:spcAft>
              <a:defRPr/>
            </a:pPr>
            <a:r>
              <a:rPr lang="en-US" sz="2800" dirty="0" smtClean="0">
                <a:ea typeface="+mj-ea"/>
              </a:rPr>
              <a:t>Background</a:t>
            </a:r>
            <a:endParaRPr lang="en-US" sz="2800" dirty="0">
              <a:ea typeface="+mj-ea"/>
            </a:endParaRPr>
          </a:p>
        </p:txBody>
      </p:sp>
      <p:sp>
        <p:nvSpPr>
          <p:cNvPr id="31" name="Slide Number Placeholder 29"/>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3A834722-AF89-41BC-853A-DB03D226D7F7}" type="slidenum">
              <a:rPr lang="en-US" altLang="en-US" sz="1000">
                <a:solidFill>
                  <a:srgbClr val="5C5C5C"/>
                </a:solidFill>
              </a:rPr>
              <a:pPr/>
              <a:t>6</a:t>
            </a:fld>
            <a:endParaRPr lang="en-US" altLang="en-US" sz="1000" dirty="0">
              <a:solidFill>
                <a:srgbClr val="5C5C5C"/>
              </a:solidFill>
            </a:endParaRPr>
          </a:p>
        </p:txBody>
      </p:sp>
      <p:sp>
        <p:nvSpPr>
          <p:cNvPr id="35" name="Down Arrow Callout 34"/>
          <p:cNvSpPr/>
          <p:nvPr/>
        </p:nvSpPr>
        <p:spPr>
          <a:xfrm>
            <a:off x="692944" y="1280319"/>
            <a:ext cx="1854200" cy="4740996"/>
          </a:xfrm>
          <a:prstGeom prst="downArrowCallout">
            <a:avLst>
              <a:gd name="adj1" fmla="val 25000"/>
              <a:gd name="adj2" fmla="val 6698"/>
              <a:gd name="adj3" fmla="val 4369"/>
              <a:gd name="adj4" fmla="val 97489"/>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36" name="TextBox 35"/>
          <p:cNvSpPr txBox="1">
            <a:spLocks noChangeArrowheads="1"/>
          </p:cNvSpPr>
          <p:nvPr/>
        </p:nvSpPr>
        <p:spPr bwMode="auto">
          <a:xfrm>
            <a:off x="701985" y="2467789"/>
            <a:ext cx="1801812"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pPr>
            <a:r>
              <a:rPr lang="en-US" altLang="en-US" sz="1800" b="1" dirty="0" smtClean="0">
                <a:solidFill>
                  <a:schemeClr val="bg1"/>
                </a:solidFill>
              </a:rPr>
              <a:t>Research institution</a:t>
            </a:r>
          </a:p>
          <a:p>
            <a:pPr algn="ctr" defTabSz="914400">
              <a:spcBef>
                <a:spcPct val="20000"/>
              </a:spcBef>
            </a:pPr>
            <a:r>
              <a:rPr lang="en-US" altLang="en-US" sz="1800" b="1" dirty="0" smtClean="0">
                <a:solidFill>
                  <a:schemeClr val="bg1"/>
                </a:solidFill>
              </a:rPr>
              <a:t>And</a:t>
            </a:r>
          </a:p>
          <a:p>
            <a:pPr algn="ctr" defTabSz="914400">
              <a:spcBef>
                <a:spcPct val="20000"/>
              </a:spcBef>
            </a:pPr>
            <a:r>
              <a:rPr lang="en-US" altLang="en-US" sz="1800" b="1" dirty="0" smtClean="0">
                <a:solidFill>
                  <a:schemeClr val="bg1"/>
                </a:solidFill>
              </a:rPr>
              <a:t>The Research Excellence Framework</a:t>
            </a:r>
          </a:p>
          <a:p>
            <a:pPr algn="ctr" defTabSz="914400">
              <a:spcBef>
                <a:spcPct val="20000"/>
              </a:spcBef>
            </a:pPr>
            <a:r>
              <a:rPr lang="en-US" altLang="en-US" sz="1800" b="1" dirty="0" smtClean="0">
                <a:solidFill>
                  <a:schemeClr val="bg1"/>
                </a:solidFill>
              </a:rPr>
              <a:t>2014 (REF)</a:t>
            </a:r>
            <a:endParaRPr lang="en-US" altLang="en-US" sz="1200" dirty="0">
              <a:solidFill>
                <a:schemeClr val="bg1"/>
              </a:solidFill>
            </a:endParaRPr>
          </a:p>
        </p:txBody>
      </p:sp>
      <p:sp>
        <p:nvSpPr>
          <p:cNvPr id="37" name="Flowchart: Off-page Connector 36"/>
          <p:cNvSpPr/>
          <p:nvPr/>
        </p:nvSpPr>
        <p:spPr>
          <a:xfrm>
            <a:off x="1200150" y="1455737"/>
            <a:ext cx="782638" cy="763588"/>
          </a:xfrm>
          <a:prstGeom prst="flowChartOffpageConnector">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3200" dirty="0">
              <a:solidFill>
                <a:schemeClr val="accent1"/>
              </a:solidFill>
              <a:latin typeface="FontAwesome" pitchFamily="2" charset="0"/>
            </a:endParaRPr>
          </a:p>
        </p:txBody>
      </p:sp>
      <p:sp>
        <p:nvSpPr>
          <p:cNvPr id="38" name="TextBox 37"/>
          <p:cNvSpPr txBox="1">
            <a:spLocks noChangeArrowheads="1"/>
          </p:cNvSpPr>
          <p:nvPr/>
        </p:nvSpPr>
        <p:spPr bwMode="auto">
          <a:xfrm>
            <a:off x="3706497" y="2449681"/>
            <a:ext cx="1803400"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pPr>
            <a:r>
              <a:rPr lang="en-US" altLang="en-US" sz="1800" b="1" dirty="0" smtClean="0">
                <a:solidFill>
                  <a:schemeClr val="bg1"/>
                </a:solidFill>
              </a:rPr>
              <a:t>Public Sector Equality Duty </a:t>
            </a:r>
          </a:p>
          <a:p>
            <a:pPr algn="ctr" defTabSz="914400">
              <a:spcBef>
                <a:spcPct val="20000"/>
              </a:spcBef>
            </a:pPr>
            <a:r>
              <a:rPr lang="en-US" altLang="en-US" sz="1800" b="1" dirty="0" smtClean="0">
                <a:solidFill>
                  <a:schemeClr val="bg1"/>
                </a:solidFill>
              </a:rPr>
              <a:t>(Equality Act 2010)</a:t>
            </a:r>
            <a:endParaRPr lang="en-US" altLang="en-US" sz="1200" b="1" dirty="0">
              <a:solidFill>
                <a:schemeClr val="bg1"/>
              </a:solidFill>
            </a:endParaRPr>
          </a:p>
        </p:txBody>
      </p:sp>
      <p:sp>
        <p:nvSpPr>
          <p:cNvPr id="39" name="Flowchart: Off-page Connector 38"/>
          <p:cNvSpPr/>
          <p:nvPr/>
        </p:nvSpPr>
        <p:spPr>
          <a:xfrm>
            <a:off x="4216084" y="1455737"/>
            <a:ext cx="784225" cy="763588"/>
          </a:xfrm>
          <a:prstGeom prst="flowChartOffpageConnector">
            <a:avLst/>
          </a:prstGeom>
          <a:solidFill>
            <a:schemeClr val="accent3">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3200" dirty="0">
              <a:solidFill>
                <a:schemeClr val="accent3"/>
              </a:solidFill>
              <a:latin typeface="FontAwesome" pitchFamily="2" charset="0"/>
            </a:endParaRPr>
          </a:p>
        </p:txBody>
      </p:sp>
      <p:sp>
        <p:nvSpPr>
          <p:cNvPr id="47" name="Down Arrow Callout 46"/>
          <p:cNvSpPr/>
          <p:nvPr/>
        </p:nvSpPr>
        <p:spPr>
          <a:xfrm>
            <a:off x="6669250" y="1308497"/>
            <a:ext cx="1854200" cy="4712818"/>
          </a:xfrm>
          <a:prstGeom prst="downArrowCallout">
            <a:avLst>
              <a:gd name="adj1" fmla="val 25000"/>
              <a:gd name="adj2" fmla="val 6698"/>
              <a:gd name="adj3" fmla="val 4369"/>
              <a:gd name="adj4" fmla="val 97489"/>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48" name="TextBox 47"/>
          <p:cNvSpPr txBox="1">
            <a:spLocks noChangeArrowheads="1"/>
          </p:cNvSpPr>
          <p:nvPr/>
        </p:nvSpPr>
        <p:spPr bwMode="auto">
          <a:xfrm>
            <a:off x="6669250" y="2507288"/>
            <a:ext cx="1803400" cy="316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pPr>
            <a:r>
              <a:rPr lang="en-US" altLang="en-US" sz="1800" b="1" dirty="0" smtClean="0">
                <a:solidFill>
                  <a:schemeClr val="bg1"/>
                </a:solidFill>
              </a:rPr>
              <a:t>Institutional context</a:t>
            </a:r>
          </a:p>
          <a:p>
            <a:pPr algn="ctr" defTabSz="914400">
              <a:spcBef>
                <a:spcPct val="20000"/>
              </a:spcBef>
            </a:pPr>
            <a:r>
              <a:rPr lang="en-US" altLang="en-US" sz="1600" b="1" dirty="0" smtClean="0">
                <a:solidFill>
                  <a:schemeClr val="bg1"/>
                </a:solidFill>
              </a:rPr>
              <a:t>- </a:t>
            </a:r>
            <a:r>
              <a:rPr lang="en-US" altLang="en-US" sz="1400" b="1" dirty="0" smtClean="0">
                <a:solidFill>
                  <a:schemeClr val="bg1"/>
                </a:solidFill>
              </a:rPr>
              <a:t>Athena Swan</a:t>
            </a:r>
          </a:p>
          <a:p>
            <a:pPr algn="ctr" defTabSz="914400">
              <a:spcBef>
                <a:spcPct val="20000"/>
              </a:spcBef>
            </a:pPr>
            <a:r>
              <a:rPr lang="en-US" altLang="en-US" sz="1400" b="1" dirty="0" smtClean="0">
                <a:solidFill>
                  <a:schemeClr val="bg1"/>
                </a:solidFill>
              </a:rPr>
              <a:t>- Gender Equality Mark</a:t>
            </a:r>
          </a:p>
          <a:p>
            <a:pPr marL="171450" indent="-171450" algn="ctr" defTabSz="914400">
              <a:spcBef>
                <a:spcPct val="20000"/>
              </a:spcBef>
              <a:buFontTx/>
              <a:buChar char="-"/>
            </a:pPr>
            <a:r>
              <a:rPr lang="en-US" altLang="en-US" sz="1400" b="1" dirty="0" smtClean="0">
                <a:solidFill>
                  <a:schemeClr val="bg1"/>
                </a:solidFill>
              </a:rPr>
              <a:t>HR Excellence in Research Award</a:t>
            </a:r>
          </a:p>
          <a:p>
            <a:pPr marL="171450" indent="-171450" algn="ctr" defTabSz="914400">
              <a:spcBef>
                <a:spcPct val="20000"/>
              </a:spcBef>
              <a:buFontTx/>
              <a:buChar char="-"/>
            </a:pPr>
            <a:r>
              <a:rPr lang="en-US" altLang="en-US" sz="1400" b="1" dirty="0" smtClean="0">
                <a:solidFill>
                  <a:schemeClr val="bg1"/>
                </a:solidFill>
              </a:rPr>
              <a:t>Institutional Research Excellence Framework process</a:t>
            </a:r>
            <a:r>
              <a:rPr lang="en-US" altLang="en-US" sz="1000" b="1" dirty="0">
                <a:solidFill>
                  <a:schemeClr val="bg1"/>
                </a:solidFill>
              </a:rPr>
              <a:t/>
            </a:r>
            <a:br>
              <a:rPr lang="en-US" altLang="en-US" sz="1000" b="1" dirty="0">
                <a:solidFill>
                  <a:schemeClr val="bg1"/>
                </a:solidFill>
              </a:rPr>
            </a:br>
            <a:r>
              <a:rPr lang="en-US" altLang="en-US" sz="1000" dirty="0">
                <a:solidFill>
                  <a:schemeClr val="bg1"/>
                </a:solidFill>
              </a:rPr>
              <a:t> </a:t>
            </a:r>
            <a:endParaRPr lang="en-US" altLang="en-US" sz="1000" b="1" dirty="0">
              <a:solidFill>
                <a:schemeClr val="bg1"/>
              </a:solidFill>
            </a:endParaRPr>
          </a:p>
        </p:txBody>
      </p:sp>
      <p:sp>
        <p:nvSpPr>
          <p:cNvPr id="49" name="Flowchart: Off-page Connector 48"/>
          <p:cNvSpPr/>
          <p:nvPr/>
        </p:nvSpPr>
        <p:spPr>
          <a:xfrm>
            <a:off x="7204237" y="1455737"/>
            <a:ext cx="784225" cy="763588"/>
          </a:xfrm>
          <a:prstGeom prst="flowChartOffpageConnector">
            <a:avLst/>
          </a:pr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3200" dirty="0">
              <a:solidFill>
                <a:schemeClr val="accent5"/>
              </a:solidFill>
              <a:latin typeface="FontAwesome" pitchFamily="2" charset="0"/>
            </a:endParaRPr>
          </a:p>
        </p:txBody>
      </p:sp>
      <p:sp>
        <p:nvSpPr>
          <p:cNvPr id="22" name="Freeform 204"/>
          <p:cNvSpPr>
            <a:spLocks noEditPoints="1"/>
          </p:cNvSpPr>
          <p:nvPr/>
        </p:nvSpPr>
        <p:spPr bwMode="auto">
          <a:xfrm>
            <a:off x="1321197" y="1605058"/>
            <a:ext cx="540544" cy="464946"/>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chemeClr val="bg1"/>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23" name="Freeform 120"/>
          <p:cNvSpPr>
            <a:spLocks noEditPoints="1"/>
          </p:cNvSpPr>
          <p:nvPr/>
        </p:nvSpPr>
        <p:spPr bwMode="auto">
          <a:xfrm>
            <a:off x="4397997" y="1605058"/>
            <a:ext cx="420397" cy="372174"/>
          </a:xfrm>
          <a:custGeom>
            <a:avLst/>
            <a:gdLst/>
            <a:ahLst/>
            <a:cxnLst>
              <a:cxn ang="0">
                <a:pos x="11" y="58"/>
              </a:cxn>
              <a:cxn ang="0">
                <a:pos x="9" y="58"/>
              </a:cxn>
              <a:cxn ang="0">
                <a:pos x="0" y="49"/>
              </a:cxn>
              <a:cxn ang="0">
                <a:pos x="0" y="18"/>
              </a:cxn>
              <a:cxn ang="0">
                <a:pos x="9" y="9"/>
              </a:cxn>
              <a:cxn ang="0">
                <a:pos x="11" y="9"/>
              </a:cxn>
              <a:cxn ang="0">
                <a:pos x="11" y="58"/>
              </a:cxn>
              <a:cxn ang="0">
                <a:pos x="54" y="58"/>
              </a:cxn>
              <a:cxn ang="0">
                <a:pos x="15" y="58"/>
              </a:cxn>
              <a:cxn ang="0">
                <a:pos x="15" y="9"/>
              </a:cxn>
              <a:cxn ang="0">
                <a:pos x="20" y="9"/>
              </a:cxn>
              <a:cxn ang="0">
                <a:pos x="20" y="3"/>
              </a:cxn>
              <a:cxn ang="0">
                <a:pos x="24" y="0"/>
              </a:cxn>
              <a:cxn ang="0">
                <a:pos x="45" y="0"/>
              </a:cxn>
              <a:cxn ang="0">
                <a:pos x="49" y="3"/>
              </a:cxn>
              <a:cxn ang="0">
                <a:pos x="49" y="9"/>
              </a:cxn>
              <a:cxn ang="0">
                <a:pos x="54" y="9"/>
              </a:cxn>
              <a:cxn ang="0">
                <a:pos x="54" y="58"/>
              </a:cxn>
              <a:cxn ang="0">
                <a:pos x="44" y="9"/>
              </a:cxn>
              <a:cxn ang="0">
                <a:pos x="44" y="4"/>
              </a:cxn>
              <a:cxn ang="0">
                <a:pos x="25" y="4"/>
              </a:cxn>
              <a:cxn ang="0">
                <a:pos x="25" y="9"/>
              </a:cxn>
              <a:cxn ang="0">
                <a:pos x="44" y="9"/>
              </a:cxn>
              <a:cxn ang="0">
                <a:pos x="68" y="49"/>
              </a:cxn>
              <a:cxn ang="0">
                <a:pos x="60" y="58"/>
              </a:cxn>
              <a:cxn ang="0">
                <a:pos x="58" y="58"/>
              </a:cxn>
              <a:cxn ang="0">
                <a:pos x="58" y="9"/>
              </a:cxn>
              <a:cxn ang="0">
                <a:pos x="60" y="9"/>
              </a:cxn>
              <a:cxn ang="0">
                <a:pos x="68" y="18"/>
              </a:cxn>
              <a:cxn ang="0">
                <a:pos x="68" y="49"/>
              </a:cxn>
            </a:cxnLst>
            <a:rect l="0" t="0" r="r" b="b"/>
            <a:pathLst>
              <a:path w="68" h="58">
                <a:moveTo>
                  <a:pt x="11" y="58"/>
                </a:moveTo>
                <a:cubicBezTo>
                  <a:pt x="9" y="58"/>
                  <a:pt x="9" y="58"/>
                  <a:pt x="9" y="58"/>
                </a:cubicBezTo>
                <a:cubicBezTo>
                  <a:pt x="4" y="58"/>
                  <a:pt x="0" y="54"/>
                  <a:pt x="0" y="49"/>
                </a:cubicBezTo>
                <a:cubicBezTo>
                  <a:pt x="0" y="18"/>
                  <a:pt x="0" y="18"/>
                  <a:pt x="0" y="18"/>
                </a:cubicBezTo>
                <a:cubicBezTo>
                  <a:pt x="0" y="13"/>
                  <a:pt x="4" y="9"/>
                  <a:pt x="9" y="9"/>
                </a:cubicBezTo>
                <a:cubicBezTo>
                  <a:pt x="11" y="9"/>
                  <a:pt x="11" y="9"/>
                  <a:pt x="11" y="9"/>
                </a:cubicBezTo>
                <a:lnTo>
                  <a:pt x="11" y="58"/>
                </a:lnTo>
                <a:close/>
                <a:moveTo>
                  <a:pt x="54" y="58"/>
                </a:moveTo>
                <a:cubicBezTo>
                  <a:pt x="15" y="58"/>
                  <a:pt x="15" y="58"/>
                  <a:pt x="15" y="58"/>
                </a:cubicBezTo>
                <a:cubicBezTo>
                  <a:pt x="15" y="9"/>
                  <a:pt x="15" y="9"/>
                  <a:pt x="15"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54" y="9"/>
                  <a:pt x="54" y="9"/>
                  <a:pt x="54" y="9"/>
                </a:cubicBezTo>
                <a:lnTo>
                  <a:pt x="54" y="58"/>
                </a:lnTo>
                <a:close/>
                <a:moveTo>
                  <a:pt x="44" y="9"/>
                </a:moveTo>
                <a:cubicBezTo>
                  <a:pt x="44" y="4"/>
                  <a:pt x="44" y="4"/>
                  <a:pt x="44" y="4"/>
                </a:cubicBezTo>
                <a:cubicBezTo>
                  <a:pt x="25" y="4"/>
                  <a:pt x="25" y="4"/>
                  <a:pt x="25" y="4"/>
                </a:cubicBezTo>
                <a:cubicBezTo>
                  <a:pt x="25" y="9"/>
                  <a:pt x="25" y="9"/>
                  <a:pt x="25" y="9"/>
                </a:cubicBezTo>
                <a:lnTo>
                  <a:pt x="44" y="9"/>
                </a:lnTo>
                <a:close/>
                <a:moveTo>
                  <a:pt x="68" y="49"/>
                </a:moveTo>
                <a:cubicBezTo>
                  <a:pt x="68" y="54"/>
                  <a:pt x="65" y="58"/>
                  <a:pt x="60" y="58"/>
                </a:cubicBezTo>
                <a:cubicBezTo>
                  <a:pt x="58" y="58"/>
                  <a:pt x="58" y="58"/>
                  <a:pt x="58" y="58"/>
                </a:cubicBezTo>
                <a:cubicBezTo>
                  <a:pt x="58" y="9"/>
                  <a:pt x="58" y="9"/>
                  <a:pt x="58" y="9"/>
                </a:cubicBezTo>
                <a:cubicBezTo>
                  <a:pt x="60" y="9"/>
                  <a:pt x="60" y="9"/>
                  <a:pt x="60" y="9"/>
                </a:cubicBezTo>
                <a:cubicBezTo>
                  <a:pt x="65" y="9"/>
                  <a:pt x="68" y="13"/>
                  <a:pt x="68" y="18"/>
                </a:cubicBezTo>
                <a:lnTo>
                  <a:pt x="68" y="49"/>
                </a:lnTo>
                <a:close/>
              </a:path>
            </a:pathLst>
          </a:custGeom>
          <a:solidFill>
            <a:schemeClr val="bg1"/>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24" name="Freeform 23"/>
          <p:cNvSpPr>
            <a:spLocks noEditPoints="1"/>
          </p:cNvSpPr>
          <p:nvPr/>
        </p:nvSpPr>
        <p:spPr bwMode="auto">
          <a:xfrm>
            <a:off x="7414768" y="1634427"/>
            <a:ext cx="382587" cy="342805"/>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headEnd/>
            <a:tailEnd/>
          </a:ln>
        </p:spPr>
        <p:txBody>
          <a:bodyPr/>
          <a:lstStyle/>
          <a:p>
            <a:pPr fontAlgn="auto">
              <a:spcBef>
                <a:spcPts val="0"/>
              </a:spcBef>
              <a:spcAft>
                <a:spcPts val="0"/>
              </a:spcAft>
              <a:defRPr/>
            </a:pPr>
            <a:endParaRPr lang="en-US" dirty="0">
              <a:latin typeface="+mn-lt"/>
              <a:cs typeface="+mn-cs"/>
            </a:endParaRPr>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1" accel="50000" decel="5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000" fill="hold"/>
                                        <p:tgtEl>
                                          <p:spTgt spid="37"/>
                                        </p:tgtEl>
                                        <p:attrNameLst>
                                          <p:attrName>ppt_x</p:attrName>
                                        </p:attrNameLst>
                                      </p:cBhvr>
                                      <p:tavLst>
                                        <p:tav tm="0">
                                          <p:val>
                                            <p:strVal val="#ppt_x"/>
                                          </p:val>
                                        </p:tav>
                                        <p:tav tm="100000">
                                          <p:val>
                                            <p:strVal val="#ppt_x"/>
                                          </p:val>
                                        </p:tav>
                                      </p:tavLst>
                                    </p:anim>
                                    <p:anim calcmode="lin" valueType="num">
                                      <p:cBhvr additive="base">
                                        <p:cTn id="12" dur="10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4" accel="50000" decel="5000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0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fill="hold"/>
                                        <p:tgtEl>
                                          <p:spTgt spid="29"/>
                                        </p:tgtEl>
                                        <p:attrNameLst>
                                          <p:attrName>ppt_x</p:attrName>
                                        </p:attrNameLst>
                                      </p:cBhvr>
                                      <p:tavLst>
                                        <p:tav tm="0">
                                          <p:val>
                                            <p:strVal val="#ppt_x"/>
                                          </p:val>
                                        </p:tav>
                                        <p:tav tm="100000">
                                          <p:val>
                                            <p:strVal val="#ppt_x"/>
                                          </p:val>
                                        </p:tav>
                                      </p:tavLst>
                                    </p:anim>
                                    <p:anim calcmode="lin" valueType="num">
                                      <p:cBhvr additive="base">
                                        <p:cTn id="21" dur="1000" fill="hold"/>
                                        <p:tgtEl>
                                          <p:spTgt spid="29"/>
                                        </p:tgtEl>
                                        <p:attrNameLst>
                                          <p:attrName>ppt_y</p:attrName>
                                        </p:attrNameLst>
                                      </p:cBhvr>
                                      <p:tavLst>
                                        <p:tav tm="0">
                                          <p:val>
                                            <p:strVal val="1+#ppt_h/2"/>
                                          </p:val>
                                        </p:tav>
                                        <p:tav tm="100000">
                                          <p:val>
                                            <p:strVal val="#ppt_y"/>
                                          </p:val>
                                        </p:tav>
                                      </p:tavLst>
                                    </p:anim>
                                  </p:childTnLst>
                                </p:cTn>
                              </p:par>
                              <p:par>
                                <p:cTn id="22" presetID="2" presetClass="entr" presetSubtype="1" accel="50000" decel="50000"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1000" fill="hold"/>
                                        <p:tgtEl>
                                          <p:spTgt spid="39"/>
                                        </p:tgtEl>
                                        <p:attrNameLst>
                                          <p:attrName>ppt_x</p:attrName>
                                        </p:attrNameLst>
                                      </p:cBhvr>
                                      <p:tavLst>
                                        <p:tav tm="0">
                                          <p:val>
                                            <p:strVal val="#ppt_x"/>
                                          </p:val>
                                        </p:tav>
                                        <p:tav tm="100000">
                                          <p:val>
                                            <p:strVal val="#ppt_x"/>
                                          </p:val>
                                        </p:tav>
                                      </p:tavLst>
                                    </p:anim>
                                    <p:anim calcmode="lin" valueType="num">
                                      <p:cBhvr additive="base">
                                        <p:cTn id="25" dur="1000" fill="hold"/>
                                        <p:tgtEl>
                                          <p:spTgt spid="39"/>
                                        </p:tgtEl>
                                        <p:attrNameLst>
                                          <p:attrName>ppt_y</p:attrName>
                                        </p:attrNameLst>
                                      </p:cBhvr>
                                      <p:tavLst>
                                        <p:tav tm="0">
                                          <p:val>
                                            <p:strVal val="0-#ppt_h/2"/>
                                          </p:val>
                                        </p:tav>
                                        <p:tav tm="100000">
                                          <p:val>
                                            <p:strVal val="#ppt_y"/>
                                          </p:val>
                                        </p:tav>
                                      </p:tavLst>
                                    </p:anim>
                                  </p:childTnLst>
                                </p:cTn>
                              </p:par>
                              <p:par>
                                <p:cTn id="26" presetID="2" presetClass="entr" presetSubtype="4" accel="50000" decel="5000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000"/>
                            </p:stCondLst>
                            <p:childTnLst>
                              <p:par>
                                <p:cTn id="31" presetID="2" presetClass="entr" presetSubtype="4" accel="50000" decel="50000"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1000" fill="hold"/>
                                        <p:tgtEl>
                                          <p:spTgt spid="47"/>
                                        </p:tgtEl>
                                        <p:attrNameLst>
                                          <p:attrName>ppt_x</p:attrName>
                                        </p:attrNameLst>
                                      </p:cBhvr>
                                      <p:tavLst>
                                        <p:tav tm="0">
                                          <p:val>
                                            <p:strVal val="#ppt_x"/>
                                          </p:val>
                                        </p:tav>
                                        <p:tav tm="100000">
                                          <p:val>
                                            <p:strVal val="#ppt_x"/>
                                          </p:val>
                                        </p:tav>
                                      </p:tavLst>
                                    </p:anim>
                                    <p:anim calcmode="lin" valueType="num">
                                      <p:cBhvr additive="base">
                                        <p:cTn id="34" dur="1000" fill="hold"/>
                                        <p:tgtEl>
                                          <p:spTgt spid="47"/>
                                        </p:tgtEl>
                                        <p:attrNameLst>
                                          <p:attrName>ppt_y</p:attrName>
                                        </p:attrNameLst>
                                      </p:cBhvr>
                                      <p:tavLst>
                                        <p:tav tm="0">
                                          <p:val>
                                            <p:strVal val="1+#ppt_h/2"/>
                                          </p:val>
                                        </p:tav>
                                        <p:tav tm="100000">
                                          <p:val>
                                            <p:strVal val="#ppt_y"/>
                                          </p:val>
                                        </p:tav>
                                      </p:tavLst>
                                    </p:anim>
                                  </p:childTnLst>
                                </p:cTn>
                              </p:par>
                              <p:par>
                                <p:cTn id="35" presetID="2" presetClass="entr" presetSubtype="1" accel="50000" decel="5000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additive="base">
                                        <p:cTn id="37" dur="1000" fill="hold"/>
                                        <p:tgtEl>
                                          <p:spTgt spid="49"/>
                                        </p:tgtEl>
                                        <p:attrNameLst>
                                          <p:attrName>ppt_x</p:attrName>
                                        </p:attrNameLst>
                                      </p:cBhvr>
                                      <p:tavLst>
                                        <p:tav tm="0">
                                          <p:val>
                                            <p:strVal val="#ppt_x"/>
                                          </p:val>
                                        </p:tav>
                                        <p:tav tm="100000">
                                          <p:val>
                                            <p:strVal val="#ppt_x"/>
                                          </p:val>
                                        </p:tav>
                                      </p:tavLst>
                                    </p:anim>
                                    <p:anim calcmode="lin" valueType="num">
                                      <p:cBhvr additive="base">
                                        <p:cTn id="38" dur="1000" fill="hold"/>
                                        <p:tgtEl>
                                          <p:spTgt spid="49"/>
                                        </p:tgtEl>
                                        <p:attrNameLst>
                                          <p:attrName>ppt_y</p:attrName>
                                        </p:attrNameLst>
                                      </p:cBhvr>
                                      <p:tavLst>
                                        <p:tav tm="0">
                                          <p:val>
                                            <p:strVal val="0-#ppt_h/2"/>
                                          </p:val>
                                        </p:tav>
                                        <p:tav tm="100000">
                                          <p:val>
                                            <p:strVal val="#ppt_y"/>
                                          </p:val>
                                        </p:tav>
                                      </p:tavLst>
                                    </p:anim>
                                  </p:childTnLst>
                                </p:cTn>
                              </p:par>
                              <p:par>
                                <p:cTn id="39" presetID="2" presetClass="entr" presetSubtype="4" accel="50000" decel="50000"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ppt_x"/>
                                          </p:val>
                                        </p:tav>
                                        <p:tav tm="100000">
                                          <p:val>
                                            <p:strVal val="#ppt_x"/>
                                          </p:val>
                                        </p:tav>
                                      </p:tavLst>
                                    </p:anim>
                                    <p:anim calcmode="lin" valueType="num">
                                      <p:cBhvr additive="base">
                                        <p:cTn id="4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5" grpId="0" animBg="1"/>
      <p:bldP spid="36" grpId="0"/>
      <p:bldP spid="37" grpId="0" animBg="1"/>
      <p:bldP spid="38" grpId="0"/>
      <p:bldP spid="39" grpId="0" animBg="1"/>
      <p:bldP spid="47" grpId="0" animBg="1"/>
      <p:bldP spid="48" grpId="0"/>
      <p:bldP spid="4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a:spLocks noGrp="1"/>
          </p:cNvSpPr>
          <p:nvPr>
            <p:ph type="title"/>
          </p:nvPr>
        </p:nvSpPr>
        <p:spPr>
          <a:xfrm>
            <a:off x="1825625" y="345873"/>
            <a:ext cx="5638800" cy="471488"/>
          </a:xfrm>
        </p:spPr>
        <p:txBody>
          <a:bodyPr/>
          <a:lstStyle/>
          <a:p>
            <a:pPr fontAlgn="auto">
              <a:spcAft>
                <a:spcPts val="0"/>
              </a:spcAft>
              <a:defRPr/>
            </a:pPr>
            <a:r>
              <a:rPr lang="en-US" sz="2800" dirty="0" smtClean="0">
                <a:ea typeface="+mj-ea"/>
              </a:rPr>
              <a:t>Theoretical Context</a:t>
            </a:r>
            <a:endParaRPr lang="en-US" sz="2800" dirty="0">
              <a:ea typeface="+mj-ea"/>
            </a:endParaRPr>
          </a:p>
        </p:txBody>
      </p:sp>
      <p:sp>
        <p:nvSpPr>
          <p:cNvPr id="34" name="Slide Number Placeholder 8"/>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41D27C6F-E7DC-46A8-BED9-7E6EF2005EC5}" type="slidenum">
              <a:rPr lang="en-US" altLang="en-US" sz="1000">
                <a:solidFill>
                  <a:srgbClr val="5C5C5C"/>
                </a:solidFill>
              </a:rPr>
              <a:pPr/>
              <a:t>7</a:t>
            </a:fld>
            <a:endParaRPr lang="en-US" altLang="en-US" sz="1000" dirty="0">
              <a:solidFill>
                <a:srgbClr val="5C5C5C"/>
              </a:solidFill>
            </a:endParaRPr>
          </a:p>
        </p:txBody>
      </p:sp>
      <p:cxnSp>
        <p:nvCxnSpPr>
          <p:cNvPr id="37" name="Straight Connector 36"/>
          <p:cNvCxnSpPr/>
          <p:nvPr/>
        </p:nvCxnSpPr>
        <p:spPr>
          <a:xfrm flipH="1">
            <a:off x="415925" y="3946525"/>
            <a:ext cx="2692400" cy="0"/>
          </a:xfrm>
          <a:prstGeom prst="line">
            <a:avLst/>
          </a:prstGeom>
          <a:ln w="19050">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9" name="Down Arrow Callout 38"/>
          <p:cNvSpPr/>
          <p:nvPr/>
        </p:nvSpPr>
        <p:spPr>
          <a:xfrm>
            <a:off x="265941" y="1643183"/>
            <a:ext cx="3096312" cy="2187456"/>
          </a:xfrm>
          <a:prstGeom prst="downArrowCallout">
            <a:avLst>
              <a:gd name="adj1" fmla="val 25776"/>
              <a:gd name="adj2" fmla="val 9254"/>
              <a:gd name="adj3" fmla="val 9254"/>
              <a:gd name="adj4" fmla="val 9074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40" name="TextBox 39"/>
          <p:cNvSpPr txBox="1">
            <a:spLocks noChangeArrowheads="1"/>
          </p:cNvSpPr>
          <p:nvPr/>
        </p:nvSpPr>
        <p:spPr bwMode="auto">
          <a:xfrm>
            <a:off x="465138" y="2536825"/>
            <a:ext cx="2670175"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pPr>
            <a:r>
              <a:rPr lang="en-US" altLang="en-US" sz="1800" i="1" dirty="0" smtClean="0">
                <a:solidFill>
                  <a:schemeClr val="bg1"/>
                </a:solidFill>
              </a:rPr>
              <a:t>(ECU, 2009: Barrett &amp; Barrett, 2008; Athena SWAN, 2011)</a:t>
            </a:r>
            <a:endParaRPr lang="en-US" altLang="en-US" sz="1800" i="1" dirty="0">
              <a:solidFill>
                <a:schemeClr val="bg1"/>
              </a:solidFill>
            </a:endParaRPr>
          </a:p>
        </p:txBody>
      </p:sp>
      <p:sp>
        <p:nvSpPr>
          <p:cNvPr id="41" name="TextBox 40"/>
          <p:cNvSpPr txBox="1">
            <a:spLocks noChangeArrowheads="1"/>
          </p:cNvSpPr>
          <p:nvPr/>
        </p:nvSpPr>
        <p:spPr bwMode="auto">
          <a:xfrm>
            <a:off x="311215" y="1975147"/>
            <a:ext cx="29479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a:r>
              <a:rPr lang="en-US" altLang="en-US" b="1" dirty="0" smtClean="0">
                <a:solidFill>
                  <a:schemeClr val="bg1"/>
                </a:solidFill>
              </a:rPr>
              <a:t>Gender Imbalance in HE</a:t>
            </a:r>
            <a:endParaRPr lang="en-US" altLang="en-US" b="1" dirty="0">
              <a:solidFill>
                <a:schemeClr val="bg1"/>
              </a:solidFill>
            </a:endParaRPr>
          </a:p>
        </p:txBody>
      </p:sp>
      <p:sp>
        <p:nvSpPr>
          <p:cNvPr id="42" name="Sev01"/>
          <p:cNvSpPr>
            <a:spLocks noChangeAspect="1"/>
          </p:cNvSpPr>
          <p:nvPr/>
        </p:nvSpPr>
        <p:spPr>
          <a:xfrm>
            <a:off x="1635125" y="3830638"/>
            <a:ext cx="252413" cy="254000"/>
          </a:xfrm>
          <a:prstGeom prst="ellipse">
            <a:avLst/>
          </a:prstGeom>
          <a:solidFill>
            <a:schemeClr val="bg1"/>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4000" dirty="0">
              <a:solidFill>
                <a:schemeClr val="bg1"/>
              </a:solidFill>
              <a:latin typeface="FontAwesome" pitchFamily="2" charset="0"/>
            </a:endParaRPr>
          </a:p>
        </p:txBody>
      </p:sp>
      <p:cxnSp>
        <p:nvCxnSpPr>
          <p:cNvPr id="43" name="Straight Connector 42"/>
          <p:cNvCxnSpPr/>
          <p:nvPr/>
        </p:nvCxnSpPr>
        <p:spPr>
          <a:xfrm flipH="1">
            <a:off x="3201988" y="3946525"/>
            <a:ext cx="2692400" cy="0"/>
          </a:xfrm>
          <a:prstGeom prst="line">
            <a:avLst/>
          </a:prstGeom>
          <a:ln w="19050">
            <a:solidFill>
              <a:schemeClr val="accent5"/>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5" name="Down Arrow Callout 44"/>
          <p:cNvSpPr/>
          <p:nvPr/>
        </p:nvSpPr>
        <p:spPr>
          <a:xfrm flipV="1">
            <a:off x="3152775" y="4092574"/>
            <a:ext cx="2790825" cy="2043954"/>
          </a:xfrm>
          <a:prstGeom prst="downArrowCallout">
            <a:avLst>
              <a:gd name="adj1" fmla="val 25776"/>
              <a:gd name="adj2" fmla="val 9254"/>
              <a:gd name="adj3" fmla="val 9254"/>
              <a:gd name="adj4" fmla="val 907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46" name="TextBox 45"/>
          <p:cNvSpPr txBox="1">
            <a:spLocks noChangeArrowheads="1"/>
          </p:cNvSpPr>
          <p:nvPr/>
        </p:nvSpPr>
        <p:spPr bwMode="auto">
          <a:xfrm>
            <a:off x="3251200" y="5112006"/>
            <a:ext cx="267017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pPr>
            <a:r>
              <a:rPr lang="en-US" altLang="en-US" sz="1800" i="1" dirty="0" smtClean="0">
                <a:solidFill>
                  <a:schemeClr val="bg1"/>
                </a:solidFill>
              </a:rPr>
              <a:t>(HEFCE, 2015; UCU, 2015)</a:t>
            </a:r>
            <a:endParaRPr lang="en-US" altLang="en-US" sz="1800" i="1" dirty="0">
              <a:solidFill>
                <a:schemeClr val="bg1"/>
              </a:solidFill>
            </a:endParaRPr>
          </a:p>
        </p:txBody>
      </p:sp>
      <p:sp>
        <p:nvSpPr>
          <p:cNvPr id="47" name="TextBox 46"/>
          <p:cNvSpPr txBox="1">
            <a:spLocks noChangeArrowheads="1"/>
          </p:cNvSpPr>
          <p:nvPr/>
        </p:nvSpPr>
        <p:spPr bwMode="auto">
          <a:xfrm>
            <a:off x="3315482" y="4505325"/>
            <a:ext cx="24654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a:r>
              <a:rPr lang="en-US" altLang="en-US" b="1" dirty="0" smtClean="0">
                <a:solidFill>
                  <a:schemeClr val="bg1"/>
                </a:solidFill>
              </a:rPr>
              <a:t>Gender and the REF</a:t>
            </a:r>
            <a:endParaRPr lang="en-US" altLang="en-US" b="1" dirty="0">
              <a:solidFill>
                <a:schemeClr val="bg1"/>
              </a:solidFill>
            </a:endParaRPr>
          </a:p>
        </p:txBody>
      </p:sp>
      <p:sp>
        <p:nvSpPr>
          <p:cNvPr id="48" name="Sev01"/>
          <p:cNvSpPr>
            <a:spLocks noChangeAspect="1"/>
          </p:cNvSpPr>
          <p:nvPr/>
        </p:nvSpPr>
        <p:spPr>
          <a:xfrm>
            <a:off x="4421188" y="3830638"/>
            <a:ext cx="254000" cy="254000"/>
          </a:xfrm>
          <a:prstGeom prst="ellipse">
            <a:avLst/>
          </a:prstGeom>
          <a:solidFill>
            <a:schemeClr val="bg1"/>
          </a:solid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4000" dirty="0">
              <a:solidFill>
                <a:schemeClr val="bg1"/>
              </a:solidFill>
              <a:latin typeface="FontAwesome" pitchFamily="2" charset="0"/>
            </a:endParaRPr>
          </a:p>
        </p:txBody>
      </p:sp>
      <p:sp>
        <p:nvSpPr>
          <p:cNvPr id="49" name="Sev01"/>
          <p:cNvSpPr>
            <a:spLocks noChangeAspect="1"/>
          </p:cNvSpPr>
          <p:nvPr/>
        </p:nvSpPr>
        <p:spPr>
          <a:xfrm>
            <a:off x="6872324" y="4464050"/>
            <a:ext cx="722312" cy="722313"/>
          </a:xfrm>
          <a:prstGeom prst="ellipse">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FontAwesome" pitchFamily="2" charset="0"/>
            </a:endParaRPr>
          </a:p>
        </p:txBody>
      </p:sp>
      <p:cxnSp>
        <p:nvCxnSpPr>
          <p:cNvPr id="50" name="Straight Connector 49"/>
          <p:cNvCxnSpPr/>
          <p:nvPr/>
        </p:nvCxnSpPr>
        <p:spPr>
          <a:xfrm flipH="1">
            <a:off x="5991225" y="3946525"/>
            <a:ext cx="2693988" cy="0"/>
          </a:xfrm>
          <a:prstGeom prst="line">
            <a:avLst/>
          </a:prstGeom>
          <a:ln w="19050">
            <a:solidFill>
              <a:schemeClr val="accent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2" name="Down Arrow Callout 51"/>
          <p:cNvSpPr/>
          <p:nvPr/>
        </p:nvSpPr>
        <p:spPr>
          <a:xfrm>
            <a:off x="5734123" y="1643183"/>
            <a:ext cx="2998715" cy="2187455"/>
          </a:xfrm>
          <a:prstGeom prst="downArrowCallout">
            <a:avLst>
              <a:gd name="adj1" fmla="val 25776"/>
              <a:gd name="adj2" fmla="val 9254"/>
              <a:gd name="adj3" fmla="val 9254"/>
              <a:gd name="adj4" fmla="val 9074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54" name="TextBox 53"/>
          <p:cNvSpPr txBox="1">
            <a:spLocks noChangeArrowheads="1"/>
          </p:cNvSpPr>
          <p:nvPr/>
        </p:nvSpPr>
        <p:spPr bwMode="auto">
          <a:xfrm>
            <a:off x="6035779" y="2303804"/>
            <a:ext cx="260488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a:r>
              <a:rPr lang="en-US" altLang="en-US" b="1" dirty="0" smtClean="0">
                <a:solidFill>
                  <a:schemeClr val="bg1"/>
                </a:solidFill>
              </a:rPr>
              <a:t>Gendered barriers to </a:t>
            </a:r>
          </a:p>
          <a:p>
            <a:pPr algn="ctr"/>
            <a:r>
              <a:rPr lang="en-US" altLang="en-US" b="1" dirty="0" smtClean="0">
                <a:solidFill>
                  <a:schemeClr val="bg1"/>
                </a:solidFill>
              </a:rPr>
              <a:t>research activity</a:t>
            </a:r>
            <a:endParaRPr lang="en-US" altLang="en-US" b="1" dirty="0">
              <a:solidFill>
                <a:schemeClr val="bg1"/>
              </a:solidFill>
            </a:endParaRPr>
          </a:p>
        </p:txBody>
      </p:sp>
      <p:sp>
        <p:nvSpPr>
          <p:cNvPr id="55" name="Sev01"/>
          <p:cNvSpPr>
            <a:spLocks noChangeAspect="1"/>
          </p:cNvSpPr>
          <p:nvPr/>
        </p:nvSpPr>
        <p:spPr>
          <a:xfrm>
            <a:off x="7113588" y="3830638"/>
            <a:ext cx="252412" cy="254000"/>
          </a:xfrm>
          <a:prstGeom prst="ellipse">
            <a:avLst/>
          </a:prstGeom>
          <a:solidFill>
            <a:schemeClr val="bg1"/>
          </a:solid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FontAwesome" pitchFamily="2" charset="0"/>
            </a:endParaRPr>
          </a:p>
        </p:txBody>
      </p:sp>
      <p:sp>
        <p:nvSpPr>
          <p:cNvPr id="56" name="Sev01"/>
          <p:cNvSpPr>
            <a:spLocks noChangeAspect="1"/>
          </p:cNvSpPr>
          <p:nvPr/>
        </p:nvSpPr>
        <p:spPr>
          <a:xfrm>
            <a:off x="4186238" y="2651125"/>
            <a:ext cx="723900" cy="722313"/>
          </a:xfrm>
          <a:prstGeom prst="ellipse">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4000" dirty="0">
              <a:solidFill>
                <a:schemeClr val="bg1"/>
              </a:solidFill>
              <a:latin typeface="FontAwesome" pitchFamily="2" charset="0"/>
            </a:endParaRPr>
          </a:p>
        </p:txBody>
      </p:sp>
      <p:sp>
        <p:nvSpPr>
          <p:cNvPr id="57" name="Sev01"/>
          <p:cNvSpPr>
            <a:spLocks noChangeAspect="1"/>
          </p:cNvSpPr>
          <p:nvPr/>
        </p:nvSpPr>
        <p:spPr>
          <a:xfrm>
            <a:off x="1390650" y="4464050"/>
            <a:ext cx="723900" cy="722313"/>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sz="4000" dirty="0">
              <a:solidFill>
                <a:schemeClr val="bg1"/>
              </a:solidFill>
              <a:latin typeface="FontAwesome" pitchFamily="2" charset="0"/>
            </a:endParaRPr>
          </a:p>
        </p:txBody>
      </p:sp>
      <p:sp>
        <p:nvSpPr>
          <p:cNvPr id="30" name="Freeform 66"/>
          <p:cNvSpPr>
            <a:spLocks noEditPoints="1"/>
          </p:cNvSpPr>
          <p:nvPr/>
        </p:nvSpPr>
        <p:spPr bwMode="auto">
          <a:xfrm>
            <a:off x="4352575" y="2836356"/>
            <a:ext cx="391223" cy="35184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00B0F0"/>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31" name="Freeform 189"/>
          <p:cNvSpPr>
            <a:spLocks noEditPoints="1"/>
          </p:cNvSpPr>
          <p:nvPr/>
        </p:nvSpPr>
        <p:spPr bwMode="auto">
          <a:xfrm>
            <a:off x="1599202" y="4577661"/>
            <a:ext cx="306796" cy="495090"/>
          </a:xfrm>
          <a:custGeom>
            <a:avLst/>
            <a:gdLst/>
            <a:ahLst/>
            <a:cxnLst>
              <a:cxn ang="0">
                <a:pos x="45" y="42"/>
              </a:cxn>
              <a:cxn ang="0">
                <a:pos x="42" y="41"/>
              </a:cxn>
              <a:cxn ang="0">
                <a:pos x="33" y="28"/>
              </a:cxn>
              <a:cxn ang="0">
                <a:pos x="31" y="28"/>
              </a:cxn>
              <a:cxn ang="0">
                <a:pos x="31" y="33"/>
              </a:cxn>
              <a:cxn ang="0">
                <a:pos x="41" y="48"/>
              </a:cxn>
              <a:cxn ang="0">
                <a:pos x="41" y="50"/>
              </a:cxn>
              <a:cxn ang="0">
                <a:pos x="39" y="52"/>
              </a:cxn>
              <a:cxn ang="0">
                <a:pos x="31" y="52"/>
              </a:cxn>
              <a:cxn ang="0">
                <a:pos x="31" y="62"/>
              </a:cxn>
              <a:cxn ang="0">
                <a:pos x="27" y="67"/>
              </a:cxn>
              <a:cxn ang="0">
                <a:pos x="21" y="67"/>
              </a:cxn>
              <a:cxn ang="0">
                <a:pos x="17" y="62"/>
              </a:cxn>
              <a:cxn ang="0">
                <a:pos x="17" y="52"/>
              </a:cxn>
              <a:cxn ang="0">
                <a:pos x="9" y="52"/>
              </a:cxn>
              <a:cxn ang="0">
                <a:pos x="7" y="50"/>
              </a:cxn>
              <a:cxn ang="0">
                <a:pos x="7" y="48"/>
              </a:cxn>
              <a:cxn ang="0">
                <a:pos x="17" y="33"/>
              </a:cxn>
              <a:cxn ang="0">
                <a:pos x="17" y="28"/>
              </a:cxn>
              <a:cxn ang="0">
                <a:pos x="15" y="28"/>
              </a:cxn>
              <a:cxn ang="0">
                <a:pos x="6" y="41"/>
              </a:cxn>
              <a:cxn ang="0">
                <a:pos x="3" y="42"/>
              </a:cxn>
              <a:cxn ang="0">
                <a:pos x="0" y="39"/>
              </a:cxn>
              <a:cxn ang="0">
                <a:pos x="0" y="37"/>
              </a:cxn>
              <a:cxn ang="0">
                <a:pos x="10" y="22"/>
              </a:cxn>
              <a:cxn ang="0">
                <a:pos x="17" y="18"/>
              </a:cxn>
              <a:cxn ang="0">
                <a:pos x="31" y="18"/>
              </a:cxn>
              <a:cxn ang="0">
                <a:pos x="38" y="22"/>
              </a:cxn>
              <a:cxn ang="0">
                <a:pos x="48" y="37"/>
              </a:cxn>
              <a:cxn ang="0">
                <a:pos x="48" y="39"/>
              </a:cxn>
              <a:cxn ang="0">
                <a:pos x="45" y="42"/>
              </a:cxn>
              <a:cxn ang="0">
                <a:pos x="24" y="17"/>
              </a:cxn>
              <a:cxn ang="0">
                <a:pos x="16" y="8"/>
              </a:cxn>
              <a:cxn ang="0">
                <a:pos x="24" y="0"/>
              </a:cxn>
              <a:cxn ang="0">
                <a:pos x="33" y="8"/>
              </a:cxn>
              <a:cxn ang="0">
                <a:pos x="24" y="17"/>
              </a:cxn>
            </a:cxnLst>
            <a:rect l="0" t="0" r="r" b="b"/>
            <a:pathLst>
              <a:path w="48" h="67">
                <a:moveTo>
                  <a:pt x="45" y="42"/>
                </a:moveTo>
                <a:cubicBezTo>
                  <a:pt x="43" y="42"/>
                  <a:pt x="42" y="42"/>
                  <a:pt x="42" y="41"/>
                </a:cubicBezTo>
                <a:cubicBezTo>
                  <a:pt x="33" y="28"/>
                  <a:pt x="33" y="28"/>
                  <a:pt x="33" y="28"/>
                </a:cubicBezTo>
                <a:cubicBezTo>
                  <a:pt x="31" y="28"/>
                  <a:pt x="31" y="28"/>
                  <a:pt x="31" y="28"/>
                </a:cubicBezTo>
                <a:cubicBezTo>
                  <a:pt x="31" y="33"/>
                  <a:pt x="31" y="33"/>
                  <a:pt x="31" y="33"/>
                </a:cubicBezTo>
                <a:cubicBezTo>
                  <a:pt x="41" y="48"/>
                  <a:pt x="41" y="48"/>
                  <a:pt x="41" y="48"/>
                </a:cubicBezTo>
                <a:cubicBezTo>
                  <a:pt x="41" y="49"/>
                  <a:pt x="41" y="49"/>
                  <a:pt x="41" y="50"/>
                </a:cubicBezTo>
                <a:cubicBezTo>
                  <a:pt x="41" y="51"/>
                  <a:pt x="40" y="52"/>
                  <a:pt x="39" y="52"/>
                </a:cubicBezTo>
                <a:cubicBezTo>
                  <a:pt x="31" y="52"/>
                  <a:pt x="31" y="52"/>
                  <a:pt x="31" y="52"/>
                </a:cubicBezTo>
                <a:cubicBezTo>
                  <a:pt x="31" y="62"/>
                  <a:pt x="31" y="62"/>
                  <a:pt x="31" y="62"/>
                </a:cubicBezTo>
                <a:cubicBezTo>
                  <a:pt x="31" y="65"/>
                  <a:pt x="29" y="67"/>
                  <a:pt x="27" y="67"/>
                </a:cubicBezTo>
                <a:cubicBezTo>
                  <a:pt x="21" y="67"/>
                  <a:pt x="21" y="67"/>
                  <a:pt x="21" y="67"/>
                </a:cubicBezTo>
                <a:cubicBezTo>
                  <a:pt x="19" y="67"/>
                  <a:pt x="17" y="65"/>
                  <a:pt x="17" y="62"/>
                </a:cubicBezTo>
                <a:cubicBezTo>
                  <a:pt x="17" y="52"/>
                  <a:pt x="17" y="52"/>
                  <a:pt x="17" y="52"/>
                </a:cubicBezTo>
                <a:cubicBezTo>
                  <a:pt x="9" y="52"/>
                  <a:pt x="9" y="52"/>
                  <a:pt x="9" y="52"/>
                </a:cubicBezTo>
                <a:cubicBezTo>
                  <a:pt x="8" y="52"/>
                  <a:pt x="7" y="51"/>
                  <a:pt x="7" y="50"/>
                </a:cubicBezTo>
                <a:cubicBezTo>
                  <a:pt x="7" y="49"/>
                  <a:pt x="7" y="49"/>
                  <a:pt x="7" y="48"/>
                </a:cubicBezTo>
                <a:cubicBezTo>
                  <a:pt x="17" y="33"/>
                  <a:pt x="17" y="33"/>
                  <a:pt x="17" y="33"/>
                </a:cubicBezTo>
                <a:cubicBezTo>
                  <a:pt x="17" y="28"/>
                  <a:pt x="17" y="28"/>
                  <a:pt x="17" y="28"/>
                </a:cubicBezTo>
                <a:cubicBezTo>
                  <a:pt x="15" y="28"/>
                  <a:pt x="15" y="28"/>
                  <a:pt x="15" y="28"/>
                </a:cubicBezTo>
                <a:cubicBezTo>
                  <a:pt x="6" y="41"/>
                  <a:pt x="6" y="41"/>
                  <a:pt x="6" y="41"/>
                </a:cubicBezTo>
                <a:cubicBezTo>
                  <a:pt x="6" y="42"/>
                  <a:pt x="5" y="42"/>
                  <a:pt x="3" y="42"/>
                </a:cubicBezTo>
                <a:cubicBezTo>
                  <a:pt x="1" y="42"/>
                  <a:pt x="0" y="41"/>
                  <a:pt x="0" y="39"/>
                </a:cubicBezTo>
                <a:cubicBezTo>
                  <a:pt x="0" y="38"/>
                  <a:pt x="0" y="37"/>
                  <a:pt x="0" y="37"/>
                </a:cubicBezTo>
                <a:cubicBezTo>
                  <a:pt x="10" y="22"/>
                  <a:pt x="10" y="22"/>
                  <a:pt x="10" y="22"/>
                </a:cubicBezTo>
                <a:cubicBezTo>
                  <a:pt x="12" y="20"/>
                  <a:pt x="14" y="18"/>
                  <a:pt x="17" y="18"/>
                </a:cubicBezTo>
                <a:cubicBezTo>
                  <a:pt x="31" y="18"/>
                  <a:pt x="31" y="18"/>
                  <a:pt x="31" y="18"/>
                </a:cubicBezTo>
                <a:cubicBezTo>
                  <a:pt x="34" y="18"/>
                  <a:pt x="37" y="20"/>
                  <a:pt x="38" y="22"/>
                </a:cubicBezTo>
                <a:cubicBezTo>
                  <a:pt x="48" y="37"/>
                  <a:pt x="48" y="37"/>
                  <a:pt x="48" y="37"/>
                </a:cubicBezTo>
                <a:cubicBezTo>
                  <a:pt x="48" y="37"/>
                  <a:pt x="48" y="38"/>
                  <a:pt x="48" y="39"/>
                </a:cubicBezTo>
                <a:cubicBezTo>
                  <a:pt x="48" y="41"/>
                  <a:pt x="47" y="42"/>
                  <a:pt x="45" y="42"/>
                </a:cubicBezTo>
                <a:close/>
                <a:moveTo>
                  <a:pt x="24" y="17"/>
                </a:moveTo>
                <a:cubicBezTo>
                  <a:pt x="19" y="17"/>
                  <a:pt x="16" y="13"/>
                  <a:pt x="16" y="8"/>
                </a:cubicBezTo>
                <a:cubicBezTo>
                  <a:pt x="16" y="4"/>
                  <a:pt x="19" y="0"/>
                  <a:pt x="24" y="0"/>
                </a:cubicBezTo>
                <a:cubicBezTo>
                  <a:pt x="29" y="0"/>
                  <a:pt x="33" y="4"/>
                  <a:pt x="33" y="8"/>
                </a:cubicBezTo>
                <a:cubicBezTo>
                  <a:pt x="33" y="13"/>
                  <a:pt x="29" y="17"/>
                  <a:pt x="24" y="17"/>
                </a:cubicBezTo>
                <a:close/>
              </a:path>
            </a:pathLst>
          </a:custGeom>
          <a:solidFill>
            <a:srgbClr val="00B0F0"/>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32" name="Freeform 43"/>
          <p:cNvSpPr>
            <a:spLocks noEditPoints="1"/>
          </p:cNvSpPr>
          <p:nvPr/>
        </p:nvSpPr>
        <p:spPr bwMode="auto">
          <a:xfrm>
            <a:off x="7058061" y="4656460"/>
            <a:ext cx="350837" cy="339459"/>
          </a:xfrm>
          <a:custGeom>
            <a:avLst/>
            <a:gdLst/>
            <a:ahLst/>
            <a:cxnLst>
              <a:cxn ang="0">
                <a:pos x="31" y="62"/>
              </a:cxn>
              <a:cxn ang="0">
                <a:pos x="0" y="31"/>
              </a:cxn>
              <a:cxn ang="0">
                <a:pos x="31" y="0"/>
              </a:cxn>
              <a:cxn ang="0">
                <a:pos x="61" y="31"/>
              </a:cxn>
              <a:cxn ang="0">
                <a:pos x="31" y="62"/>
              </a:cxn>
              <a:cxn ang="0">
                <a:pos x="43" y="13"/>
              </a:cxn>
              <a:cxn ang="0">
                <a:pos x="31" y="9"/>
              </a:cxn>
              <a:cxn ang="0">
                <a:pos x="9" y="31"/>
              </a:cxn>
              <a:cxn ang="0">
                <a:pos x="12" y="43"/>
              </a:cxn>
              <a:cxn ang="0">
                <a:pos x="43" y="13"/>
              </a:cxn>
              <a:cxn ang="0">
                <a:pos x="49" y="19"/>
              </a:cxn>
              <a:cxn ang="0">
                <a:pos x="19" y="50"/>
              </a:cxn>
              <a:cxn ang="0">
                <a:pos x="31" y="53"/>
              </a:cxn>
              <a:cxn ang="0">
                <a:pos x="52" y="31"/>
              </a:cxn>
              <a:cxn ang="0">
                <a:pos x="49" y="19"/>
              </a:cxn>
            </a:cxnLst>
            <a:rect l="0" t="0" r="r" b="b"/>
            <a:pathLst>
              <a:path w="61" h="62">
                <a:moveTo>
                  <a:pt x="31" y="62"/>
                </a:moveTo>
                <a:cubicBezTo>
                  <a:pt x="14" y="62"/>
                  <a:pt x="0" y="48"/>
                  <a:pt x="0" y="31"/>
                </a:cubicBezTo>
                <a:cubicBezTo>
                  <a:pt x="0" y="14"/>
                  <a:pt x="14" y="0"/>
                  <a:pt x="31" y="0"/>
                </a:cubicBezTo>
                <a:cubicBezTo>
                  <a:pt x="48" y="0"/>
                  <a:pt x="61" y="14"/>
                  <a:pt x="61" y="31"/>
                </a:cubicBezTo>
                <a:cubicBezTo>
                  <a:pt x="61" y="48"/>
                  <a:pt x="48" y="62"/>
                  <a:pt x="31" y="62"/>
                </a:cubicBezTo>
                <a:close/>
                <a:moveTo>
                  <a:pt x="43" y="13"/>
                </a:moveTo>
                <a:cubicBezTo>
                  <a:pt x="39" y="11"/>
                  <a:pt x="35" y="9"/>
                  <a:pt x="31" y="9"/>
                </a:cubicBezTo>
                <a:cubicBezTo>
                  <a:pt x="19" y="9"/>
                  <a:pt x="9" y="19"/>
                  <a:pt x="9" y="31"/>
                </a:cubicBezTo>
                <a:cubicBezTo>
                  <a:pt x="9" y="36"/>
                  <a:pt x="10" y="40"/>
                  <a:pt x="12" y="43"/>
                </a:cubicBezTo>
                <a:lnTo>
                  <a:pt x="43" y="13"/>
                </a:lnTo>
                <a:close/>
                <a:moveTo>
                  <a:pt x="49" y="19"/>
                </a:moveTo>
                <a:cubicBezTo>
                  <a:pt x="19" y="50"/>
                  <a:pt x="19" y="50"/>
                  <a:pt x="19" y="50"/>
                </a:cubicBezTo>
                <a:cubicBezTo>
                  <a:pt x="22" y="52"/>
                  <a:pt x="26" y="53"/>
                  <a:pt x="31" y="53"/>
                </a:cubicBezTo>
                <a:cubicBezTo>
                  <a:pt x="43" y="53"/>
                  <a:pt x="52" y="43"/>
                  <a:pt x="52" y="31"/>
                </a:cubicBezTo>
                <a:cubicBezTo>
                  <a:pt x="52" y="27"/>
                  <a:pt x="51" y="23"/>
                  <a:pt x="49" y="19"/>
                </a:cubicBezTo>
                <a:close/>
              </a:path>
            </a:pathLst>
          </a:custGeom>
          <a:solidFill>
            <a:srgbClr val="7030A0"/>
          </a:solidFill>
          <a:ln w="9525">
            <a:noFill/>
            <a:round/>
            <a:headEnd/>
            <a:tailEnd/>
          </a:ln>
        </p:spPr>
        <p:txBody>
          <a:bodyPr/>
          <a:lstStyle/>
          <a:p>
            <a:pPr fontAlgn="auto">
              <a:spcBef>
                <a:spcPts val="0"/>
              </a:spcBef>
              <a:spcAft>
                <a:spcPts val="0"/>
              </a:spcAft>
              <a:defRPr/>
            </a:pPr>
            <a:endParaRPr lang="en-US" dirty="0">
              <a:latin typeface="+mn-lt"/>
              <a:cs typeface="+mn-cs"/>
            </a:endParaRPr>
          </a:p>
        </p:txBody>
      </p:sp>
    </p:spTree>
  </p:cSld>
  <p:clrMapOvr>
    <a:masterClrMapping/>
  </p:clrMapOvr>
  <p:transition xmlns:p14="http://schemas.microsoft.com/office/powerpoint/2010/main">
    <p:push/>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8"/>
          <p:cNvGrpSpPr>
            <a:grpSpLocks/>
          </p:cNvGrpSpPr>
          <p:nvPr/>
        </p:nvGrpSpPr>
        <p:grpSpPr bwMode="auto">
          <a:xfrm>
            <a:off x="193868" y="2046432"/>
            <a:ext cx="4324157" cy="1403205"/>
            <a:chOff x="644107" y="1330751"/>
            <a:chExt cx="3874553" cy="816221"/>
          </a:xfrm>
        </p:grpSpPr>
        <p:sp>
          <p:nvSpPr>
            <p:cNvPr id="102" name="Rounded Rectangle 101"/>
            <p:cNvSpPr/>
            <p:nvPr/>
          </p:nvSpPr>
          <p:spPr>
            <a:xfrm>
              <a:off x="644107" y="1384742"/>
              <a:ext cx="3725287" cy="76223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03" name="Rounded Rectangle 102"/>
            <p:cNvSpPr/>
            <p:nvPr/>
          </p:nvSpPr>
          <p:spPr>
            <a:xfrm>
              <a:off x="644107" y="1330751"/>
              <a:ext cx="3725287" cy="76223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04" name="Isosceles Triangle 103"/>
            <p:cNvSpPr/>
            <p:nvPr/>
          </p:nvSpPr>
          <p:spPr>
            <a:xfrm rot="5400000">
              <a:off x="4322548" y="1607857"/>
              <a:ext cx="184206" cy="20801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grpSp>
      <p:sp>
        <p:nvSpPr>
          <p:cNvPr id="106" name="Title 1"/>
          <p:cNvSpPr>
            <a:spLocks noGrp="1"/>
          </p:cNvSpPr>
          <p:nvPr>
            <p:ph type="title"/>
          </p:nvPr>
        </p:nvSpPr>
        <p:spPr>
          <a:xfrm>
            <a:off x="1908968" y="257968"/>
            <a:ext cx="5638800" cy="471488"/>
          </a:xfrm>
        </p:spPr>
        <p:txBody>
          <a:bodyPr/>
          <a:lstStyle/>
          <a:p>
            <a:pPr fontAlgn="auto">
              <a:spcAft>
                <a:spcPts val="0"/>
              </a:spcAft>
              <a:defRPr/>
            </a:pPr>
            <a:r>
              <a:rPr lang="en-US" sz="2800" dirty="0" smtClean="0">
                <a:ea typeface="+mj-ea"/>
              </a:rPr>
              <a:t>Gendered barriers to research activity</a:t>
            </a:r>
            <a:endParaRPr lang="en-US" sz="2800" dirty="0">
              <a:ea typeface="+mj-ea"/>
            </a:endParaRPr>
          </a:p>
        </p:txBody>
      </p:sp>
      <p:sp>
        <p:nvSpPr>
          <p:cNvPr id="105" name="Slide Number Placeholder 31"/>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22BCDBFD-3158-483A-BF69-E515FA04A0C6}" type="slidenum">
              <a:rPr lang="en-US" altLang="en-US" sz="1000">
                <a:solidFill>
                  <a:srgbClr val="5C5C5C"/>
                </a:solidFill>
              </a:rPr>
              <a:pPr/>
              <a:t>8</a:t>
            </a:fld>
            <a:endParaRPr lang="en-US" altLang="en-US" sz="1000" dirty="0">
              <a:solidFill>
                <a:srgbClr val="5C5C5C"/>
              </a:solidFill>
            </a:endParaRPr>
          </a:p>
        </p:txBody>
      </p:sp>
      <p:grpSp>
        <p:nvGrpSpPr>
          <p:cNvPr id="3" name="Group 38"/>
          <p:cNvGrpSpPr>
            <a:grpSpLocks/>
          </p:cNvGrpSpPr>
          <p:nvPr/>
        </p:nvGrpSpPr>
        <p:grpSpPr bwMode="auto">
          <a:xfrm>
            <a:off x="1151771" y="2102011"/>
            <a:ext cx="2620962" cy="1217453"/>
            <a:chOff x="762048" y="1361903"/>
            <a:chExt cx="2621652" cy="1216977"/>
          </a:xfrm>
        </p:grpSpPr>
        <p:sp>
          <p:nvSpPr>
            <p:cNvPr id="109" name="TextBox 108"/>
            <p:cNvSpPr txBox="1"/>
            <p:nvPr/>
          </p:nvSpPr>
          <p:spPr>
            <a:xfrm>
              <a:off x="1234113" y="1361903"/>
              <a:ext cx="1327251" cy="369188"/>
            </a:xfrm>
            <a:prstGeom prst="rect">
              <a:avLst/>
            </a:prstGeom>
            <a:noFill/>
          </p:spPr>
          <p:txBody>
            <a:bodyPr wrap="none" lIns="0" tIns="0" rIns="0" bIns="0" anchor="ctr">
              <a:spAutoFit/>
            </a:bodyPr>
            <a:lstStyle/>
            <a:p>
              <a:pPr algn="ctr" defTabSz="1031626" fontAlgn="auto">
                <a:spcBef>
                  <a:spcPts val="0"/>
                </a:spcBef>
                <a:spcAft>
                  <a:spcPts val="0"/>
                </a:spcAft>
                <a:defRPr/>
              </a:pPr>
              <a:r>
                <a:rPr lang="en-US" sz="2400" b="1" dirty="0" smtClean="0">
                  <a:solidFill>
                    <a:schemeClr val="bg1"/>
                  </a:solidFill>
                  <a:latin typeface="+mj-lt"/>
                  <a:cs typeface="+mn-cs"/>
                </a:rPr>
                <a:t>Teaching</a:t>
              </a:r>
              <a:endParaRPr lang="en-US" sz="2400" b="1" dirty="0">
                <a:solidFill>
                  <a:schemeClr val="bg1"/>
                </a:solidFill>
                <a:latin typeface="+mj-lt"/>
                <a:cs typeface="+mn-cs"/>
              </a:endParaRPr>
            </a:p>
          </p:txBody>
        </p:sp>
        <p:sp>
          <p:nvSpPr>
            <p:cNvPr id="62526" name="TextBox 109"/>
            <p:cNvSpPr txBox="1">
              <a:spLocks noChangeArrowheads="1"/>
            </p:cNvSpPr>
            <p:nvPr/>
          </p:nvSpPr>
          <p:spPr bwMode="auto">
            <a:xfrm>
              <a:off x="762048" y="1840505"/>
              <a:ext cx="2621652" cy="7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pPr>
              <a:r>
                <a:rPr lang="en-US" altLang="en-US" sz="1600" dirty="0" smtClean="0">
                  <a:solidFill>
                    <a:schemeClr val="bg1"/>
                  </a:solidFill>
                </a:rPr>
                <a:t>(Broadbent, 2010; Poole et al, 2007; Terosky et al, 2008; UCU, 2013)</a:t>
              </a:r>
              <a:endParaRPr lang="en-US" altLang="en-US" sz="1600" dirty="0">
                <a:solidFill>
                  <a:schemeClr val="bg1"/>
                </a:solidFill>
              </a:endParaRPr>
            </a:p>
          </p:txBody>
        </p:sp>
      </p:grpSp>
      <p:cxnSp>
        <p:nvCxnSpPr>
          <p:cNvPr id="111" name="Straight Connector 110"/>
          <p:cNvCxnSpPr/>
          <p:nvPr/>
        </p:nvCxnSpPr>
        <p:spPr>
          <a:xfrm flipV="1">
            <a:off x="4572000" y="1700790"/>
            <a:ext cx="0" cy="4262918"/>
          </a:xfrm>
          <a:prstGeom prst="line">
            <a:avLst/>
          </a:prstGeom>
          <a:ln w="19050">
            <a:solidFill>
              <a:schemeClr val="bg1">
                <a:lumMod val="75000"/>
              </a:schemeClr>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4" name="Group 47"/>
          <p:cNvGrpSpPr>
            <a:grpSpLocks/>
          </p:cNvGrpSpPr>
          <p:nvPr/>
        </p:nvGrpSpPr>
        <p:grpSpPr bwMode="auto">
          <a:xfrm>
            <a:off x="207427" y="4429090"/>
            <a:ext cx="4294222" cy="1375177"/>
            <a:chOff x="644107" y="1330751"/>
            <a:chExt cx="3874553" cy="816221"/>
          </a:xfrm>
        </p:grpSpPr>
        <p:sp>
          <p:nvSpPr>
            <p:cNvPr id="113" name="Rounded Rectangle 112"/>
            <p:cNvSpPr/>
            <p:nvPr/>
          </p:nvSpPr>
          <p:spPr>
            <a:xfrm>
              <a:off x="644107" y="1384742"/>
              <a:ext cx="3725287" cy="762230"/>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14" name="Rounded Rectangle 113"/>
            <p:cNvSpPr/>
            <p:nvPr/>
          </p:nvSpPr>
          <p:spPr>
            <a:xfrm>
              <a:off x="644107" y="1330751"/>
              <a:ext cx="3725287" cy="76223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15" name="Isosceles Triangle 114"/>
            <p:cNvSpPr/>
            <p:nvPr/>
          </p:nvSpPr>
          <p:spPr>
            <a:xfrm rot="5400000">
              <a:off x="4322548" y="1607857"/>
              <a:ext cx="184206" cy="2080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grpSp>
      <p:grpSp>
        <p:nvGrpSpPr>
          <p:cNvPr id="5" name="Group 38"/>
          <p:cNvGrpSpPr>
            <a:grpSpLocks/>
          </p:cNvGrpSpPr>
          <p:nvPr/>
        </p:nvGrpSpPr>
        <p:grpSpPr bwMode="auto">
          <a:xfrm>
            <a:off x="816031" y="4501942"/>
            <a:ext cx="3399970" cy="1124976"/>
            <a:chOff x="885153" y="1361719"/>
            <a:chExt cx="3400865" cy="1124533"/>
          </a:xfrm>
        </p:grpSpPr>
        <p:sp>
          <p:nvSpPr>
            <p:cNvPr id="62520" name="TextBox 116"/>
            <p:cNvSpPr txBox="1">
              <a:spLocks noChangeArrowheads="1"/>
            </p:cNvSpPr>
            <p:nvPr/>
          </p:nvSpPr>
          <p:spPr bwMode="auto">
            <a:xfrm>
              <a:off x="885153" y="1361719"/>
              <a:ext cx="3400865" cy="369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r>
                <a:rPr lang="en-US" altLang="en-US" sz="2400" b="1" dirty="0" smtClean="0">
                  <a:solidFill>
                    <a:schemeClr val="bg1"/>
                  </a:solidFill>
                </a:rPr>
                <a:t>Caring responsibilities </a:t>
              </a:r>
              <a:endParaRPr lang="en-US" altLang="en-US" sz="2400" b="1" dirty="0">
                <a:solidFill>
                  <a:schemeClr val="bg1"/>
                </a:solidFill>
              </a:endParaRPr>
            </a:p>
          </p:txBody>
        </p:sp>
        <p:sp>
          <p:nvSpPr>
            <p:cNvPr id="62521" name="TextBox 117"/>
            <p:cNvSpPr txBox="1">
              <a:spLocks noChangeArrowheads="1"/>
            </p:cNvSpPr>
            <p:nvPr/>
          </p:nvSpPr>
          <p:spPr bwMode="auto">
            <a:xfrm>
              <a:off x="1170339" y="1840175"/>
              <a:ext cx="2621652" cy="646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pPr>
              <a:r>
                <a:rPr lang="en-US" altLang="en-US" sz="1400" dirty="0" smtClean="0">
                  <a:solidFill>
                    <a:schemeClr val="bg1"/>
                  </a:solidFill>
                </a:rPr>
                <a:t>(Ledwith &amp; Manfredi, 200; Barrett &amp; Barrett, 2011; Pezzoni, Sterzi &amp; Lissoni, 2012; Savigny, 2014)</a:t>
              </a:r>
              <a:endParaRPr lang="en-US" altLang="en-US" sz="1400" dirty="0">
                <a:solidFill>
                  <a:schemeClr val="bg1"/>
                </a:solidFill>
              </a:endParaRPr>
            </a:p>
          </p:txBody>
        </p:sp>
      </p:grpSp>
      <p:grpSp>
        <p:nvGrpSpPr>
          <p:cNvPr id="8" name="Group 73"/>
          <p:cNvGrpSpPr>
            <a:grpSpLocks/>
          </p:cNvGrpSpPr>
          <p:nvPr/>
        </p:nvGrpSpPr>
        <p:grpSpPr bwMode="auto">
          <a:xfrm flipH="1">
            <a:off x="4624385" y="2074460"/>
            <a:ext cx="4383353" cy="1339196"/>
            <a:chOff x="644107" y="1330751"/>
            <a:chExt cx="3874553" cy="816221"/>
          </a:xfrm>
        </p:grpSpPr>
        <p:sp>
          <p:nvSpPr>
            <p:cNvPr id="127" name="Rounded Rectangle 126"/>
            <p:cNvSpPr/>
            <p:nvPr/>
          </p:nvSpPr>
          <p:spPr>
            <a:xfrm>
              <a:off x="644107" y="1384742"/>
              <a:ext cx="3725349" cy="762230"/>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28" name="Rounded Rectangle 127"/>
            <p:cNvSpPr/>
            <p:nvPr/>
          </p:nvSpPr>
          <p:spPr>
            <a:xfrm>
              <a:off x="644107" y="1330751"/>
              <a:ext cx="3725349" cy="76223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29" name="Isosceles Triangle 128"/>
            <p:cNvSpPr/>
            <p:nvPr/>
          </p:nvSpPr>
          <p:spPr>
            <a:xfrm rot="5400000">
              <a:off x="4322591" y="1607899"/>
              <a:ext cx="184206" cy="20793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grpSp>
      <p:grpSp>
        <p:nvGrpSpPr>
          <p:cNvPr id="9" name="Group 38"/>
          <p:cNvGrpSpPr>
            <a:grpSpLocks/>
          </p:cNvGrpSpPr>
          <p:nvPr/>
        </p:nvGrpSpPr>
        <p:grpSpPr bwMode="auto">
          <a:xfrm flipH="1">
            <a:off x="5524324" y="2109069"/>
            <a:ext cx="2620963" cy="1022800"/>
            <a:chOff x="447064" y="1036392"/>
            <a:chExt cx="2621652" cy="1022398"/>
          </a:xfrm>
        </p:grpSpPr>
        <p:sp>
          <p:nvSpPr>
            <p:cNvPr id="131" name="TextBox 130"/>
            <p:cNvSpPr txBox="1"/>
            <p:nvPr/>
          </p:nvSpPr>
          <p:spPr>
            <a:xfrm>
              <a:off x="1044740" y="1036392"/>
              <a:ext cx="1284344" cy="369186"/>
            </a:xfrm>
            <a:prstGeom prst="rect">
              <a:avLst/>
            </a:prstGeom>
            <a:noFill/>
          </p:spPr>
          <p:txBody>
            <a:bodyPr wrap="none" lIns="0" tIns="0" rIns="0" bIns="0" anchor="ctr">
              <a:spAutoFit/>
            </a:bodyPr>
            <a:lstStyle/>
            <a:p>
              <a:pPr algn="r" defTabSz="1031626" fontAlgn="auto">
                <a:spcBef>
                  <a:spcPts val="0"/>
                </a:spcBef>
                <a:spcAft>
                  <a:spcPts val="0"/>
                </a:spcAft>
                <a:defRPr/>
              </a:pPr>
              <a:r>
                <a:rPr lang="en-US" sz="2400" b="1" dirty="0" smtClean="0">
                  <a:solidFill>
                    <a:schemeClr val="bg1"/>
                  </a:solidFill>
                  <a:latin typeface="+mj-lt"/>
                  <a:cs typeface="+mn-cs"/>
                </a:rPr>
                <a:t>Capacity</a:t>
              </a:r>
              <a:endParaRPr lang="en-US" sz="2400" b="1" dirty="0">
                <a:solidFill>
                  <a:schemeClr val="bg1"/>
                </a:solidFill>
                <a:latin typeface="+mj-lt"/>
                <a:cs typeface="+mn-cs"/>
              </a:endParaRPr>
            </a:p>
          </p:txBody>
        </p:sp>
        <p:sp>
          <p:nvSpPr>
            <p:cNvPr id="62511" name="TextBox 131"/>
            <p:cNvSpPr txBox="1">
              <a:spLocks noChangeArrowheads="1"/>
            </p:cNvSpPr>
            <p:nvPr/>
          </p:nvSpPr>
          <p:spPr bwMode="auto">
            <a:xfrm>
              <a:off x="447064" y="1566541"/>
              <a:ext cx="2621652" cy="492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pPr>
              <a:r>
                <a:rPr lang="en-US" altLang="en-US" sz="1600" dirty="0" smtClean="0">
                  <a:solidFill>
                    <a:schemeClr val="bg1"/>
                  </a:solidFill>
                </a:rPr>
                <a:t>(Dever &amp; Morrison, 2009; UCU, 2013)</a:t>
              </a:r>
              <a:endParaRPr lang="en-US" altLang="en-US" sz="1600" dirty="0">
                <a:solidFill>
                  <a:schemeClr val="bg1"/>
                </a:solidFill>
              </a:endParaRPr>
            </a:p>
          </p:txBody>
        </p:sp>
      </p:grpSp>
      <p:grpSp>
        <p:nvGrpSpPr>
          <p:cNvPr id="10" name="Group 81"/>
          <p:cNvGrpSpPr>
            <a:grpSpLocks/>
          </p:cNvGrpSpPr>
          <p:nvPr/>
        </p:nvGrpSpPr>
        <p:grpSpPr bwMode="auto">
          <a:xfrm flipH="1">
            <a:off x="4641301" y="4452464"/>
            <a:ext cx="4380639" cy="1327205"/>
            <a:chOff x="644107" y="1330751"/>
            <a:chExt cx="3874553" cy="816221"/>
          </a:xfrm>
        </p:grpSpPr>
        <p:sp>
          <p:nvSpPr>
            <p:cNvPr id="134" name="Rounded Rectangle 133"/>
            <p:cNvSpPr/>
            <p:nvPr/>
          </p:nvSpPr>
          <p:spPr>
            <a:xfrm>
              <a:off x="644107" y="1384742"/>
              <a:ext cx="3725349" cy="762230"/>
            </a:xfrm>
            <a:prstGeom prst="roundRect">
              <a:avLst>
                <a:gd name="adj" fmla="val 5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35" name="Rounded Rectangle 134"/>
            <p:cNvSpPr/>
            <p:nvPr/>
          </p:nvSpPr>
          <p:spPr>
            <a:xfrm>
              <a:off x="644107" y="1330751"/>
              <a:ext cx="3725349" cy="76223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sp>
          <p:nvSpPr>
            <p:cNvPr id="136" name="Isosceles Triangle 135"/>
            <p:cNvSpPr/>
            <p:nvPr/>
          </p:nvSpPr>
          <p:spPr>
            <a:xfrm rot="5400000">
              <a:off x="4322591" y="1607899"/>
              <a:ext cx="184206" cy="207933"/>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626" fontAlgn="auto">
                <a:spcBef>
                  <a:spcPts val="0"/>
                </a:spcBef>
                <a:spcAft>
                  <a:spcPts val="0"/>
                </a:spcAft>
                <a:defRPr/>
              </a:pPr>
              <a:endParaRPr lang="en-US" dirty="0"/>
            </a:p>
          </p:txBody>
        </p:sp>
      </p:grpSp>
      <p:grpSp>
        <p:nvGrpSpPr>
          <p:cNvPr id="11" name="Group 38"/>
          <p:cNvGrpSpPr>
            <a:grpSpLocks/>
          </p:cNvGrpSpPr>
          <p:nvPr/>
        </p:nvGrpSpPr>
        <p:grpSpPr bwMode="auto">
          <a:xfrm flipH="1">
            <a:off x="5524324" y="4522701"/>
            <a:ext cx="2620963" cy="1150383"/>
            <a:chOff x="500718" y="1142386"/>
            <a:chExt cx="2621652" cy="1149930"/>
          </a:xfrm>
        </p:grpSpPr>
        <p:sp>
          <p:nvSpPr>
            <p:cNvPr id="62505" name="TextBox 137"/>
            <p:cNvSpPr txBox="1">
              <a:spLocks noChangeArrowheads="1"/>
            </p:cNvSpPr>
            <p:nvPr/>
          </p:nvSpPr>
          <p:spPr bwMode="auto">
            <a:xfrm>
              <a:off x="856784" y="1142386"/>
              <a:ext cx="1675579" cy="369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r"/>
              <a:r>
                <a:rPr lang="en-US" altLang="en-US" sz="2400" b="1" dirty="0" smtClean="0">
                  <a:solidFill>
                    <a:schemeClr val="bg1"/>
                  </a:solidFill>
                </a:rPr>
                <a:t>Confidence</a:t>
              </a:r>
              <a:endParaRPr lang="en-US" altLang="en-US" sz="2400" b="1" dirty="0">
                <a:solidFill>
                  <a:schemeClr val="bg1"/>
                </a:solidFill>
              </a:endParaRPr>
            </a:p>
          </p:txBody>
        </p:sp>
        <p:sp>
          <p:nvSpPr>
            <p:cNvPr id="62506" name="TextBox 138"/>
            <p:cNvSpPr txBox="1">
              <a:spLocks noChangeArrowheads="1"/>
            </p:cNvSpPr>
            <p:nvPr/>
          </p:nvSpPr>
          <p:spPr bwMode="auto">
            <a:xfrm>
              <a:off x="500718" y="1553943"/>
              <a:ext cx="2621652" cy="738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pPr>
              <a:r>
                <a:rPr lang="en-US" altLang="en-US" sz="1600" dirty="0" smtClean="0">
                  <a:solidFill>
                    <a:schemeClr val="bg2"/>
                  </a:solidFill>
                </a:rPr>
                <a:t>Asmar, 1999; Saunderson, 2002; Fletcher, Boden, Kent, &amp; Tinson, 2007</a:t>
              </a:r>
              <a:endParaRPr lang="en-US" altLang="en-US" sz="1600" dirty="0">
                <a:solidFill>
                  <a:schemeClr val="bg2"/>
                </a:solidFill>
              </a:endParaRPr>
            </a:p>
          </p:txBody>
        </p:sp>
      </p:grpSp>
      <p:sp>
        <p:nvSpPr>
          <p:cNvPr id="148" name="Oval 147"/>
          <p:cNvSpPr>
            <a:spLocks noChangeAspect="1"/>
          </p:cNvSpPr>
          <p:nvPr/>
        </p:nvSpPr>
        <p:spPr bwMode="auto">
          <a:xfrm>
            <a:off x="321988" y="4834286"/>
            <a:ext cx="579437" cy="5635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031626" fontAlgn="auto">
              <a:spcBef>
                <a:spcPts val="0"/>
              </a:spcBef>
              <a:spcAft>
                <a:spcPts val="0"/>
              </a:spcAft>
              <a:defRPr/>
            </a:pPr>
            <a:endParaRPr lang="en-US" b="1" dirty="0">
              <a:solidFill>
                <a:schemeClr val="accent2"/>
              </a:solidFill>
              <a:latin typeface="FontAwesome" pitchFamily="2" charset="0"/>
            </a:endParaRPr>
          </a:p>
        </p:txBody>
      </p:sp>
      <p:sp>
        <p:nvSpPr>
          <p:cNvPr id="154" name="Oval 153"/>
          <p:cNvSpPr>
            <a:spLocks noChangeAspect="1"/>
          </p:cNvSpPr>
          <p:nvPr/>
        </p:nvSpPr>
        <p:spPr bwMode="auto">
          <a:xfrm flipH="1">
            <a:off x="8251201" y="4836331"/>
            <a:ext cx="579436" cy="5635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031626" fontAlgn="auto">
              <a:spcBef>
                <a:spcPts val="0"/>
              </a:spcBef>
              <a:spcAft>
                <a:spcPts val="0"/>
              </a:spcAft>
              <a:defRPr/>
            </a:pPr>
            <a:endParaRPr lang="en-US" b="1" dirty="0">
              <a:solidFill>
                <a:schemeClr val="accent5"/>
              </a:solidFill>
              <a:latin typeface="FontAwesome" pitchFamily="2" charset="0"/>
            </a:endParaRPr>
          </a:p>
        </p:txBody>
      </p:sp>
      <p:sp>
        <p:nvSpPr>
          <p:cNvPr id="157" name="Oval 156"/>
          <p:cNvSpPr>
            <a:spLocks noChangeAspect="1"/>
          </p:cNvSpPr>
          <p:nvPr/>
        </p:nvSpPr>
        <p:spPr bwMode="auto">
          <a:xfrm>
            <a:off x="370722" y="2412393"/>
            <a:ext cx="579437" cy="5619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031626" fontAlgn="auto">
              <a:spcBef>
                <a:spcPts val="0"/>
              </a:spcBef>
              <a:spcAft>
                <a:spcPts val="0"/>
              </a:spcAft>
              <a:defRPr/>
            </a:pPr>
            <a:endParaRPr lang="en-US" b="1" dirty="0">
              <a:solidFill>
                <a:schemeClr val="accent1"/>
              </a:solidFill>
              <a:latin typeface="FontAwesome" pitchFamily="2" charset="0"/>
            </a:endParaRPr>
          </a:p>
        </p:txBody>
      </p:sp>
      <p:sp>
        <p:nvSpPr>
          <p:cNvPr id="163" name="Oval 162"/>
          <p:cNvSpPr>
            <a:spLocks noChangeAspect="1"/>
          </p:cNvSpPr>
          <p:nvPr/>
        </p:nvSpPr>
        <p:spPr bwMode="auto">
          <a:xfrm flipH="1">
            <a:off x="8212468" y="2385203"/>
            <a:ext cx="579437" cy="5619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031626" fontAlgn="auto">
              <a:spcBef>
                <a:spcPts val="0"/>
              </a:spcBef>
              <a:spcAft>
                <a:spcPts val="0"/>
              </a:spcAft>
              <a:defRPr/>
            </a:pPr>
            <a:endParaRPr lang="en-US" b="1" dirty="0">
              <a:solidFill>
                <a:schemeClr val="accent4"/>
              </a:solidFill>
              <a:latin typeface="FontAwesome" pitchFamily="2" charset="0"/>
            </a:endParaRPr>
          </a:p>
        </p:txBody>
      </p:sp>
      <p:sp>
        <p:nvSpPr>
          <p:cNvPr id="67" name="Freeform 245"/>
          <p:cNvSpPr>
            <a:spLocks/>
          </p:cNvSpPr>
          <p:nvPr/>
        </p:nvSpPr>
        <p:spPr bwMode="auto">
          <a:xfrm>
            <a:off x="473480" y="2552482"/>
            <a:ext cx="330314" cy="333167"/>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FFC000"/>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70" name="Freeform 65"/>
          <p:cNvSpPr>
            <a:spLocks noEditPoints="1"/>
          </p:cNvSpPr>
          <p:nvPr/>
        </p:nvSpPr>
        <p:spPr bwMode="auto">
          <a:xfrm>
            <a:off x="8297692" y="2526959"/>
            <a:ext cx="423862" cy="345611"/>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rgbClr val="00B0F0"/>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71" name="Freeform 51"/>
          <p:cNvSpPr>
            <a:spLocks noEditPoints="1"/>
          </p:cNvSpPr>
          <p:nvPr/>
        </p:nvSpPr>
        <p:spPr bwMode="auto">
          <a:xfrm>
            <a:off x="466847" y="4951818"/>
            <a:ext cx="289718" cy="378573"/>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rgbClr val="FF3F5F"/>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72" name="Freeform 176"/>
          <p:cNvSpPr>
            <a:spLocks noEditPoints="1"/>
          </p:cNvSpPr>
          <p:nvPr/>
        </p:nvSpPr>
        <p:spPr bwMode="auto">
          <a:xfrm>
            <a:off x="8349001" y="4951818"/>
            <a:ext cx="383837" cy="378573"/>
          </a:xfrm>
          <a:custGeom>
            <a:avLst/>
            <a:gdLst/>
            <a:ahLst/>
            <a:cxnLst>
              <a:cxn ang="0">
                <a:pos x="53" y="20"/>
              </a:cxn>
              <a:cxn ang="0">
                <a:pos x="26" y="39"/>
              </a:cxn>
              <a:cxn ang="0">
                <a:pos x="20" y="39"/>
              </a:cxn>
              <a:cxn ang="0">
                <a:pos x="9" y="44"/>
              </a:cxn>
              <a:cxn ang="0">
                <a:pos x="6" y="44"/>
              </a:cxn>
              <a:cxn ang="0">
                <a:pos x="6" y="44"/>
              </a:cxn>
              <a:cxn ang="0">
                <a:pos x="5" y="43"/>
              </a:cxn>
              <a:cxn ang="0">
                <a:pos x="5" y="41"/>
              </a:cxn>
              <a:cxn ang="0">
                <a:pos x="10" y="35"/>
              </a:cxn>
              <a:cxn ang="0">
                <a:pos x="0" y="20"/>
              </a:cxn>
              <a:cxn ang="0">
                <a:pos x="26" y="0"/>
              </a:cxn>
              <a:cxn ang="0">
                <a:pos x="53" y="20"/>
              </a:cxn>
              <a:cxn ang="0">
                <a:pos x="5" y="20"/>
              </a:cxn>
              <a:cxn ang="0">
                <a:pos x="12" y="31"/>
              </a:cxn>
              <a:cxn ang="0">
                <a:pos x="16" y="33"/>
              </a:cxn>
              <a:cxn ang="0">
                <a:pos x="15" y="36"/>
              </a:cxn>
              <a:cxn ang="0">
                <a:pos x="17" y="35"/>
              </a:cxn>
              <a:cxn ang="0">
                <a:pos x="19" y="34"/>
              </a:cxn>
              <a:cxn ang="0">
                <a:pos x="21" y="34"/>
              </a:cxn>
              <a:cxn ang="0">
                <a:pos x="26" y="34"/>
              </a:cxn>
              <a:cxn ang="0">
                <a:pos x="48" y="20"/>
              </a:cxn>
              <a:cxn ang="0">
                <a:pos x="26" y="5"/>
              </a:cxn>
              <a:cxn ang="0">
                <a:pos x="5" y="20"/>
              </a:cxn>
              <a:cxn ang="0">
                <a:pos x="62" y="51"/>
              </a:cxn>
              <a:cxn ang="0">
                <a:pos x="63" y="53"/>
              </a:cxn>
              <a:cxn ang="0">
                <a:pos x="62" y="54"/>
              </a:cxn>
              <a:cxn ang="0">
                <a:pos x="58" y="53"/>
              </a:cxn>
              <a:cxn ang="0">
                <a:pos x="48" y="48"/>
              </a:cxn>
              <a:cxn ang="0">
                <a:pos x="41" y="49"/>
              </a:cxn>
              <a:cxn ang="0">
                <a:pos x="23" y="44"/>
              </a:cxn>
              <a:cxn ang="0">
                <a:pos x="26" y="44"/>
              </a:cxn>
              <a:cxn ang="0">
                <a:pos x="48" y="38"/>
              </a:cxn>
              <a:cxn ang="0">
                <a:pos x="58" y="20"/>
              </a:cxn>
              <a:cxn ang="0">
                <a:pos x="57" y="14"/>
              </a:cxn>
              <a:cxn ang="0">
                <a:pos x="68" y="30"/>
              </a:cxn>
              <a:cxn ang="0">
                <a:pos x="58" y="45"/>
              </a:cxn>
              <a:cxn ang="0">
                <a:pos x="62" y="51"/>
              </a:cxn>
            </a:cxnLst>
            <a:rect l="0" t="0" r="r" b="b"/>
            <a:pathLst>
              <a:path w="68" h="54">
                <a:moveTo>
                  <a:pt x="53" y="20"/>
                </a:moveTo>
                <a:cubicBezTo>
                  <a:pt x="53" y="31"/>
                  <a:pt x="41" y="39"/>
                  <a:pt x="26" y="39"/>
                </a:cubicBezTo>
                <a:cubicBezTo>
                  <a:pt x="24" y="39"/>
                  <a:pt x="22" y="39"/>
                  <a:pt x="20" y="39"/>
                </a:cubicBezTo>
                <a:cubicBezTo>
                  <a:pt x="17" y="41"/>
                  <a:pt x="13" y="43"/>
                  <a:pt x="9" y="44"/>
                </a:cubicBezTo>
                <a:cubicBezTo>
                  <a:pt x="8" y="44"/>
                  <a:pt x="7" y="44"/>
                  <a:pt x="6" y="44"/>
                </a:cubicBezTo>
                <a:cubicBezTo>
                  <a:pt x="6" y="44"/>
                  <a:pt x="6" y="44"/>
                  <a:pt x="6" y="44"/>
                </a:cubicBezTo>
                <a:cubicBezTo>
                  <a:pt x="5" y="44"/>
                  <a:pt x="5" y="44"/>
                  <a:pt x="5" y="43"/>
                </a:cubicBezTo>
                <a:cubicBezTo>
                  <a:pt x="5" y="42"/>
                  <a:pt x="5" y="42"/>
                  <a:pt x="5" y="41"/>
                </a:cubicBezTo>
                <a:cubicBezTo>
                  <a:pt x="7" y="40"/>
                  <a:pt x="9" y="38"/>
                  <a:pt x="10" y="35"/>
                </a:cubicBezTo>
                <a:cubicBezTo>
                  <a:pt x="4" y="32"/>
                  <a:pt x="0" y="26"/>
                  <a:pt x="0" y="20"/>
                </a:cubicBezTo>
                <a:cubicBezTo>
                  <a:pt x="0" y="9"/>
                  <a:pt x="12" y="0"/>
                  <a:pt x="26" y="0"/>
                </a:cubicBezTo>
                <a:cubicBezTo>
                  <a:pt x="41" y="0"/>
                  <a:pt x="53" y="9"/>
                  <a:pt x="53" y="20"/>
                </a:cubicBezTo>
                <a:close/>
                <a:moveTo>
                  <a:pt x="5" y="20"/>
                </a:moveTo>
                <a:cubicBezTo>
                  <a:pt x="5" y="24"/>
                  <a:pt x="7" y="28"/>
                  <a:pt x="12" y="31"/>
                </a:cubicBezTo>
                <a:cubicBezTo>
                  <a:pt x="16" y="33"/>
                  <a:pt x="16" y="33"/>
                  <a:pt x="16" y="33"/>
                </a:cubicBezTo>
                <a:cubicBezTo>
                  <a:pt x="15" y="36"/>
                  <a:pt x="15" y="36"/>
                  <a:pt x="15" y="36"/>
                </a:cubicBezTo>
                <a:cubicBezTo>
                  <a:pt x="15" y="36"/>
                  <a:pt x="16" y="35"/>
                  <a:pt x="17" y="35"/>
                </a:cubicBezTo>
                <a:cubicBezTo>
                  <a:pt x="19" y="34"/>
                  <a:pt x="19" y="34"/>
                  <a:pt x="19" y="34"/>
                </a:cubicBezTo>
                <a:cubicBezTo>
                  <a:pt x="21" y="34"/>
                  <a:pt x="21" y="34"/>
                  <a:pt x="21" y="34"/>
                </a:cubicBezTo>
                <a:cubicBezTo>
                  <a:pt x="23" y="34"/>
                  <a:pt x="25" y="34"/>
                  <a:pt x="26" y="34"/>
                </a:cubicBezTo>
                <a:cubicBezTo>
                  <a:pt x="38" y="34"/>
                  <a:pt x="48" y="28"/>
                  <a:pt x="48" y="20"/>
                </a:cubicBezTo>
                <a:cubicBezTo>
                  <a:pt x="48" y="12"/>
                  <a:pt x="38" y="5"/>
                  <a:pt x="26" y="5"/>
                </a:cubicBezTo>
                <a:cubicBezTo>
                  <a:pt x="15" y="5"/>
                  <a:pt x="5" y="12"/>
                  <a:pt x="5" y="20"/>
                </a:cubicBezTo>
                <a:close/>
                <a:moveTo>
                  <a:pt x="62" y="51"/>
                </a:moveTo>
                <a:cubicBezTo>
                  <a:pt x="63" y="52"/>
                  <a:pt x="63" y="52"/>
                  <a:pt x="63" y="53"/>
                </a:cubicBezTo>
                <a:cubicBezTo>
                  <a:pt x="63" y="53"/>
                  <a:pt x="62" y="54"/>
                  <a:pt x="62" y="54"/>
                </a:cubicBezTo>
                <a:cubicBezTo>
                  <a:pt x="60" y="54"/>
                  <a:pt x="59" y="54"/>
                  <a:pt x="58" y="53"/>
                </a:cubicBezTo>
                <a:cubicBezTo>
                  <a:pt x="54" y="52"/>
                  <a:pt x="51" y="51"/>
                  <a:pt x="48" y="48"/>
                </a:cubicBezTo>
                <a:cubicBezTo>
                  <a:pt x="46" y="49"/>
                  <a:pt x="43" y="49"/>
                  <a:pt x="41" y="49"/>
                </a:cubicBezTo>
                <a:cubicBezTo>
                  <a:pt x="34" y="49"/>
                  <a:pt x="28" y="47"/>
                  <a:pt x="23" y="44"/>
                </a:cubicBezTo>
                <a:cubicBezTo>
                  <a:pt x="24" y="44"/>
                  <a:pt x="25" y="44"/>
                  <a:pt x="26" y="44"/>
                </a:cubicBezTo>
                <a:cubicBezTo>
                  <a:pt x="35" y="44"/>
                  <a:pt x="42" y="42"/>
                  <a:pt x="48" y="38"/>
                </a:cubicBezTo>
                <a:cubicBezTo>
                  <a:pt x="55" y="33"/>
                  <a:pt x="58" y="27"/>
                  <a:pt x="58" y="20"/>
                </a:cubicBezTo>
                <a:cubicBezTo>
                  <a:pt x="58" y="18"/>
                  <a:pt x="58" y="16"/>
                  <a:pt x="57" y="14"/>
                </a:cubicBezTo>
                <a:cubicBezTo>
                  <a:pt x="64" y="18"/>
                  <a:pt x="68" y="23"/>
                  <a:pt x="68" y="30"/>
                </a:cubicBezTo>
                <a:cubicBezTo>
                  <a:pt x="68" y="36"/>
                  <a:pt x="64" y="41"/>
                  <a:pt x="58" y="45"/>
                </a:cubicBezTo>
                <a:cubicBezTo>
                  <a:pt x="59" y="48"/>
                  <a:pt x="61" y="49"/>
                  <a:pt x="62" y="51"/>
                </a:cubicBezTo>
                <a:close/>
              </a:path>
            </a:pathLst>
          </a:custGeom>
          <a:solidFill>
            <a:srgbClr val="2993FF"/>
          </a:solidFill>
          <a:ln w="9525">
            <a:noFill/>
            <a:round/>
            <a:headEnd/>
            <a:tailEnd/>
          </a:ln>
        </p:spPr>
        <p:txBody>
          <a:bodyPr/>
          <a:lstStyle/>
          <a:p>
            <a:pPr fontAlgn="auto">
              <a:spcBef>
                <a:spcPts val="0"/>
              </a:spcBef>
              <a:spcAft>
                <a:spcPts val="0"/>
              </a:spcAft>
              <a:defRPr/>
            </a:pPr>
            <a:endParaRPr lang="en-US" dirty="0">
              <a:latin typeface="+mn-lt"/>
              <a:cs typeface="+mn-cs"/>
            </a:endParaRPr>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strips(upRight)">
                                      <p:cBhvr>
                                        <p:cTn id="7" dur="500"/>
                                        <p:tgtEl>
                                          <p:spTgt spid="111"/>
                                        </p:tgtEl>
                                      </p:cBhvr>
                                    </p:animEffect>
                                  </p:childTnLst>
                                </p:cTn>
                              </p:par>
                            </p:childTnLst>
                          </p:cTn>
                        </p:par>
                        <p:par>
                          <p:cTn id="8" fill="hold" nodeType="afterGroup">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childTnLst>
                                </p:cTn>
                              </p:par>
                            </p:childTnLst>
                          </p:cTn>
                        </p:par>
                        <p:par>
                          <p:cTn id="16" fill="hold" nodeType="afterGroup">
                            <p:stCondLst>
                              <p:cond delay="1500"/>
                            </p:stCondLst>
                            <p:childTnLst>
                              <p:par>
                                <p:cTn id="17" presetID="2" presetClass="entr" presetSubtype="8" accel="50000" decel="5000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childTnLst>
                                </p:cTn>
                              </p:par>
                            </p:childTnLst>
                          </p:cTn>
                        </p:par>
                        <p:par>
                          <p:cTn id="24" fill="hold" nodeType="afterGroup">
                            <p:stCondLst>
                              <p:cond delay="2500"/>
                            </p:stCondLst>
                            <p:childTnLst>
                              <p:par>
                                <p:cTn id="25" presetID="2" presetClass="entr" presetSubtype="2" accel="50000" decel="5000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childTnLst>
                                </p:cTn>
                              </p:par>
                            </p:childTnLst>
                          </p:cTn>
                        </p:par>
                        <p:par>
                          <p:cTn id="32" fill="hold" nodeType="afterGroup">
                            <p:stCondLst>
                              <p:cond delay="3500"/>
                            </p:stCondLst>
                            <p:childTnLst>
                              <p:par>
                                <p:cTn id="33" presetID="2" presetClass="entr" presetSubtype="2" accel="50000" decel="5000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1+#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3"/>
          <p:cNvGrpSpPr>
            <a:grpSpLocks/>
          </p:cNvGrpSpPr>
          <p:nvPr/>
        </p:nvGrpSpPr>
        <p:grpSpPr bwMode="auto">
          <a:xfrm>
            <a:off x="2725749" y="2811813"/>
            <a:ext cx="465138" cy="217487"/>
            <a:chOff x="3366566" y="1459073"/>
            <a:chExt cx="465169" cy="221445"/>
          </a:xfrm>
        </p:grpSpPr>
        <p:cxnSp>
          <p:nvCxnSpPr>
            <p:cNvPr id="55" name="Straight Connector 54"/>
            <p:cNvCxnSpPr/>
            <p:nvPr/>
          </p:nvCxnSpPr>
          <p:spPr>
            <a:xfrm flipH="1" flipV="1">
              <a:off x="3592006" y="1460689"/>
              <a:ext cx="239729" cy="219829"/>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3366566" y="1459073"/>
              <a:ext cx="225440" cy="0"/>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grpSp>
        <p:nvGrpSpPr>
          <p:cNvPr id="3" name="Group 74"/>
          <p:cNvGrpSpPr>
            <a:grpSpLocks/>
          </p:cNvGrpSpPr>
          <p:nvPr/>
        </p:nvGrpSpPr>
        <p:grpSpPr bwMode="auto">
          <a:xfrm flipH="1">
            <a:off x="5614988" y="2578100"/>
            <a:ext cx="512762" cy="220663"/>
            <a:chOff x="3318534" y="1459155"/>
            <a:chExt cx="513201" cy="221363"/>
          </a:xfrm>
        </p:grpSpPr>
        <p:cxnSp>
          <p:nvCxnSpPr>
            <p:cNvPr id="63" name="Straight Connector 62"/>
            <p:cNvCxnSpPr/>
            <p:nvPr/>
          </p:nvCxnSpPr>
          <p:spPr>
            <a:xfrm flipH="1" flipV="1">
              <a:off x="3593406" y="1460748"/>
              <a:ext cx="238329" cy="219770"/>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3318534" y="1459155"/>
              <a:ext cx="274872" cy="0"/>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grpSp>
      <p:grpSp>
        <p:nvGrpSpPr>
          <p:cNvPr id="4" name="Group 81"/>
          <p:cNvGrpSpPr>
            <a:grpSpLocks/>
          </p:cNvGrpSpPr>
          <p:nvPr/>
        </p:nvGrpSpPr>
        <p:grpSpPr bwMode="auto">
          <a:xfrm flipV="1">
            <a:off x="3147847" y="5255739"/>
            <a:ext cx="455613" cy="217487"/>
            <a:chOff x="3376482" y="1459073"/>
            <a:chExt cx="455253" cy="221445"/>
          </a:xfrm>
        </p:grpSpPr>
        <p:cxnSp>
          <p:nvCxnSpPr>
            <p:cNvPr id="68" name="Straight Connector 67"/>
            <p:cNvCxnSpPr/>
            <p:nvPr/>
          </p:nvCxnSpPr>
          <p:spPr>
            <a:xfrm flipH="1" flipV="1">
              <a:off x="3592211" y="1460689"/>
              <a:ext cx="239524" cy="219829"/>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flipV="1">
              <a:off x="3376482" y="1459073"/>
              <a:ext cx="215729" cy="0"/>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grpSp>
        <p:nvGrpSpPr>
          <p:cNvPr id="5" name="Group 84"/>
          <p:cNvGrpSpPr>
            <a:grpSpLocks/>
          </p:cNvGrpSpPr>
          <p:nvPr/>
        </p:nvGrpSpPr>
        <p:grpSpPr bwMode="auto">
          <a:xfrm flipH="1" flipV="1">
            <a:off x="5443538" y="5345112"/>
            <a:ext cx="492125" cy="220663"/>
            <a:chOff x="3339387" y="1459155"/>
            <a:chExt cx="492348" cy="221363"/>
          </a:xfrm>
        </p:grpSpPr>
        <p:cxnSp>
          <p:nvCxnSpPr>
            <p:cNvPr id="73" name="Straight Connector 72"/>
            <p:cNvCxnSpPr/>
            <p:nvPr/>
          </p:nvCxnSpPr>
          <p:spPr>
            <a:xfrm flipH="1" flipV="1">
              <a:off x="3591913" y="1460748"/>
              <a:ext cx="239822" cy="219770"/>
            </a:xfrm>
            <a:prstGeom prst="line">
              <a:avLst/>
            </a:prstGeom>
            <a:ln w="190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flipV="1">
              <a:off x="3339387" y="1459155"/>
              <a:ext cx="252526" cy="0"/>
            </a:xfrm>
            <a:prstGeom prst="line">
              <a:avLst/>
            </a:prstGeom>
            <a:ln w="190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grpSp>
      <p:sp>
        <p:nvSpPr>
          <p:cNvPr id="76" name="Title 6"/>
          <p:cNvSpPr>
            <a:spLocks noGrp="1"/>
          </p:cNvSpPr>
          <p:nvPr>
            <p:ph type="title"/>
          </p:nvPr>
        </p:nvSpPr>
        <p:spPr>
          <a:xfrm>
            <a:off x="1812665" y="256381"/>
            <a:ext cx="5638800" cy="471488"/>
          </a:xfrm>
        </p:spPr>
        <p:txBody>
          <a:bodyPr/>
          <a:lstStyle/>
          <a:p>
            <a:pPr fontAlgn="auto">
              <a:spcAft>
                <a:spcPts val="0"/>
              </a:spcAft>
              <a:defRPr/>
            </a:pPr>
            <a:r>
              <a:rPr lang="en-US" sz="2800" dirty="0" smtClean="0">
                <a:ea typeface="+mj-ea"/>
              </a:rPr>
              <a:t>Methodology</a:t>
            </a:r>
            <a:endParaRPr lang="en-US" sz="2800" dirty="0">
              <a:ea typeface="+mj-ea"/>
            </a:endParaRPr>
          </a:p>
        </p:txBody>
      </p:sp>
      <p:sp>
        <p:nvSpPr>
          <p:cNvPr id="77" name="Text Placeholder 7"/>
          <p:cNvSpPr>
            <a:spLocks noGrp="1"/>
          </p:cNvSpPr>
          <p:nvPr>
            <p:ph type="body" sz="half" idx="2"/>
          </p:nvPr>
        </p:nvSpPr>
        <p:spPr>
          <a:xfrm>
            <a:off x="2574665" y="812006"/>
            <a:ext cx="4114800" cy="268288"/>
          </a:xfrm>
        </p:spPr>
        <p:txBody>
          <a:bodyPr/>
          <a:lstStyle/>
          <a:p>
            <a:pPr fontAlgn="auto">
              <a:spcAft>
                <a:spcPts val="0"/>
              </a:spcAft>
              <a:defRPr/>
            </a:pPr>
            <a:r>
              <a:rPr lang="en-US" sz="1800" dirty="0" smtClean="0">
                <a:ea typeface="+mn-ea"/>
              </a:rPr>
              <a:t>Qualitative mixed-methods small-scale study</a:t>
            </a:r>
            <a:endParaRPr lang="en-US" sz="1800" dirty="0">
              <a:ea typeface="+mn-ea"/>
            </a:endParaRPr>
          </a:p>
        </p:txBody>
      </p:sp>
      <p:sp>
        <p:nvSpPr>
          <p:cNvPr id="75" name="Slide Number Placeholder 29"/>
          <p:cNvSpPr>
            <a:spLocks noGrp="1"/>
          </p:cNvSpPr>
          <p:nvPr>
            <p:ph type="sldNum" sz="quarter" idx="10"/>
          </p:nvPr>
        </p:nvSpPr>
        <p:spPr/>
        <p:txBody>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fld id="{A1649E31-5FB1-4ADB-B317-1BE9F1CD0C45}" type="slidenum">
              <a:rPr lang="en-US" altLang="en-US" sz="1000">
                <a:solidFill>
                  <a:srgbClr val="5C5C5C"/>
                </a:solidFill>
              </a:rPr>
              <a:pPr/>
              <a:t>9</a:t>
            </a:fld>
            <a:endParaRPr lang="en-US" altLang="en-US" sz="1000" dirty="0">
              <a:solidFill>
                <a:srgbClr val="5C5C5C"/>
              </a:solidFill>
            </a:endParaRPr>
          </a:p>
        </p:txBody>
      </p:sp>
      <p:sp>
        <p:nvSpPr>
          <p:cNvPr id="78" name="Freeform 5"/>
          <p:cNvSpPr>
            <a:spLocks/>
          </p:cNvSpPr>
          <p:nvPr/>
        </p:nvSpPr>
        <p:spPr bwMode="auto">
          <a:xfrm>
            <a:off x="2705100" y="3327400"/>
            <a:ext cx="1865313" cy="2238375"/>
          </a:xfrm>
          <a:custGeom>
            <a:avLst/>
            <a:gdLst>
              <a:gd name="T0" fmla="*/ 248 w 496"/>
              <a:gd name="T1" fmla="*/ 158 h 595"/>
              <a:gd name="T2" fmla="*/ 248 w 496"/>
              <a:gd name="T3" fmla="*/ 160 h 595"/>
              <a:gd name="T4" fmla="*/ 250 w 496"/>
              <a:gd name="T5" fmla="*/ 192 h 595"/>
              <a:gd name="T6" fmla="*/ 321 w 496"/>
              <a:gd name="T7" fmla="*/ 335 h 595"/>
              <a:gd name="T8" fmla="*/ 437 w 496"/>
              <a:gd name="T9" fmla="*/ 401 h 595"/>
              <a:gd name="T10" fmla="*/ 496 w 496"/>
              <a:gd name="T11" fmla="*/ 408 h 595"/>
              <a:gd name="T12" fmla="*/ 496 w 496"/>
              <a:gd name="T13" fmla="*/ 595 h 595"/>
              <a:gd name="T14" fmla="*/ 430 w 496"/>
              <a:gd name="T15" fmla="*/ 591 h 595"/>
              <a:gd name="T16" fmla="*/ 189 w 496"/>
              <a:gd name="T17" fmla="*/ 468 h 595"/>
              <a:gd name="T18" fmla="*/ 62 w 496"/>
              <a:gd name="T19" fmla="*/ 192 h 595"/>
              <a:gd name="T20" fmla="*/ 61 w 496"/>
              <a:gd name="T21" fmla="*/ 160 h 595"/>
              <a:gd name="T22" fmla="*/ 61 w 496"/>
              <a:gd name="T23" fmla="*/ 158 h 595"/>
              <a:gd name="T24" fmla="*/ 0 w 496"/>
              <a:gd name="T25" fmla="*/ 158 h 595"/>
              <a:gd name="T26" fmla="*/ 157 w 496"/>
              <a:gd name="T27" fmla="*/ 0 h 595"/>
              <a:gd name="T28" fmla="*/ 313 w 496"/>
              <a:gd name="T29" fmla="*/ 158 h 595"/>
              <a:gd name="T30" fmla="*/ 248 w 496"/>
              <a:gd name="T31" fmla="*/ 158 h 59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96"/>
              <a:gd name="T49" fmla="*/ 0 h 595"/>
              <a:gd name="T50" fmla="*/ 496 w 496"/>
              <a:gd name="T51" fmla="*/ 595 h 59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79" name="Freeform 6"/>
          <p:cNvSpPr>
            <a:spLocks/>
          </p:cNvSpPr>
          <p:nvPr/>
        </p:nvSpPr>
        <p:spPr bwMode="auto">
          <a:xfrm>
            <a:off x="3968750" y="3921125"/>
            <a:ext cx="2244725" cy="1870075"/>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5"/>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80" name="Freeform 7"/>
          <p:cNvSpPr>
            <a:spLocks/>
          </p:cNvSpPr>
          <p:nvPr/>
        </p:nvSpPr>
        <p:spPr bwMode="auto">
          <a:xfrm>
            <a:off x="4570413" y="2284413"/>
            <a:ext cx="1871662" cy="2246312"/>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3"/>
          </a:solidFill>
          <a:ln w="9525">
            <a:noFill/>
            <a:round/>
            <a:headEnd/>
            <a:tailEnd/>
          </a:ln>
        </p:spPr>
        <p:txBody>
          <a:bodyPr/>
          <a:lstStyle/>
          <a:p>
            <a:pPr defTabSz="1031626" fontAlgn="auto">
              <a:spcBef>
                <a:spcPts val="0"/>
              </a:spcBef>
              <a:spcAft>
                <a:spcPts val="0"/>
              </a:spcAft>
              <a:defRPr/>
            </a:pPr>
            <a:endParaRPr lang="en-US" dirty="0">
              <a:latin typeface="+mn-lt"/>
              <a:cs typeface="+mn-cs"/>
            </a:endParaRPr>
          </a:p>
        </p:txBody>
      </p:sp>
      <p:sp>
        <p:nvSpPr>
          <p:cNvPr id="81" name="Freeform 8"/>
          <p:cNvSpPr>
            <a:spLocks noEditPoints="1"/>
          </p:cNvSpPr>
          <p:nvPr/>
        </p:nvSpPr>
        <p:spPr bwMode="auto">
          <a:xfrm>
            <a:off x="2933700" y="2055813"/>
            <a:ext cx="2238375" cy="1865312"/>
          </a:xfrm>
          <a:custGeom>
            <a:avLst/>
            <a:gdLst>
              <a:gd name="T0" fmla="*/ 96 w 595"/>
              <a:gd name="T1" fmla="*/ 338 h 496"/>
              <a:gd name="T2" fmla="*/ 95 w 595"/>
              <a:gd name="T3" fmla="*/ 338 h 496"/>
              <a:gd name="T4" fmla="*/ 96 w 595"/>
              <a:gd name="T5" fmla="*/ 338 h 496"/>
              <a:gd name="T6" fmla="*/ 435 w 595"/>
              <a:gd name="T7" fmla="*/ 0 h 496"/>
              <a:gd name="T8" fmla="*/ 595 w 595"/>
              <a:gd name="T9" fmla="*/ 157 h 496"/>
              <a:gd name="T10" fmla="*/ 435 w 595"/>
              <a:gd name="T11" fmla="*/ 314 h 496"/>
              <a:gd name="T12" fmla="*/ 435 w 595"/>
              <a:gd name="T13" fmla="*/ 249 h 496"/>
              <a:gd name="T14" fmla="*/ 260 w 595"/>
              <a:gd name="T15" fmla="*/ 322 h 496"/>
              <a:gd name="T16" fmla="*/ 194 w 595"/>
              <a:gd name="T17" fmla="*/ 437 h 496"/>
              <a:gd name="T18" fmla="*/ 187 w 595"/>
              <a:gd name="T19" fmla="*/ 496 h 496"/>
              <a:gd name="T20" fmla="*/ 0 w 595"/>
              <a:gd name="T21" fmla="*/ 496 h 496"/>
              <a:gd name="T22" fmla="*/ 5 w 595"/>
              <a:gd name="T23" fmla="*/ 429 h 496"/>
              <a:gd name="T24" fmla="*/ 128 w 595"/>
              <a:gd name="T25" fmla="*/ 190 h 496"/>
              <a:gd name="T26" fmla="*/ 435 w 595"/>
              <a:gd name="T27" fmla="*/ 61 h 496"/>
              <a:gd name="T28" fmla="*/ 435 w 595"/>
              <a:gd name="T29" fmla="*/ 0 h 4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95"/>
              <a:gd name="T46" fmla="*/ 0 h 496"/>
              <a:gd name="T47" fmla="*/ 595 w 595"/>
              <a:gd name="T48" fmla="*/ 496 h 4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82" name="Text Placeholder 3"/>
          <p:cNvSpPr txBox="1">
            <a:spLocks/>
          </p:cNvSpPr>
          <p:nvPr/>
        </p:nvSpPr>
        <p:spPr bwMode="auto">
          <a:xfrm>
            <a:off x="4391025" y="2414588"/>
            <a:ext cx="4016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buFont typeface="Arial" panose="020B0604020202020204" pitchFamily="34" charset="0"/>
              <a:buNone/>
            </a:pPr>
            <a:r>
              <a:rPr lang="en-US" altLang="en-US" sz="2800" b="1" dirty="0">
                <a:solidFill>
                  <a:schemeClr val="bg1"/>
                </a:solidFill>
              </a:rPr>
              <a:t>02</a:t>
            </a:r>
          </a:p>
        </p:txBody>
      </p:sp>
      <p:sp>
        <p:nvSpPr>
          <p:cNvPr id="83" name="Text Placeholder 3"/>
          <p:cNvSpPr txBox="1">
            <a:spLocks/>
          </p:cNvSpPr>
          <p:nvPr/>
        </p:nvSpPr>
        <p:spPr bwMode="auto">
          <a:xfrm>
            <a:off x="5649913" y="3903663"/>
            <a:ext cx="4000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buFont typeface="Arial" panose="020B0604020202020204" pitchFamily="34" charset="0"/>
              <a:buNone/>
            </a:pPr>
            <a:r>
              <a:rPr lang="en-US" altLang="en-US" sz="2800" b="1" dirty="0">
                <a:solidFill>
                  <a:schemeClr val="bg1"/>
                </a:solidFill>
              </a:rPr>
              <a:t>03</a:t>
            </a:r>
          </a:p>
        </p:txBody>
      </p:sp>
      <p:sp>
        <p:nvSpPr>
          <p:cNvPr id="84" name="Text Placeholder 3"/>
          <p:cNvSpPr txBox="1">
            <a:spLocks/>
          </p:cNvSpPr>
          <p:nvPr/>
        </p:nvSpPr>
        <p:spPr bwMode="auto">
          <a:xfrm>
            <a:off x="4329113" y="4970463"/>
            <a:ext cx="401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buFont typeface="Arial" panose="020B0604020202020204" pitchFamily="34" charset="0"/>
              <a:buNone/>
            </a:pPr>
            <a:r>
              <a:rPr lang="en-US" altLang="en-US" sz="2800" b="1" dirty="0">
                <a:solidFill>
                  <a:schemeClr val="bg1"/>
                </a:solidFill>
              </a:rPr>
              <a:t>04</a:t>
            </a:r>
          </a:p>
        </p:txBody>
      </p:sp>
      <p:grpSp>
        <p:nvGrpSpPr>
          <p:cNvPr id="7" name="Group 59"/>
          <p:cNvGrpSpPr>
            <a:grpSpLocks/>
          </p:cNvGrpSpPr>
          <p:nvPr/>
        </p:nvGrpSpPr>
        <p:grpSpPr bwMode="auto">
          <a:xfrm>
            <a:off x="6213475" y="4714874"/>
            <a:ext cx="2906245" cy="1575822"/>
            <a:chOff x="7076330" y="3049042"/>
            <a:chExt cx="2905890" cy="1575501"/>
          </a:xfrm>
        </p:grpSpPr>
        <p:sp>
          <p:nvSpPr>
            <p:cNvPr id="89" name="TextBox 88"/>
            <p:cNvSpPr txBox="1"/>
            <p:nvPr/>
          </p:nvSpPr>
          <p:spPr>
            <a:xfrm>
              <a:off x="7076330" y="3793715"/>
              <a:ext cx="2276195" cy="830828"/>
            </a:xfrm>
            <a:prstGeom prst="rect">
              <a:avLst/>
            </a:prstGeom>
            <a:noFill/>
          </p:spPr>
          <p:txBody>
            <a:bodyPr lIns="0" tIns="0" rIns="0" bIns="0">
              <a:spAutoFit/>
            </a:bodyPr>
            <a:lstStyle/>
            <a:p>
              <a:pPr defTabSz="914400" fontAlgn="auto">
                <a:spcBef>
                  <a:spcPct val="20000"/>
                </a:spcBef>
                <a:spcAft>
                  <a:spcPts val="0"/>
                </a:spcAft>
                <a:defRPr/>
              </a:pPr>
              <a:r>
                <a:rPr lang="en-US" sz="1800" dirty="0" smtClean="0">
                  <a:solidFill>
                    <a:schemeClr val="tx1">
                      <a:lumMod val="50000"/>
                      <a:lumOff val="50000"/>
                    </a:schemeClr>
                  </a:solidFill>
                  <a:latin typeface="+mn-lt"/>
                  <a:cs typeface="+mn-cs"/>
                </a:rPr>
                <a:t>Symposium held at the University of Chester in 2016</a:t>
              </a:r>
              <a:endParaRPr lang="en-US" sz="1800" dirty="0">
                <a:solidFill>
                  <a:schemeClr val="tx1">
                    <a:lumMod val="65000"/>
                    <a:lumOff val="35000"/>
                  </a:schemeClr>
                </a:solidFill>
                <a:latin typeface="+mn-lt"/>
                <a:cs typeface="+mn-cs"/>
              </a:endParaRPr>
            </a:p>
          </p:txBody>
        </p:sp>
        <p:sp>
          <p:nvSpPr>
            <p:cNvPr id="90" name="Rectangle 89"/>
            <p:cNvSpPr/>
            <p:nvPr/>
          </p:nvSpPr>
          <p:spPr>
            <a:xfrm>
              <a:off x="7076330" y="3049042"/>
              <a:ext cx="2905890" cy="615428"/>
            </a:xfrm>
            <a:prstGeom prst="rect">
              <a:avLst/>
            </a:prstGeom>
          </p:spPr>
          <p:txBody>
            <a:bodyPr wrap="none" lIns="0" tIns="0" rIns="0" bIns="0">
              <a:spAutoFit/>
            </a:bodyPr>
            <a:lstStyle/>
            <a:p>
              <a:pPr algn="ctr" defTabSz="1031626" fontAlgn="auto">
                <a:spcBef>
                  <a:spcPts val="0"/>
                </a:spcBef>
                <a:spcAft>
                  <a:spcPts val="0"/>
                </a:spcAft>
                <a:defRPr/>
              </a:pPr>
              <a:r>
                <a:rPr lang="en-US" b="1" dirty="0" smtClean="0">
                  <a:solidFill>
                    <a:schemeClr val="accent5"/>
                  </a:solidFill>
                  <a:latin typeface="+mn-lt"/>
                  <a:cs typeface="+mn-cs"/>
                </a:rPr>
                <a:t>Gendered perspectives </a:t>
              </a:r>
            </a:p>
            <a:p>
              <a:pPr algn="ctr" defTabSz="1031626" fontAlgn="auto">
                <a:spcBef>
                  <a:spcPts val="0"/>
                </a:spcBef>
                <a:spcAft>
                  <a:spcPts val="0"/>
                </a:spcAft>
                <a:defRPr/>
              </a:pPr>
              <a:r>
                <a:rPr lang="en-US" b="1" dirty="0" smtClean="0">
                  <a:solidFill>
                    <a:schemeClr val="accent5"/>
                  </a:solidFill>
                  <a:latin typeface="+mn-lt"/>
                  <a:cs typeface="+mn-cs"/>
                </a:rPr>
                <a:t>symposium 2016</a:t>
              </a:r>
              <a:endParaRPr lang="en-US" b="1" dirty="0">
                <a:solidFill>
                  <a:schemeClr val="accent5"/>
                </a:solidFill>
                <a:latin typeface="+mn-lt"/>
                <a:cs typeface="+mn-cs"/>
              </a:endParaRPr>
            </a:p>
          </p:txBody>
        </p:sp>
      </p:grpSp>
      <p:grpSp>
        <p:nvGrpSpPr>
          <p:cNvPr id="8" name="Group 58"/>
          <p:cNvGrpSpPr>
            <a:grpSpLocks/>
          </p:cNvGrpSpPr>
          <p:nvPr/>
        </p:nvGrpSpPr>
        <p:grpSpPr bwMode="auto">
          <a:xfrm>
            <a:off x="6305303" y="1597024"/>
            <a:ext cx="2284399" cy="1979535"/>
            <a:chOff x="7226561" y="728830"/>
            <a:chExt cx="2284119" cy="1979133"/>
          </a:xfrm>
        </p:grpSpPr>
        <p:sp>
          <p:nvSpPr>
            <p:cNvPr id="92" name="TextBox 91"/>
            <p:cNvSpPr txBox="1"/>
            <p:nvPr/>
          </p:nvSpPr>
          <p:spPr>
            <a:xfrm>
              <a:off x="7234485" y="1600192"/>
              <a:ext cx="2276195" cy="1107771"/>
            </a:xfrm>
            <a:prstGeom prst="rect">
              <a:avLst/>
            </a:prstGeom>
            <a:noFill/>
          </p:spPr>
          <p:txBody>
            <a:bodyPr lIns="0" tIns="0" rIns="0" bIns="0">
              <a:spAutoFit/>
            </a:bodyPr>
            <a:lstStyle/>
            <a:p>
              <a:pPr defTabSz="914400" fontAlgn="auto">
                <a:spcBef>
                  <a:spcPct val="20000"/>
                </a:spcBef>
                <a:spcAft>
                  <a:spcPts val="0"/>
                </a:spcAft>
                <a:defRPr/>
              </a:pPr>
              <a:r>
                <a:rPr lang="en-US" sz="1800" dirty="0" smtClean="0">
                  <a:solidFill>
                    <a:schemeClr val="tx1">
                      <a:lumMod val="50000"/>
                      <a:lumOff val="50000"/>
                    </a:schemeClr>
                  </a:solidFill>
                  <a:latin typeface="+mn-lt"/>
                  <a:cs typeface="+mn-cs"/>
                </a:rPr>
                <a:t>Focus group to be held with managers responsible for the REF in the institution</a:t>
              </a:r>
              <a:r>
                <a:rPr lang="en-US" sz="1000" dirty="0" smtClean="0">
                  <a:solidFill>
                    <a:schemeClr val="tx1">
                      <a:lumMod val="50000"/>
                      <a:lumOff val="50000"/>
                    </a:schemeClr>
                  </a:solidFill>
                  <a:latin typeface="+mn-lt"/>
                  <a:cs typeface="+mn-cs"/>
                </a:rPr>
                <a:t>.</a:t>
              </a:r>
              <a:endParaRPr lang="en-US" sz="1000" dirty="0">
                <a:solidFill>
                  <a:schemeClr val="tx1">
                    <a:lumMod val="65000"/>
                    <a:lumOff val="35000"/>
                  </a:schemeClr>
                </a:solidFill>
                <a:latin typeface="+mn-lt"/>
                <a:cs typeface="+mn-cs"/>
              </a:endParaRPr>
            </a:p>
          </p:txBody>
        </p:sp>
        <p:sp>
          <p:nvSpPr>
            <p:cNvPr id="93" name="Rectangle 92"/>
            <p:cNvSpPr/>
            <p:nvPr/>
          </p:nvSpPr>
          <p:spPr>
            <a:xfrm>
              <a:off x="7226561" y="728830"/>
              <a:ext cx="2136541" cy="615428"/>
            </a:xfrm>
            <a:prstGeom prst="rect">
              <a:avLst/>
            </a:prstGeom>
          </p:spPr>
          <p:txBody>
            <a:bodyPr wrap="none" lIns="0" tIns="0" rIns="0" bIns="0">
              <a:spAutoFit/>
            </a:bodyPr>
            <a:lstStyle/>
            <a:p>
              <a:pPr defTabSz="1031626" fontAlgn="auto">
                <a:spcBef>
                  <a:spcPts val="0"/>
                </a:spcBef>
                <a:spcAft>
                  <a:spcPts val="0"/>
                </a:spcAft>
                <a:defRPr/>
              </a:pPr>
              <a:r>
                <a:rPr lang="en-US" b="1" dirty="0" smtClean="0">
                  <a:solidFill>
                    <a:schemeClr val="accent3"/>
                  </a:solidFill>
                  <a:latin typeface="+mn-lt"/>
                  <a:cs typeface="+mn-cs"/>
                </a:rPr>
                <a:t>Focus group with</a:t>
              </a:r>
            </a:p>
            <a:p>
              <a:pPr algn="ctr" defTabSz="1031626" fontAlgn="auto">
                <a:spcBef>
                  <a:spcPts val="0"/>
                </a:spcBef>
                <a:spcAft>
                  <a:spcPts val="0"/>
                </a:spcAft>
                <a:defRPr/>
              </a:pPr>
              <a:r>
                <a:rPr lang="en-US" b="1" dirty="0" smtClean="0">
                  <a:solidFill>
                    <a:schemeClr val="accent3"/>
                  </a:solidFill>
                  <a:latin typeface="+mn-lt"/>
                  <a:cs typeface="+mn-cs"/>
                </a:rPr>
                <a:t> REF managers</a:t>
              </a:r>
              <a:endParaRPr lang="en-US" b="1" dirty="0">
                <a:solidFill>
                  <a:schemeClr val="accent3"/>
                </a:solidFill>
                <a:latin typeface="+mn-lt"/>
                <a:cs typeface="+mn-cs"/>
              </a:endParaRPr>
            </a:p>
          </p:txBody>
        </p:sp>
      </p:grpSp>
      <p:grpSp>
        <p:nvGrpSpPr>
          <p:cNvPr id="9" name="Group 56"/>
          <p:cNvGrpSpPr>
            <a:grpSpLocks/>
          </p:cNvGrpSpPr>
          <p:nvPr/>
        </p:nvGrpSpPr>
        <p:grpSpPr bwMode="auto">
          <a:xfrm>
            <a:off x="373556" y="1581302"/>
            <a:ext cx="3358292" cy="2469261"/>
            <a:chOff x="-548399" y="724020"/>
            <a:chExt cx="3357880" cy="2468759"/>
          </a:xfrm>
        </p:grpSpPr>
        <p:sp>
          <p:nvSpPr>
            <p:cNvPr id="95" name="TextBox 94"/>
            <p:cNvSpPr txBox="1"/>
            <p:nvPr/>
          </p:nvSpPr>
          <p:spPr>
            <a:xfrm>
              <a:off x="-296510" y="1808066"/>
              <a:ext cx="2276196" cy="1384713"/>
            </a:xfrm>
            <a:prstGeom prst="rect">
              <a:avLst/>
            </a:prstGeom>
            <a:noFill/>
          </p:spPr>
          <p:txBody>
            <a:bodyPr lIns="0" tIns="0" rIns="0" bIns="0">
              <a:spAutoFit/>
            </a:bodyPr>
            <a:lstStyle/>
            <a:p>
              <a:pPr defTabSz="914400" fontAlgn="auto">
                <a:spcBef>
                  <a:spcPct val="20000"/>
                </a:spcBef>
                <a:spcAft>
                  <a:spcPts val="0"/>
                </a:spcAft>
                <a:defRPr/>
              </a:pPr>
              <a:r>
                <a:rPr lang="en-US" sz="1800" dirty="0" smtClean="0">
                  <a:solidFill>
                    <a:schemeClr val="tx1">
                      <a:lumMod val="50000"/>
                      <a:lumOff val="50000"/>
                    </a:schemeClr>
                  </a:solidFill>
                  <a:latin typeface="+mn-lt"/>
                  <a:cs typeface="+mn-cs"/>
                </a:rPr>
                <a:t>33 academic staff across a representative sample (discipline, level, age, gender)</a:t>
              </a:r>
              <a:endParaRPr lang="en-US" sz="1800" dirty="0">
                <a:solidFill>
                  <a:schemeClr val="tx1">
                    <a:lumMod val="65000"/>
                    <a:lumOff val="35000"/>
                  </a:schemeClr>
                </a:solidFill>
                <a:latin typeface="+mn-lt"/>
                <a:cs typeface="+mn-cs"/>
              </a:endParaRPr>
            </a:p>
          </p:txBody>
        </p:sp>
        <p:sp>
          <p:nvSpPr>
            <p:cNvPr id="141342" name="Rectangle 95"/>
            <p:cNvSpPr>
              <a:spLocks noChangeArrowheads="1"/>
            </p:cNvSpPr>
            <p:nvPr/>
          </p:nvSpPr>
          <p:spPr bwMode="auto">
            <a:xfrm>
              <a:off x="-548399" y="724020"/>
              <a:ext cx="3357880" cy="9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a:r>
                <a:rPr lang="en-US" altLang="en-US" b="1" dirty="0" smtClean="0">
                  <a:solidFill>
                    <a:schemeClr val="accent2"/>
                  </a:solidFill>
                </a:rPr>
                <a:t>Semi-structured interviews </a:t>
              </a:r>
            </a:p>
            <a:p>
              <a:pPr algn="ctr"/>
              <a:r>
                <a:rPr lang="en-US" altLang="en-US" b="1" dirty="0">
                  <a:solidFill>
                    <a:schemeClr val="accent2"/>
                  </a:solidFill>
                </a:rPr>
                <a:t>a</a:t>
              </a:r>
              <a:r>
                <a:rPr lang="en-US" altLang="en-US" b="1" dirty="0" smtClean="0">
                  <a:solidFill>
                    <a:schemeClr val="accent2"/>
                  </a:solidFill>
                </a:rPr>
                <a:t>nd</a:t>
              </a:r>
            </a:p>
            <a:p>
              <a:pPr algn="ctr"/>
              <a:r>
                <a:rPr lang="en-US" altLang="en-US" b="1" dirty="0" smtClean="0">
                  <a:solidFill>
                    <a:schemeClr val="accent2"/>
                  </a:solidFill>
                </a:rPr>
                <a:t>Focus groups</a:t>
              </a:r>
              <a:endParaRPr lang="en-US" altLang="en-US" b="1" dirty="0">
                <a:solidFill>
                  <a:schemeClr val="accent2"/>
                </a:solidFill>
              </a:endParaRPr>
            </a:p>
          </p:txBody>
        </p:sp>
      </p:grpSp>
      <p:grpSp>
        <p:nvGrpSpPr>
          <p:cNvPr id="10" name="Group 56"/>
          <p:cNvGrpSpPr>
            <a:grpSpLocks/>
          </p:cNvGrpSpPr>
          <p:nvPr/>
        </p:nvGrpSpPr>
        <p:grpSpPr bwMode="auto">
          <a:xfrm>
            <a:off x="570375" y="4838993"/>
            <a:ext cx="2616200" cy="1560220"/>
            <a:chOff x="-319588" y="1349510"/>
            <a:chExt cx="2276196" cy="1559905"/>
          </a:xfrm>
        </p:grpSpPr>
        <p:sp>
          <p:nvSpPr>
            <p:cNvPr id="98" name="TextBox 97"/>
            <p:cNvSpPr txBox="1"/>
            <p:nvPr/>
          </p:nvSpPr>
          <p:spPr>
            <a:xfrm>
              <a:off x="-319588" y="1746255"/>
              <a:ext cx="2276196" cy="1163160"/>
            </a:xfrm>
            <a:prstGeom prst="rect">
              <a:avLst/>
            </a:prstGeom>
            <a:noFill/>
          </p:spPr>
          <p:txBody>
            <a:bodyPr lIns="0" tIns="0" rIns="0" bIns="0">
              <a:spAutoFit/>
            </a:bodyPr>
            <a:lstStyle/>
            <a:p>
              <a:pPr defTabSz="914400" fontAlgn="auto">
                <a:spcBef>
                  <a:spcPct val="20000"/>
                </a:spcBef>
                <a:spcAft>
                  <a:spcPts val="0"/>
                </a:spcAft>
                <a:defRPr/>
              </a:pPr>
              <a:r>
                <a:rPr lang="en-US" sz="1800" dirty="0" smtClean="0">
                  <a:solidFill>
                    <a:schemeClr val="tx1">
                      <a:lumMod val="50000"/>
                      <a:lumOff val="50000"/>
                    </a:schemeClr>
                  </a:solidFill>
                  <a:latin typeface="+mn-lt"/>
                  <a:cs typeface="+mn-cs"/>
                </a:rPr>
                <a:t>Sent to all academic staff within the Research Institution. </a:t>
              </a:r>
            </a:p>
            <a:p>
              <a:pPr defTabSz="914400" fontAlgn="auto">
                <a:spcBef>
                  <a:spcPct val="20000"/>
                </a:spcBef>
                <a:spcAft>
                  <a:spcPts val="0"/>
                </a:spcAft>
                <a:defRPr/>
              </a:pPr>
              <a:r>
                <a:rPr lang="en-US" sz="1800" smtClean="0">
                  <a:solidFill>
                    <a:schemeClr val="tx1">
                      <a:lumMod val="50000"/>
                      <a:lumOff val="50000"/>
                    </a:schemeClr>
                  </a:solidFill>
                  <a:latin typeface="+mn-lt"/>
                  <a:cs typeface="+mn-cs"/>
                </a:rPr>
                <a:t>(119 </a:t>
              </a:r>
              <a:r>
                <a:rPr lang="en-US" sz="1800" dirty="0" smtClean="0">
                  <a:solidFill>
                    <a:schemeClr val="tx1">
                      <a:lumMod val="50000"/>
                      <a:lumOff val="50000"/>
                    </a:schemeClr>
                  </a:solidFill>
                  <a:latin typeface="+mn-lt"/>
                  <a:cs typeface="+mn-cs"/>
                </a:rPr>
                <a:t>responses)</a:t>
              </a:r>
              <a:endParaRPr lang="en-US" sz="1800" dirty="0">
                <a:solidFill>
                  <a:schemeClr val="tx1">
                    <a:lumMod val="65000"/>
                    <a:lumOff val="35000"/>
                  </a:schemeClr>
                </a:solidFill>
                <a:latin typeface="+mn-lt"/>
                <a:cs typeface="+mn-cs"/>
              </a:endParaRPr>
            </a:p>
          </p:txBody>
        </p:sp>
        <p:sp>
          <p:nvSpPr>
            <p:cNvPr id="141340" name="Rectangle 98"/>
            <p:cNvSpPr>
              <a:spLocks noChangeArrowheads="1"/>
            </p:cNvSpPr>
            <p:nvPr/>
          </p:nvSpPr>
          <p:spPr bwMode="auto">
            <a:xfrm>
              <a:off x="-120735" y="1349510"/>
              <a:ext cx="1723018" cy="307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defTabSz="1030288"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r"/>
              <a:r>
                <a:rPr lang="en-US" altLang="en-US" b="1" dirty="0" smtClean="0">
                  <a:solidFill>
                    <a:schemeClr val="accent1"/>
                  </a:solidFill>
                </a:rPr>
                <a:t>Questionnaire</a:t>
              </a:r>
              <a:endParaRPr lang="en-US" altLang="en-US" b="1" dirty="0">
                <a:solidFill>
                  <a:schemeClr val="accent1"/>
                </a:solidFill>
              </a:endParaRPr>
            </a:p>
          </p:txBody>
        </p:sp>
      </p:grpSp>
      <p:sp>
        <p:nvSpPr>
          <p:cNvPr id="100" name="Freeform 101"/>
          <p:cNvSpPr>
            <a:spLocks noEditPoints="1"/>
          </p:cNvSpPr>
          <p:nvPr/>
        </p:nvSpPr>
        <p:spPr bwMode="auto">
          <a:xfrm>
            <a:off x="3500438" y="2798763"/>
            <a:ext cx="420687" cy="390525"/>
          </a:xfrm>
          <a:custGeom>
            <a:avLst/>
            <a:gdLst>
              <a:gd name="T0" fmla="*/ 39 w 68"/>
              <a:gd name="T1" fmla="*/ 36 h 63"/>
              <a:gd name="T2" fmla="*/ 41 w 68"/>
              <a:gd name="T3" fmla="*/ 44 h 63"/>
              <a:gd name="T4" fmla="*/ 35 w 68"/>
              <a:gd name="T5" fmla="*/ 50 h 63"/>
              <a:gd name="T6" fmla="*/ 27 w 68"/>
              <a:gd name="T7" fmla="*/ 53 h 63"/>
              <a:gd name="T8" fmla="*/ 18 w 68"/>
              <a:gd name="T9" fmla="*/ 53 h 63"/>
              <a:gd name="T10" fmla="*/ 11 w 68"/>
              <a:gd name="T11" fmla="*/ 50 h 63"/>
              <a:gd name="T12" fmla="*/ 4 w 68"/>
              <a:gd name="T13" fmla="*/ 44 h 63"/>
              <a:gd name="T14" fmla="*/ 6 w 68"/>
              <a:gd name="T15" fmla="*/ 36 h 63"/>
              <a:gd name="T16" fmla="*/ 0 w 68"/>
              <a:gd name="T17" fmla="*/ 28 h 63"/>
              <a:gd name="T18" fmla="*/ 7 w 68"/>
              <a:gd name="T19" fmla="*/ 23 h 63"/>
              <a:gd name="T20" fmla="*/ 4 w 68"/>
              <a:gd name="T21" fmla="*/ 18 h 63"/>
              <a:gd name="T22" fmla="*/ 15 w 68"/>
              <a:gd name="T23" fmla="*/ 16 h 63"/>
              <a:gd name="T24" fmla="*/ 19 w 68"/>
              <a:gd name="T25" fmla="*/ 8 h 63"/>
              <a:gd name="T26" fmla="*/ 28 w 68"/>
              <a:gd name="T27" fmla="*/ 15 h 63"/>
              <a:gd name="T28" fmla="*/ 35 w 68"/>
              <a:gd name="T29" fmla="*/ 12 h 63"/>
              <a:gd name="T30" fmla="*/ 41 w 68"/>
              <a:gd name="T31" fmla="*/ 19 h 63"/>
              <a:gd name="T32" fmla="*/ 45 w 68"/>
              <a:gd name="T33" fmla="*/ 27 h 63"/>
              <a:gd name="T34" fmla="*/ 23 w 68"/>
              <a:gd name="T35" fmla="*/ 22 h 63"/>
              <a:gd name="T36" fmla="*/ 32 w 68"/>
              <a:gd name="T37" fmla="*/ 31 h 63"/>
              <a:gd name="T38" fmla="*/ 63 w 68"/>
              <a:gd name="T39" fmla="*/ 16 h 63"/>
              <a:gd name="T40" fmla="*/ 64 w 68"/>
              <a:gd name="T41" fmla="*/ 24 h 63"/>
              <a:gd name="T42" fmla="*/ 55 w 68"/>
              <a:gd name="T43" fmla="*/ 22 h 63"/>
              <a:gd name="T44" fmla="*/ 46 w 68"/>
              <a:gd name="T45" fmla="*/ 24 h 63"/>
              <a:gd name="T46" fmla="*/ 46 w 68"/>
              <a:gd name="T47" fmla="*/ 16 h 63"/>
              <a:gd name="T48" fmla="*/ 46 w 68"/>
              <a:gd name="T49" fmla="*/ 9 h 63"/>
              <a:gd name="T50" fmla="*/ 46 w 68"/>
              <a:gd name="T51" fmla="*/ 2 h 63"/>
              <a:gd name="T52" fmla="*/ 55 w 68"/>
              <a:gd name="T53" fmla="*/ 4 h 63"/>
              <a:gd name="T54" fmla="*/ 59 w 68"/>
              <a:gd name="T55" fmla="*/ 0 h 63"/>
              <a:gd name="T56" fmla="*/ 62 w 68"/>
              <a:gd name="T57" fmla="*/ 7 h 63"/>
              <a:gd name="T58" fmla="*/ 68 w 68"/>
              <a:gd name="T59" fmla="*/ 15 h 63"/>
              <a:gd name="T60" fmla="*/ 62 w 68"/>
              <a:gd name="T61" fmla="*/ 55 h 63"/>
              <a:gd name="T62" fmla="*/ 59 w 68"/>
              <a:gd name="T63" fmla="*/ 63 h 63"/>
              <a:gd name="T64" fmla="*/ 54 w 68"/>
              <a:gd name="T65" fmla="*/ 59 h 63"/>
              <a:gd name="T66" fmla="*/ 45 w 68"/>
              <a:gd name="T67" fmla="*/ 60 h 63"/>
              <a:gd name="T68" fmla="*/ 41 w 68"/>
              <a:gd name="T69" fmla="*/ 52 h 63"/>
              <a:gd name="T70" fmla="*/ 47 w 68"/>
              <a:gd name="T71" fmla="*/ 44 h 63"/>
              <a:gd name="T72" fmla="*/ 50 w 68"/>
              <a:gd name="T73" fmla="*/ 36 h 63"/>
              <a:gd name="T74" fmla="*/ 56 w 68"/>
              <a:gd name="T75" fmla="*/ 40 h 63"/>
              <a:gd name="T76" fmla="*/ 64 w 68"/>
              <a:gd name="T77" fmla="*/ 39 h 63"/>
              <a:gd name="T78" fmla="*/ 63 w 68"/>
              <a:gd name="T79" fmla="*/ 46 h 63"/>
              <a:gd name="T80" fmla="*/ 55 w 68"/>
              <a:gd name="T81" fmla="*/ 8 h 63"/>
              <a:gd name="T82" fmla="*/ 59 w 68"/>
              <a:gd name="T83" fmla="*/ 13 h 63"/>
              <a:gd name="T84" fmla="*/ 50 w 68"/>
              <a:gd name="T85" fmla="*/ 49 h 63"/>
              <a:gd name="T86" fmla="*/ 55 w 68"/>
              <a:gd name="T87" fmla="*/ 45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8"/>
              <a:gd name="T133" fmla="*/ 0 h 63"/>
              <a:gd name="T134" fmla="*/ 68 w 68"/>
              <a:gd name="T135" fmla="*/ 63 h 6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1" name="Freeform 24"/>
          <p:cNvSpPr>
            <a:spLocks noEditPoints="1"/>
          </p:cNvSpPr>
          <p:nvPr/>
        </p:nvSpPr>
        <p:spPr bwMode="auto">
          <a:xfrm>
            <a:off x="5203825" y="4802188"/>
            <a:ext cx="309563" cy="336550"/>
          </a:xfrm>
          <a:custGeom>
            <a:avLst/>
            <a:gdLst>
              <a:gd name="T0" fmla="*/ 55 w 59"/>
              <a:gd name="T1" fmla="*/ 55 h 64"/>
              <a:gd name="T2" fmla="*/ 39 w 59"/>
              <a:gd name="T3" fmla="*/ 55 h 64"/>
              <a:gd name="T4" fmla="*/ 30 w 59"/>
              <a:gd name="T5" fmla="*/ 64 h 64"/>
              <a:gd name="T6" fmla="*/ 21 w 59"/>
              <a:gd name="T7" fmla="*/ 55 h 64"/>
              <a:gd name="T8" fmla="*/ 5 w 59"/>
              <a:gd name="T9" fmla="*/ 55 h 64"/>
              <a:gd name="T10" fmla="*/ 0 w 59"/>
              <a:gd name="T11" fmla="*/ 50 h 64"/>
              <a:gd name="T12" fmla="*/ 11 w 59"/>
              <a:gd name="T13" fmla="*/ 20 h 64"/>
              <a:gd name="T14" fmla="*/ 27 w 59"/>
              <a:gd name="T15" fmla="*/ 5 h 64"/>
              <a:gd name="T16" fmla="*/ 26 w 59"/>
              <a:gd name="T17" fmla="*/ 3 h 64"/>
              <a:gd name="T18" fmla="*/ 30 w 59"/>
              <a:gd name="T19" fmla="*/ 0 h 64"/>
              <a:gd name="T20" fmla="*/ 33 w 59"/>
              <a:gd name="T21" fmla="*/ 3 h 64"/>
              <a:gd name="T22" fmla="*/ 33 w 59"/>
              <a:gd name="T23" fmla="*/ 5 h 64"/>
              <a:gd name="T24" fmla="*/ 48 w 59"/>
              <a:gd name="T25" fmla="*/ 20 h 64"/>
              <a:gd name="T26" fmla="*/ 59 w 59"/>
              <a:gd name="T27" fmla="*/ 50 h 64"/>
              <a:gd name="T28" fmla="*/ 55 w 59"/>
              <a:gd name="T29" fmla="*/ 55 h 64"/>
              <a:gd name="T30" fmla="*/ 30 w 59"/>
              <a:gd name="T31" fmla="*/ 60 h 64"/>
              <a:gd name="T32" fmla="*/ 25 w 59"/>
              <a:gd name="T33" fmla="*/ 55 h 64"/>
              <a:gd name="T34" fmla="*/ 24 w 59"/>
              <a:gd name="T35" fmla="*/ 54 h 64"/>
              <a:gd name="T36" fmla="*/ 23 w 59"/>
              <a:gd name="T37" fmla="*/ 55 h 64"/>
              <a:gd name="T38" fmla="*/ 30 w 59"/>
              <a:gd name="T39" fmla="*/ 61 h 64"/>
              <a:gd name="T40" fmla="*/ 30 w 59"/>
              <a:gd name="T41" fmla="*/ 60 h 64"/>
              <a:gd name="T42" fmla="*/ 30 w 59"/>
              <a:gd name="T43" fmla="*/ 60 h 6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9"/>
              <a:gd name="T67" fmla="*/ 0 h 64"/>
              <a:gd name="T68" fmla="*/ 59 w 59"/>
              <a:gd name="T69" fmla="*/ 64 h 6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2" name="Freeform 138"/>
          <p:cNvSpPr>
            <a:spLocks noEditPoints="1"/>
          </p:cNvSpPr>
          <p:nvPr/>
        </p:nvSpPr>
        <p:spPr bwMode="auto">
          <a:xfrm>
            <a:off x="5443538" y="3017838"/>
            <a:ext cx="355600" cy="276225"/>
          </a:xfrm>
          <a:custGeom>
            <a:avLst/>
            <a:gdLst>
              <a:gd name="T0" fmla="*/ 50 w 64"/>
              <a:gd name="T1" fmla="*/ 40 h 50"/>
              <a:gd name="T2" fmla="*/ 40 w 64"/>
              <a:gd name="T3" fmla="*/ 50 h 50"/>
              <a:gd name="T4" fmla="*/ 10 w 64"/>
              <a:gd name="T5" fmla="*/ 50 h 50"/>
              <a:gd name="T6" fmla="*/ 0 w 64"/>
              <a:gd name="T7" fmla="*/ 40 h 50"/>
              <a:gd name="T8" fmla="*/ 0 w 64"/>
              <a:gd name="T9" fmla="*/ 10 h 50"/>
              <a:gd name="T10" fmla="*/ 10 w 64"/>
              <a:gd name="T11" fmla="*/ 0 h 50"/>
              <a:gd name="T12" fmla="*/ 40 w 64"/>
              <a:gd name="T13" fmla="*/ 0 h 50"/>
              <a:gd name="T14" fmla="*/ 44 w 64"/>
              <a:gd name="T15" fmla="*/ 1 h 50"/>
              <a:gd name="T16" fmla="*/ 45 w 64"/>
              <a:gd name="T17" fmla="*/ 2 h 50"/>
              <a:gd name="T18" fmla="*/ 44 w 64"/>
              <a:gd name="T19" fmla="*/ 3 h 50"/>
              <a:gd name="T20" fmla="*/ 42 w 64"/>
              <a:gd name="T21" fmla="*/ 4 h 50"/>
              <a:gd name="T22" fmla="*/ 41 w 64"/>
              <a:gd name="T23" fmla="*/ 5 h 50"/>
              <a:gd name="T24" fmla="*/ 40 w 64"/>
              <a:gd name="T25" fmla="*/ 4 h 50"/>
              <a:gd name="T26" fmla="*/ 10 w 64"/>
              <a:gd name="T27" fmla="*/ 4 h 50"/>
              <a:gd name="T28" fmla="*/ 4 w 64"/>
              <a:gd name="T29" fmla="*/ 10 h 50"/>
              <a:gd name="T30" fmla="*/ 4 w 64"/>
              <a:gd name="T31" fmla="*/ 40 h 50"/>
              <a:gd name="T32" fmla="*/ 10 w 64"/>
              <a:gd name="T33" fmla="*/ 46 h 50"/>
              <a:gd name="T34" fmla="*/ 40 w 64"/>
              <a:gd name="T35" fmla="*/ 46 h 50"/>
              <a:gd name="T36" fmla="*/ 45 w 64"/>
              <a:gd name="T37" fmla="*/ 40 h 50"/>
              <a:gd name="T38" fmla="*/ 45 w 64"/>
              <a:gd name="T39" fmla="*/ 35 h 50"/>
              <a:gd name="T40" fmla="*/ 46 w 64"/>
              <a:gd name="T41" fmla="*/ 35 h 50"/>
              <a:gd name="T42" fmla="*/ 48 w 64"/>
              <a:gd name="T43" fmla="*/ 32 h 50"/>
              <a:gd name="T44" fmla="*/ 49 w 64"/>
              <a:gd name="T45" fmla="*/ 32 h 50"/>
              <a:gd name="T46" fmla="*/ 50 w 64"/>
              <a:gd name="T47" fmla="*/ 33 h 50"/>
              <a:gd name="T48" fmla="*/ 50 w 64"/>
              <a:gd name="T49" fmla="*/ 40 h 50"/>
              <a:gd name="T50" fmla="*/ 57 w 64"/>
              <a:gd name="T51" fmla="*/ 17 h 50"/>
              <a:gd name="T52" fmla="*/ 33 w 64"/>
              <a:gd name="T53" fmla="*/ 41 h 50"/>
              <a:gd name="T54" fmla="*/ 23 w 64"/>
              <a:gd name="T55" fmla="*/ 41 h 50"/>
              <a:gd name="T56" fmla="*/ 23 w 64"/>
              <a:gd name="T57" fmla="*/ 31 h 50"/>
              <a:gd name="T58" fmla="*/ 47 w 64"/>
              <a:gd name="T59" fmla="*/ 7 h 50"/>
              <a:gd name="T60" fmla="*/ 57 w 64"/>
              <a:gd name="T61" fmla="*/ 17 h 50"/>
              <a:gd name="T62" fmla="*/ 36 w 64"/>
              <a:gd name="T63" fmla="*/ 33 h 50"/>
              <a:gd name="T64" fmla="*/ 30 w 64"/>
              <a:gd name="T65" fmla="*/ 28 h 50"/>
              <a:gd name="T66" fmla="*/ 26 w 64"/>
              <a:gd name="T67" fmla="*/ 32 h 50"/>
              <a:gd name="T68" fmla="*/ 26 w 64"/>
              <a:gd name="T69" fmla="*/ 34 h 50"/>
              <a:gd name="T70" fmla="*/ 29 w 64"/>
              <a:gd name="T71" fmla="*/ 34 h 50"/>
              <a:gd name="T72" fmla="*/ 29 w 64"/>
              <a:gd name="T73" fmla="*/ 38 h 50"/>
              <a:gd name="T74" fmla="*/ 31 w 64"/>
              <a:gd name="T75" fmla="*/ 38 h 50"/>
              <a:gd name="T76" fmla="*/ 36 w 64"/>
              <a:gd name="T77" fmla="*/ 33 h 50"/>
              <a:gd name="T78" fmla="*/ 46 w 64"/>
              <a:gd name="T79" fmla="*/ 12 h 50"/>
              <a:gd name="T80" fmla="*/ 34 w 64"/>
              <a:gd name="T81" fmla="*/ 24 h 50"/>
              <a:gd name="T82" fmla="*/ 33 w 64"/>
              <a:gd name="T83" fmla="*/ 26 h 50"/>
              <a:gd name="T84" fmla="*/ 35 w 64"/>
              <a:gd name="T85" fmla="*/ 26 h 50"/>
              <a:gd name="T86" fmla="*/ 47 w 64"/>
              <a:gd name="T87" fmla="*/ 13 h 50"/>
              <a:gd name="T88" fmla="*/ 47 w 64"/>
              <a:gd name="T89" fmla="*/ 12 h 50"/>
              <a:gd name="T90" fmla="*/ 46 w 64"/>
              <a:gd name="T91" fmla="*/ 12 h 50"/>
              <a:gd name="T92" fmla="*/ 59 w 64"/>
              <a:gd name="T93" fmla="*/ 15 h 50"/>
              <a:gd name="T94" fmla="*/ 49 w 64"/>
              <a:gd name="T95" fmla="*/ 4 h 50"/>
              <a:gd name="T96" fmla="*/ 52 w 64"/>
              <a:gd name="T97" fmla="*/ 1 h 50"/>
              <a:gd name="T98" fmla="*/ 57 w 64"/>
              <a:gd name="T99" fmla="*/ 1 h 50"/>
              <a:gd name="T100" fmla="*/ 62 w 64"/>
              <a:gd name="T101" fmla="*/ 7 h 50"/>
              <a:gd name="T102" fmla="*/ 62 w 64"/>
              <a:gd name="T103" fmla="*/ 11 h 50"/>
              <a:gd name="T104" fmla="*/ 59 w 64"/>
              <a:gd name="T105" fmla="*/ 15 h 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4"/>
              <a:gd name="T160" fmla="*/ 0 h 50"/>
              <a:gd name="T161" fmla="*/ 64 w 64"/>
              <a:gd name="T162" fmla="*/ 50 h 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4" name="Freeform 9"/>
          <p:cNvSpPr>
            <a:spLocks/>
          </p:cNvSpPr>
          <p:nvPr/>
        </p:nvSpPr>
        <p:spPr bwMode="auto">
          <a:xfrm>
            <a:off x="2705100" y="3327400"/>
            <a:ext cx="1176338" cy="720725"/>
          </a:xfrm>
          <a:custGeom>
            <a:avLst/>
            <a:gdLst>
              <a:gd name="T0" fmla="*/ 250 w 313"/>
              <a:gd name="T1" fmla="*/ 192 h 192"/>
              <a:gd name="T2" fmla="*/ 62 w 313"/>
              <a:gd name="T3" fmla="*/ 192 h 192"/>
              <a:gd name="T4" fmla="*/ 61 w 313"/>
              <a:gd name="T5" fmla="*/ 160 h 192"/>
              <a:gd name="T6" fmla="*/ 61 w 313"/>
              <a:gd name="T7" fmla="*/ 158 h 192"/>
              <a:gd name="T8" fmla="*/ 0 w 313"/>
              <a:gd name="T9" fmla="*/ 158 h 192"/>
              <a:gd name="T10" fmla="*/ 157 w 313"/>
              <a:gd name="T11" fmla="*/ 0 h 192"/>
              <a:gd name="T12" fmla="*/ 313 w 313"/>
              <a:gd name="T13" fmla="*/ 158 h 192"/>
              <a:gd name="T14" fmla="*/ 248 w 313"/>
              <a:gd name="T15" fmla="*/ 158 h 192"/>
              <a:gd name="T16" fmla="*/ 248 w 313"/>
              <a:gd name="T17" fmla="*/ 160 h 192"/>
              <a:gd name="T18" fmla="*/ 250 w 313"/>
              <a:gd name="T19" fmla="*/ 192 h 1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3"/>
              <a:gd name="T31" fmla="*/ 0 h 192"/>
              <a:gd name="T32" fmla="*/ 313 w 313"/>
              <a:gd name="T33" fmla="*/ 192 h 1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05" name="Text Placeholder 3"/>
          <p:cNvSpPr txBox="1">
            <a:spLocks/>
          </p:cNvSpPr>
          <p:nvPr/>
        </p:nvSpPr>
        <p:spPr bwMode="auto">
          <a:xfrm>
            <a:off x="3108325" y="3517900"/>
            <a:ext cx="4016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Arial" panose="020B0604020202020204" pitchFamily="34" charset="0"/>
                <a:ea typeface="FontAwesome" pitchFamily="2" charset="0"/>
                <a:cs typeface="FontAwesome" pitchFamily="2" charset="0"/>
              </a:defRPr>
            </a:lvl1pPr>
            <a:lvl2pPr marL="742950" indent="-285750">
              <a:defRPr sz="2000">
                <a:solidFill>
                  <a:schemeClr val="tx1"/>
                </a:solidFill>
                <a:latin typeface="Arial" panose="020B0604020202020204" pitchFamily="34" charset="0"/>
                <a:ea typeface="FontAwesome" pitchFamily="2" charset="0"/>
                <a:cs typeface="FontAwesome" pitchFamily="2" charset="0"/>
              </a:defRPr>
            </a:lvl2pPr>
            <a:lvl3pPr marL="1143000" indent="-228600">
              <a:defRPr sz="2000">
                <a:solidFill>
                  <a:schemeClr val="tx1"/>
                </a:solidFill>
                <a:latin typeface="Arial" panose="020B0604020202020204" pitchFamily="34" charset="0"/>
                <a:ea typeface="FontAwesome" pitchFamily="2" charset="0"/>
                <a:cs typeface="FontAwesome" pitchFamily="2" charset="0"/>
              </a:defRPr>
            </a:lvl3pPr>
            <a:lvl4pPr marL="1600200" indent="-228600">
              <a:defRPr sz="2000">
                <a:solidFill>
                  <a:schemeClr val="tx1"/>
                </a:solidFill>
                <a:latin typeface="Arial" panose="020B0604020202020204" pitchFamily="34" charset="0"/>
                <a:ea typeface="FontAwesome" pitchFamily="2" charset="0"/>
                <a:cs typeface="FontAwesome" pitchFamily="2" charset="0"/>
              </a:defRPr>
            </a:lvl4pPr>
            <a:lvl5pPr marL="2057400" indent="-228600">
              <a:defRPr sz="2000">
                <a:solidFill>
                  <a:schemeClr val="tx1"/>
                </a:solidFill>
                <a:latin typeface="Arial" panose="020B0604020202020204" pitchFamily="34" charset="0"/>
                <a:ea typeface="FontAwesome" pitchFamily="2" charset="0"/>
                <a:cs typeface="FontAwesome" pitchFamily="2" charset="0"/>
              </a:defRPr>
            </a:lvl5pPr>
            <a:lvl6pPr marL="25146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6pPr>
            <a:lvl7pPr marL="29718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7pPr>
            <a:lvl8pPr marL="34290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8pPr>
            <a:lvl9pPr marL="3886200" indent="-228600" fontAlgn="base">
              <a:spcBef>
                <a:spcPct val="0"/>
              </a:spcBef>
              <a:spcAft>
                <a:spcPct val="0"/>
              </a:spcAft>
              <a:defRPr sz="2000">
                <a:solidFill>
                  <a:schemeClr val="tx1"/>
                </a:solidFill>
                <a:latin typeface="Arial" panose="020B0604020202020204" pitchFamily="34" charset="0"/>
                <a:ea typeface="FontAwesome" pitchFamily="2" charset="0"/>
                <a:cs typeface="FontAwesome" pitchFamily="2" charset="0"/>
              </a:defRPr>
            </a:lvl9pPr>
          </a:lstStyle>
          <a:p>
            <a:pPr algn="ctr" defTabSz="914400">
              <a:spcBef>
                <a:spcPct val="20000"/>
              </a:spcBef>
              <a:buFont typeface="Arial" panose="020B0604020202020204" pitchFamily="34" charset="0"/>
              <a:buNone/>
            </a:pPr>
            <a:r>
              <a:rPr lang="en-US" altLang="en-US" sz="2800" b="1" dirty="0">
                <a:solidFill>
                  <a:schemeClr val="bg1"/>
                </a:solidFill>
              </a:rPr>
              <a:t>01</a:t>
            </a:r>
          </a:p>
        </p:txBody>
      </p:sp>
      <p:sp>
        <p:nvSpPr>
          <p:cNvPr id="45" name="Freeform 105"/>
          <p:cNvSpPr>
            <a:spLocks noEditPoints="1"/>
          </p:cNvSpPr>
          <p:nvPr/>
        </p:nvSpPr>
        <p:spPr bwMode="auto">
          <a:xfrm>
            <a:off x="3342481" y="4471346"/>
            <a:ext cx="380835" cy="339725"/>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2"/>
          </a:solidFill>
          <a:ln w="9525">
            <a:noFill/>
            <a:round/>
            <a:headEnd/>
            <a:tailEnd/>
          </a:ln>
        </p:spPr>
        <p:txBody>
          <a:bodyPr/>
          <a:lstStyle/>
          <a:p>
            <a:pPr fontAlgn="auto">
              <a:spcBef>
                <a:spcPts val="0"/>
              </a:spcBef>
              <a:spcAft>
                <a:spcPts val="0"/>
              </a:spcAft>
              <a:defRPr/>
            </a:pPr>
            <a:endParaRPr lang="en-US" dirty="0">
              <a:latin typeface="+mn-lt"/>
              <a:cs typeface="+mn-cs"/>
            </a:endParaRPr>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par>
                                <p:cTn id="8" presetID="2" presetClass="entr" presetSubtype="8" accel="50000" decel="5000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0-#ppt_w/2"/>
                                          </p:val>
                                        </p:tav>
                                        <p:tav tm="100000">
                                          <p:val>
                                            <p:strVal val="#ppt_x"/>
                                          </p:val>
                                        </p:tav>
                                      </p:tavLst>
                                    </p:anim>
                                    <p:anim calcmode="lin" valueType="num">
                                      <p:cBhvr additive="base">
                                        <p:cTn id="11" dur="500" fill="hold"/>
                                        <p:tgtEl>
                                          <p:spTgt spid="10"/>
                                        </p:tgtEl>
                                        <p:attrNameLst>
                                          <p:attrName>ppt_y</p:attrName>
                                        </p:attrNameLst>
                                      </p:cBhvr>
                                      <p:tavLst>
                                        <p:tav tm="0">
                                          <p:val>
                                            <p:strVal val="#ppt_y"/>
                                          </p:val>
                                        </p:tav>
                                        <p:tav tm="100000">
                                          <p:val>
                                            <p:strVal val="#ppt_y"/>
                                          </p:val>
                                        </p:tav>
                                      </p:tavLst>
                                    </p:anim>
                                  </p:childTnLst>
                                </p:cTn>
                              </p:par>
                            </p:childTnLst>
                          </p:cTn>
                        </p:par>
                        <p:par>
                          <p:cTn id="12" fill="hold" nodeType="afterGroup">
                            <p:stCondLst>
                              <p:cond delay="500"/>
                            </p:stCondLst>
                            <p:childTnLst>
                              <p:par>
                                <p:cTn id="13" presetID="18" presetClass="entr" presetSubtype="12"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strips(downLeft)">
                                      <p:cBhvr>
                                        <p:cTn id="15" dur="500"/>
                                        <p:tgtEl>
                                          <p:spTgt spid="2"/>
                                        </p:tgtEl>
                                      </p:cBhvr>
                                    </p:animEffect>
                                  </p:childTnLst>
                                </p:cTn>
                              </p:par>
                              <p:par>
                                <p:cTn id="16" presetID="2" presetClass="entr" presetSubtype="8" accel="50000" decel="5000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18" presetClass="entr" presetSubtype="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trips(downRight)">
                                      <p:cBhvr>
                                        <p:cTn id="23" dur="500"/>
                                        <p:tgtEl>
                                          <p:spTgt spid="3"/>
                                        </p:tgtEl>
                                      </p:cBhvr>
                                    </p:animEffect>
                                  </p:childTnLst>
                                </p:cTn>
                              </p:par>
                              <p:par>
                                <p:cTn id="24" presetID="2" presetClass="entr" presetSubtype="2" accel="50000" decel="5000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1500"/>
                            </p:stCondLst>
                            <p:childTnLst>
                              <p:par>
                                <p:cTn id="29" presetID="18" presetClass="entr" presetSubtype="3"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trips(upRight)">
                                      <p:cBhvr>
                                        <p:cTn id="31" dur="500"/>
                                        <p:tgtEl>
                                          <p:spTgt spid="5"/>
                                        </p:tgtEl>
                                      </p:cBhvr>
                                    </p:animEffect>
                                  </p:childTnLst>
                                </p:cTn>
                              </p:par>
                              <p:par>
                                <p:cTn id="32" presetID="2" presetClass="entr" presetSubtype="2" accel="50000" decel="5000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1+#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Custom Design">
  <a:themeElements>
    <a:clrScheme name="1_Colored Theme">
      <a:dk1>
        <a:srgbClr val="262626"/>
      </a:dk1>
      <a:lt1>
        <a:srgbClr val="FFFFFF"/>
      </a:lt1>
      <a:dk2>
        <a:srgbClr val="262626"/>
      </a:dk2>
      <a:lt2>
        <a:srgbClr val="FFFFFF"/>
      </a:lt2>
      <a:accent1>
        <a:srgbClr val="FFC000"/>
      </a:accent1>
      <a:accent2>
        <a:srgbClr val="FF3F5F"/>
      </a:accent2>
      <a:accent3>
        <a:srgbClr val="2AC2AC"/>
      </a:accent3>
      <a:accent4>
        <a:srgbClr val="3BC7E2"/>
      </a:accent4>
      <a:accent5>
        <a:srgbClr val="2993FF"/>
      </a:accent5>
      <a:accent6>
        <a:srgbClr val="7F739A"/>
      </a:accent6>
      <a:hlink>
        <a:srgbClr val="FFFFFF"/>
      </a:hlink>
      <a:folHlink>
        <a:srgbClr val="595959"/>
      </a:folHlink>
    </a:clrScheme>
    <a:fontScheme name="Arial">
      <a:majorFont>
        <a:latin typeface="Arial"/>
        <a:ea typeface=""/>
        <a:cs typeface="FontAwesome"/>
      </a:majorFont>
      <a:minorFont>
        <a:latin typeface="Arial"/>
        <a:ea typeface=""/>
        <a:cs typeface="FontAwesom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32688</TotalTime>
  <Words>5254</Words>
  <Application>Microsoft Macintosh PowerPoint</Application>
  <PresentationFormat>On-screen Show (4:3)</PresentationFormat>
  <Paragraphs>335</Paragraphs>
  <Slides>23</Slides>
  <Notes>23</Notes>
  <HiddenSlides>0</HiddenSlides>
  <MMClips>1</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1_Custom Design</vt:lpstr>
      <vt:lpstr>Scaling the Mountain: an exploration of gendered experience of academic staff in relation to the  Research Excellence Framework 2014</vt:lpstr>
      <vt:lpstr>Meet Our Team</vt:lpstr>
      <vt:lpstr>Presentation Objectives</vt:lpstr>
      <vt:lpstr>PowerPoint Presentation</vt:lpstr>
      <vt:lpstr>UK HE Staff Population</vt:lpstr>
      <vt:lpstr>Background</vt:lpstr>
      <vt:lpstr>Theoretical Context</vt:lpstr>
      <vt:lpstr>Gendered barriers to research activity</vt:lpstr>
      <vt:lpstr>Methodology</vt:lpstr>
      <vt:lpstr>Data overview</vt:lpstr>
      <vt:lpstr>Data Overview</vt:lpstr>
      <vt:lpstr>Teaching loads by Gender</vt:lpstr>
      <vt:lpstr>Research Activity</vt:lpstr>
      <vt:lpstr>Research loads by Gender</vt:lpstr>
      <vt:lpstr>Self-Selection for REF</vt:lpstr>
      <vt:lpstr>Factors that prevent self-selection</vt:lpstr>
      <vt:lpstr>Caring Responsibilities</vt:lpstr>
      <vt:lpstr>Future Themes</vt:lpstr>
      <vt:lpstr>Future Themes</vt:lpstr>
      <vt:lpstr>Future themes</vt:lpstr>
      <vt:lpstr>Future Action</vt:lpstr>
      <vt:lpstr>Bibliography</vt:lpstr>
      <vt:lpstr>Contact Details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dfdfdfdfd</dc:title>
  <dc:creator>High Tech</dc:creator>
  <cp:lastModifiedBy>Chantal Davies</cp:lastModifiedBy>
  <cp:revision>7451</cp:revision>
  <cp:lastPrinted>2015-12-07T11:47:15Z</cp:lastPrinted>
  <dcterms:created xsi:type="dcterms:W3CDTF">2014-09-03T19:30:44Z</dcterms:created>
  <dcterms:modified xsi:type="dcterms:W3CDTF">2015-12-07T12:03:48Z</dcterms:modified>
</cp:coreProperties>
</file>