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notesMasterIdLst>
    <p:notesMasterId r:id="rId14"/>
  </p:notesMasterIdLst>
  <p:sldIdLst>
    <p:sldId id="256" r:id="rId2"/>
    <p:sldId id="257" r:id="rId3"/>
    <p:sldId id="258" r:id="rId4"/>
    <p:sldId id="259" r:id="rId5"/>
    <p:sldId id="260" r:id="rId6"/>
    <p:sldId id="261" r:id="rId7"/>
    <p:sldId id="264" r:id="rId8"/>
    <p:sldId id="263" r:id="rId9"/>
    <p:sldId id="262" r:id="rId10"/>
    <p:sldId id="265" r:id="rId11"/>
    <p:sldId id="267" r:id="rId12"/>
    <p:sldId id="266" r:id="rId1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648" autoAdjust="0"/>
    <p:restoredTop sz="96271" autoAdjust="0"/>
  </p:normalViewPr>
  <p:slideViewPr>
    <p:cSldViewPr snapToGrid="0" snapToObjects="1">
      <p:cViewPr varScale="1">
        <p:scale>
          <a:sx n="98" d="100"/>
          <a:sy n="98" d="100"/>
        </p:scale>
        <p:origin x="78" y="780"/>
      </p:cViewPr>
      <p:guideLst>
        <p:guide orient="horz" pos="1620"/>
        <p:guide pos="2880"/>
      </p:guideLst>
    </p:cSldViewPr>
  </p:slideViewPr>
  <p:outlineViewPr>
    <p:cViewPr>
      <p:scale>
        <a:sx n="33" d="100"/>
        <a:sy n="33" d="100"/>
      </p:scale>
      <p:origin x="0" y="-1374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ED1AC3-32CC-F34A-8BF4-94C0BE27493B}" type="datetimeFigureOut">
              <a:rPr lang="en-US" smtClean="0"/>
              <a:t>4/8/2016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691FE3-C32A-AF4C-B980-FAA2496DC6A2}" type="slidenum">
              <a:rPr lang="en-US" smtClean="0"/>
              <a:t>‹#›</a:t>
            </a:fld>
            <a:endParaRPr lang="en-US"/>
          </a:p>
        </p:txBody>
      </p:sp>
    </p:spTree>
    <p:extLst>
      <p:ext uri="{BB962C8B-B14F-4D97-AF65-F5344CB8AC3E}">
        <p14:creationId xmlns:p14="http://schemas.microsoft.com/office/powerpoint/2010/main" val="234157198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fripp.com/blog/fripp-how-rabbi-concisely-cast-complexity-with-fewest-words/"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Inspirations for this oral history project include </a:t>
            </a:r>
            <a:r>
              <a:rPr lang="en-US" sz="1200" i="1" kern="1200" dirty="0" smtClean="0">
                <a:solidFill>
                  <a:schemeClr val="tx1"/>
                </a:solidFill>
                <a:latin typeface="+mn-lt"/>
                <a:ea typeface="+mn-ea"/>
                <a:cs typeface="+mn-cs"/>
              </a:rPr>
              <a:t>The Hidden Musicians</a:t>
            </a:r>
            <a:r>
              <a:rPr lang="en-US" sz="1200" i="0" kern="1200" dirty="0" smtClean="0">
                <a:solidFill>
                  <a:schemeClr val="tx1"/>
                </a:solidFill>
                <a:latin typeface="+mn-lt"/>
                <a:ea typeface="+mn-ea"/>
                <a:cs typeface="+mn-cs"/>
              </a:rPr>
              <a:t> (Finnegan, 2007), </a:t>
            </a:r>
            <a:r>
              <a:rPr lang="en-US" sz="1200" i="1" kern="1200" dirty="0" smtClean="0">
                <a:solidFill>
                  <a:schemeClr val="tx1"/>
                </a:solidFill>
                <a:latin typeface="+mn-lt"/>
                <a:ea typeface="+mn-ea"/>
                <a:cs typeface="+mn-cs"/>
              </a:rPr>
              <a:t>Jazz Places</a:t>
            </a:r>
            <a:r>
              <a:rPr lang="en-US" sz="1200" i="0" kern="1200" dirty="0" smtClean="0">
                <a:solidFill>
                  <a:schemeClr val="tx1"/>
                </a:solidFill>
                <a:latin typeface="+mn-lt"/>
                <a:ea typeface="+mn-ea"/>
                <a:cs typeface="+mn-cs"/>
              </a:rPr>
              <a:t> (Becker, 2004), </a:t>
            </a:r>
            <a:r>
              <a:rPr lang="en-US" sz="1200" i="1" kern="1200" dirty="0" smtClean="0">
                <a:solidFill>
                  <a:schemeClr val="tx1"/>
                </a:solidFill>
                <a:latin typeface="+mn-lt"/>
                <a:ea typeface="+mn-ea"/>
                <a:cs typeface="+mn-cs"/>
              </a:rPr>
              <a:t>Rock Culture in Liverpool</a:t>
            </a:r>
            <a:r>
              <a:rPr lang="en-US" sz="1200" i="0" kern="1200" dirty="0" smtClean="0">
                <a:solidFill>
                  <a:schemeClr val="tx1"/>
                </a:solidFill>
                <a:latin typeface="+mn-lt"/>
                <a:ea typeface="+mn-ea"/>
                <a:cs typeface="+mn-cs"/>
              </a:rPr>
              <a:t> (Cohen, 1991), </a:t>
            </a:r>
            <a:r>
              <a:rPr lang="en-US" sz="1200" i="1" kern="1200" dirty="0" smtClean="0">
                <a:solidFill>
                  <a:schemeClr val="tx1"/>
                </a:solidFill>
                <a:latin typeface="+mn-lt"/>
                <a:ea typeface="+mn-ea"/>
                <a:cs typeface="+mn-cs"/>
              </a:rPr>
              <a:t>Other Voices</a:t>
            </a:r>
            <a:r>
              <a:rPr lang="en-US" sz="1200" i="0" kern="1200" dirty="0" smtClean="0">
                <a:solidFill>
                  <a:schemeClr val="tx1"/>
                </a:solidFill>
                <a:latin typeface="+mn-lt"/>
                <a:ea typeface="+mn-ea"/>
                <a:cs typeface="+mn-cs"/>
              </a:rPr>
              <a:t> (Brocken, 2010) and </a:t>
            </a:r>
            <a:r>
              <a:rPr lang="en-US" sz="1200" i="1" kern="1200" dirty="0" smtClean="0">
                <a:solidFill>
                  <a:schemeClr val="tx1"/>
                </a:solidFill>
                <a:latin typeface="+mn-lt"/>
                <a:ea typeface="+mn-ea"/>
                <a:cs typeface="+mn-cs"/>
              </a:rPr>
              <a:t>Victory Through Harmony</a:t>
            </a:r>
            <a:r>
              <a:rPr lang="en-US" sz="1200" i="0" kern="1200" dirty="0" smtClean="0">
                <a:solidFill>
                  <a:schemeClr val="tx1"/>
                </a:solidFill>
                <a:latin typeface="+mn-lt"/>
                <a:ea typeface="+mn-ea"/>
                <a:cs typeface="+mn-cs"/>
              </a:rPr>
              <a:t> (Baade, 2013). It is hoped that combining ideas from these and other sources with a detailed investigation of this specific local scene, as this work has done, will contribute further to a better understanding of amateur and semi-professional music-making in an urban landscape.</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PhD project</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Building on this, a specific example: not Milton Keynes in the 80s, but Chester in the 30s - 70s</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 the work of local amateur musicians is not just haphazard or formless, the result of individual whim or circumstance. On the contrary, a consistent - if sometimes changing - structure lies behind these surface activities. The public events … are part of an invisible but </a:t>
            </a:r>
            <a:r>
              <a:rPr lang="en-US" sz="1200" i="0" kern="1200" dirty="0" err="1" smtClean="0">
                <a:solidFill>
                  <a:schemeClr val="tx1"/>
                </a:solidFill>
                <a:latin typeface="+mn-lt"/>
                <a:ea typeface="+mn-ea"/>
                <a:cs typeface="+mn-cs"/>
              </a:rPr>
              <a:t>organised</a:t>
            </a:r>
            <a:r>
              <a:rPr lang="en-US" sz="1200" i="0" kern="1200" dirty="0" smtClean="0">
                <a:solidFill>
                  <a:schemeClr val="tx1"/>
                </a:solidFill>
                <a:latin typeface="+mn-lt"/>
                <a:ea typeface="+mn-ea"/>
                <a:cs typeface="+mn-cs"/>
              </a:rPr>
              <a:t> system through which individuals make their contribution to both the changes and the continuities of English music today.”</a:t>
            </a:r>
          </a:p>
          <a:p>
            <a:endParaRPr lang="en-US" sz="1200" i="0" kern="1200" dirty="0" smtClean="0">
              <a:solidFill>
                <a:schemeClr val="tx1"/>
              </a:solidFill>
              <a:latin typeface="+mn-lt"/>
              <a:ea typeface="+mn-ea"/>
              <a:cs typeface="+mn-cs"/>
            </a:endParaRPr>
          </a:p>
          <a:p>
            <a:r>
              <a:rPr lang="is-IS" sz="1200" i="0" kern="1200" dirty="0" smtClean="0">
                <a:solidFill>
                  <a:schemeClr val="tx1"/>
                </a:solidFill>
                <a:latin typeface="+mn-lt"/>
                <a:ea typeface="+mn-ea"/>
                <a:cs typeface="+mn-cs"/>
              </a:rPr>
              <a:t>(Finnegan, 2007)</a:t>
            </a:r>
            <a:endParaRPr lang="en-US" dirty="0"/>
          </a:p>
        </p:txBody>
      </p:sp>
      <p:sp>
        <p:nvSpPr>
          <p:cNvPr id="4" name="Slide Number Placeholder 3"/>
          <p:cNvSpPr>
            <a:spLocks noGrp="1"/>
          </p:cNvSpPr>
          <p:nvPr>
            <p:ph type="sldNum" sz="quarter" idx="10"/>
          </p:nvPr>
        </p:nvSpPr>
        <p:spPr/>
        <p:txBody>
          <a:bodyPr/>
          <a:lstStyle/>
          <a:p>
            <a:fld id="{08691FE3-C32A-AF4C-B980-FAA2496DC6A2}" type="slidenum">
              <a:rPr lang="en-US" smtClean="0"/>
              <a:t>3</a:t>
            </a:fld>
            <a:endParaRPr lang="en-US"/>
          </a:p>
        </p:txBody>
      </p:sp>
    </p:spTree>
    <p:extLst>
      <p:ext uri="{BB962C8B-B14F-4D97-AF65-F5344CB8AC3E}">
        <p14:creationId xmlns:p14="http://schemas.microsoft.com/office/powerpoint/2010/main" val="17386328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691FE3-C32A-AF4C-B980-FAA2496DC6A2}" type="slidenum">
              <a:rPr lang="en-US" smtClean="0"/>
              <a:t>12</a:t>
            </a:fld>
            <a:endParaRPr lang="en-US"/>
          </a:p>
        </p:txBody>
      </p:sp>
    </p:spTree>
    <p:extLst>
      <p:ext uri="{BB962C8B-B14F-4D97-AF65-F5344CB8AC3E}">
        <p14:creationId xmlns:p14="http://schemas.microsoft.com/office/powerpoint/2010/main" val="2713577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'invisible but </a:t>
            </a:r>
            <a:r>
              <a:rPr lang="en-US" sz="1200" b="1" kern="1200" dirty="0" err="1" smtClean="0">
                <a:solidFill>
                  <a:schemeClr val="tx1"/>
                </a:solidFill>
                <a:latin typeface="+mn-lt"/>
                <a:ea typeface="+mn-ea"/>
                <a:cs typeface="+mn-cs"/>
              </a:rPr>
              <a:t>organised</a:t>
            </a:r>
            <a:r>
              <a:rPr lang="en-US" sz="1200" b="1" kern="1200" dirty="0" smtClean="0">
                <a:solidFill>
                  <a:schemeClr val="tx1"/>
                </a:solidFill>
                <a:latin typeface="+mn-lt"/>
                <a:ea typeface="+mn-ea"/>
                <a:cs typeface="+mn-cs"/>
              </a:rPr>
              <a:t>' underlying structure</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Research Questions</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How did the scene operate?</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Why Chester?  Why then?</a:t>
            </a:r>
            <a:endParaRPr lang="en-US" dirty="0"/>
          </a:p>
        </p:txBody>
      </p:sp>
      <p:sp>
        <p:nvSpPr>
          <p:cNvPr id="4" name="Slide Number Placeholder 3"/>
          <p:cNvSpPr>
            <a:spLocks noGrp="1"/>
          </p:cNvSpPr>
          <p:nvPr>
            <p:ph type="sldNum" sz="quarter" idx="10"/>
          </p:nvPr>
        </p:nvSpPr>
        <p:spPr/>
        <p:txBody>
          <a:bodyPr/>
          <a:lstStyle/>
          <a:p>
            <a:fld id="{08691FE3-C32A-AF4C-B980-FAA2496DC6A2}" type="slidenum">
              <a:rPr lang="en-US" smtClean="0"/>
              <a:t>4</a:t>
            </a:fld>
            <a:endParaRPr lang="en-US"/>
          </a:p>
        </p:txBody>
      </p:sp>
    </p:spTree>
    <p:extLst>
      <p:ext uri="{BB962C8B-B14F-4D97-AF65-F5344CB8AC3E}">
        <p14:creationId xmlns:p14="http://schemas.microsoft.com/office/powerpoint/2010/main" val="7756976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Oral history; data not available elsewhere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30 interviews, 200 photos</a:t>
            </a:r>
          </a:p>
          <a:p>
            <a:endParaRPr lang="en-US" sz="120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The infrastructure which had supported the dance bands is an essential, if under-recorded, part of the history of rock 'n' roll and beat bands in the area (including the Beatles)</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but didn’t disappear completely in the 60s</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Thriving scene, especially during 1940s &amp; 50s</a:t>
            </a: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The Chester Dance Band scene</a:t>
            </a:r>
            <a:endParaRPr lang="en-US" dirty="0"/>
          </a:p>
        </p:txBody>
      </p:sp>
      <p:sp>
        <p:nvSpPr>
          <p:cNvPr id="4" name="Slide Number Placeholder 3"/>
          <p:cNvSpPr>
            <a:spLocks noGrp="1"/>
          </p:cNvSpPr>
          <p:nvPr>
            <p:ph type="sldNum" sz="quarter" idx="10"/>
          </p:nvPr>
        </p:nvSpPr>
        <p:spPr/>
        <p:txBody>
          <a:bodyPr/>
          <a:lstStyle/>
          <a:p>
            <a:fld id="{08691FE3-C32A-AF4C-B980-FAA2496DC6A2}" type="slidenum">
              <a:rPr lang="en-US" smtClean="0"/>
              <a:t>5</a:t>
            </a:fld>
            <a:endParaRPr lang="en-US"/>
          </a:p>
        </p:txBody>
      </p:sp>
    </p:spTree>
    <p:extLst>
      <p:ext uri="{BB962C8B-B14F-4D97-AF65-F5344CB8AC3E}">
        <p14:creationId xmlns:p14="http://schemas.microsoft.com/office/powerpoint/2010/main" val="417281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Negatives: not ‘original’, not full time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 Hidden History - but why?</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But even so, they were there…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&amp; the infrastructure - here, and probably elsewhere too - was important to what came next, which has been extensively, but partially, documented</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Provincial (but so was Liverpool…)</a:t>
            </a:r>
          </a:p>
          <a:p>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The Hidden Dance Bands</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Hit Parades as a way of measuring popularity</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Moment of exchange </a:t>
            </a:r>
            <a:r>
              <a:rPr lang="en-US" sz="1200" b="0" kern="1200" dirty="0" err="1" smtClean="0">
                <a:solidFill>
                  <a:schemeClr val="tx1"/>
                </a:solidFill>
                <a:latin typeface="+mn-lt"/>
                <a:ea typeface="+mn-ea"/>
                <a:cs typeface="+mn-cs"/>
              </a:rPr>
              <a:t>vs</a:t>
            </a:r>
            <a:r>
              <a:rPr lang="en-US" sz="1200" b="0" kern="1200" dirty="0" smtClean="0">
                <a:solidFill>
                  <a:schemeClr val="tx1"/>
                </a:solidFill>
                <a:latin typeface="+mn-lt"/>
                <a:ea typeface="+mn-ea"/>
                <a:cs typeface="+mn-cs"/>
              </a:rPr>
              <a:t> moment of use</a:t>
            </a: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Image of Jimmy </a:t>
            </a:r>
            <a:r>
              <a:rPr lang="en-US" sz="1200" b="1" kern="1200" dirty="0" err="1" smtClean="0">
                <a:solidFill>
                  <a:schemeClr val="tx1"/>
                </a:solidFill>
                <a:latin typeface="+mn-lt"/>
                <a:ea typeface="+mn-ea"/>
                <a:cs typeface="+mn-cs"/>
              </a:rPr>
              <a:t>Lally</a:t>
            </a:r>
            <a:r>
              <a:rPr lang="en-US" sz="1200" b="1" kern="1200" dirty="0" smtClean="0">
                <a:solidFill>
                  <a:schemeClr val="tx1"/>
                </a:solidFill>
                <a:latin typeface="+mn-lt"/>
                <a:ea typeface="+mn-ea"/>
                <a:cs typeface="+mn-cs"/>
              </a:rPr>
              <a:t> arrangement</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There’s another </a:t>
            </a:r>
            <a:r>
              <a:rPr lang="en-US" sz="1200" b="0" kern="1200" dirty="0" err="1" smtClean="0">
                <a:solidFill>
                  <a:schemeClr val="tx1"/>
                </a:solidFill>
                <a:latin typeface="+mn-lt"/>
                <a:ea typeface="+mn-ea"/>
                <a:cs typeface="+mn-cs"/>
              </a:rPr>
              <a:t>Ph.D</a:t>
            </a:r>
            <a:r>
              <a:rPr lang="en-US" sz="1200" b="0" kern="1200" dirty="0" smtClean="0">
                <a:solidFill>
                  <a:schemeClr val="tx1"/>
                </a:solidFill>
                <a:latin typeface="+mn-lt"/>
                <a:ea typeface="+mn-ea"/>
                <a:cs typeface="+mn-cs"/>
              </a:rPr>
              <a:t> in who Jimmy </a:t>
            </a:r>
            <a:r>
              <a:rPr lang="en-US" sz="1200" b="0" kern="1200" dirty="0" err="1" smtClean="0">
                <a:solidFill>
                  <a:schemeClr val="tx1"/>
                </a:solidFill>
                <a:latin typeface="+mn-lt"/>
                <a:ea typeface="+mn-ea"/>
                <a:cs typeface="+mn-cs"/>
              </a:rPr>
              <a:t>Lally</a:t>
            </a:r>
            <a:r>
              <a:rPr lang="en-US" sz="1200" b="0" kern="1200" dirty="0" smtClean="0">
                <a:solidFill>
                  <a:schemeClr val="tx1"/>
                </a:solidFill>
                <a:latin typeface="+mn-lt"/>
                <a:ea typeface="+mn-ea"/>
                <a:cs typeface="+mn-cs"/>
              </a:rPr>
              <a:t> really was….</a:t>
            </a:r>
            <a:endParaRPr lang="en-US" dirty="0"/>
          </a:p>
        </p:txBody>
      </p:sp>
      <p:sp>
        <p:nvSpPr>
          <p:cNvPr id="4" name="Slide Number Placeholder 3"/>
          <p:cNvSpPr>
            <a:spLocks noGrp="1"/>
          </p:cNvSpPr>
          <p:nvPr>
            <p:ph type="sldNum" sz="quarter" idx="10"/>
          </p:nvPr>
        </p:nvSpPr>
        <p:spPr/>
        <p:txBody>
          <a:bodyPr/>
          <a:lstStyle/>
          <a:p>
            <a:fld id="{08691FE3-C32A-AF4C-B980-FAA2496DC6A2}" type="slidenum">
              <a:rPr lang="en-US" smtClean="0"/>
              <a:t>6</a:t>
            </a:fld>
            <a:endParaRPr lang="en-US"/>
          </a:p>
        </p:txBody>
      </p:sp>
    </p:spTree>
    <p:extLst>
      <p:ext uri="{BB962C8B-B14F-4D97-AF65-F5344CB8AC3E}">
        <p14:creationId xmlns:p14="http://schemas.microsoft.com/office/powerpoint/2010/main" val="541093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 MU ban on US musicians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Roaring 20s / British dance bands (NOT much US jazz though - mention Baade)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Social &amp; Political</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50s Austerity; 60s Prosperity</a:t>
            </a:r>
          </a:p>
          <a:p>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World War II </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ALSO: fuel rationing, call-up of musicians, directed employment</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A large local market (e.g. war factories) which had to be catered for by local, part-time musicians</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Broadcasting - AFN (locally), a bit more US jazz, loosening of restrictions re. ‘sentimental’ songs &amp; crooning.  (Loosening - not removal!)</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a:t>
            </a:r>
          </a:p>
          <a:p>
            <a:r>
              <a:rPr lang="en-US" sz="1200" b="0" kern="1200" dirty="0" smtClean="0">
                <a:solidFill>
                  <a:schemeClr val="tx1"/>
                </a:solidFill>
                <a:latin typeface="+mn-lt"/>
                <a:ea typeface="+mn-ea"/>
                <a:cs typeface="+mn-cs"/>
              </a:rPr>
              <a:t>“</a:t>
            </a:r>
            <a:r>
              <a:rPr lang="en-US" sz="1200" u="none" kern="1200" baseline="0" dirty="0" smtClean="0">
                <a:solidFill>
                  <a:schemeClr val="tx1"/>
                </a:solidFill>
                <a:latin typeface="+mn-lt"/>
                <a:ea typeface="+mn-ea"/>
                <a:cs typeface="+mn-cs"/>
              </a:rPr>
              <a:t>My brother Robert </a:t>
            </a:r>
            <a:r>
              <a:rPr lang="en-US" sz="1200" u="none" kern="1200" baseline="0" dirty="0" err="1" smtClean="0">
                <a:solidFill>
                  <a:schemeClr val="tx1"/>
                </a:solidFill>
                <a:latin typeface="+mn-lt"/>
                <a:ea typeface="+mn-ea"/>
                <a:cs typeface="+mn-cs"/>
              </a:rPr>
              <a:t>Fripp</a:t>
            </a:r>
            <a:r>
              <a:rPr lang="en-US" sz="1200" u="none" kern="1200" baseline="0" dirty="0" smtClean="0">
                <a:solidFill>
                  <a:schemeClr val="tx1"/>
                </a:solidFill>
                <a:latin typeface="+mn-lt"/>
                <a:ea typeface="+mn-ea"/>
                <a:cs typeface="+mn-cs"/>
              </a:rPr>
              <a:t>, an internationally-acclaimed guitarist and founding and ongoing member of King Crimson, worked in a hotel dance band while going to college. It may interest you to know that he took the job over from a friend who moved to London. That gentleman was Andy Summers, of the famed rock band, The Police.</a:t>
            </a:r>
          </a:p>
          <a:p>
            <a:endParaRPr lang="en-US" sz="1200" u="none" kern="1200" baseline="0" dirty="0" smtClean="0">
              <a:solidFill>
                <a:schemeClr val="tx1"/>
              </a:solidFill>
              <a:latin typeface="+mn-lt"/>
              <a:ea typeface="+mn-ea"/>
              <a:cs typeface="+mn-cs"/>
            </a:endParaRPr>
          </a:p>
          <a:p>
            <a:r>
              <a:rPr lang="en-US" sz="1200" u="none" kern="1200" baseline="0" dirty="0" smtClean="0">
                <a:solidFill>
                  <a:schemeClr val="tx1"/>
                </a:solidFill>
                <a:latin typeface="+mn-lt"/>
                <a:ea typeface="+mn-ea"/>
                <a:cs typeface="+mn-cs"/>
              </a:rPr>
              <a:t>In recent years, Robert and I have teamed up to deliver presentations throughout the country. I share this story he likes to tell, on what he learned from a rabbi while working in a hotel band in Bournemouth, England, during the late 1960s…</a:t>
            </a:r>
          </a:p>
          <a:p>
            <a:endParaRPr lang="en-US" sz="1200" u="none" kern="1200" baseline="0" dirty="0" smtClean="0">
              <a:solidFill>
                <a:schemeClr val="tx1"/>
              </a:solidFill>
              <a:latin typeface="+mn-lt"/>
              <a:ea typeface="+mn-ea"/>
              <a:cs typeface="+mn-cs"/>
            </a:endParaRPr>
          </a:p>
          <a:p>
            <a:r>
              <a:rPr lang="en-US" sz="1200" u="none" kern="1200" baseline="0" dirty="0" smtClean="0">
                <a:solidFill>
                  <a:schemeClr val="tx1"/>
                </a:solidFill>
                <a:latin typeface="+mn-lt"/>
                <a:ea typeface="+mn-ea"/>
                <a:cs typeface="+mn-cs"/>
              </a:rPr>
              <a:t>“When I was 18-21 [c. 1964~67], I paid my way through Bournemouth College — where I was studying economics, economic history and political history with a special paper on social conditions, 1850-1900 — by playing at the Majestic Hotel in Bournemouth. The Majestic was a well-known Jewish hotel, run by Fay </a:t>
            </a:r>
            <a:r>
              <a:rPr lang="en-US" sz="1200" u="none" kern="1200" baseline="0" dirty="0" err="1" smtClean="0">
                <a:solidFill>
                  <a:schemeClr val="tx1"/>
                </a:solidFill>
                <a:latin typeface="+mn-lt"/>
                <a:ea typeface="+mn-ea"/>
                <a:cs typeface="+mn-cs"/>
              </a:rPr>
              <a:t>Schneider,”explained</a:t>
            </a:r>
            <a:r>
              <a:rPr lang="en-US" sz="1200" u="none" kern="1200" baseline="0" dirty="0" smtClean="0">
                <a:solidFill>
                  <a:schemeClr val="tx1"/>
                </a:solidFill>
                <a:latin typeface="+mn-lt"/>
                <a:ea typeface="+mn-ea"/>
                <a:cs typeface="+mn-cs"/>
              </a:rPr>
              <a:t> Robert.</a:t>
            </a:r>
          </a:p>
          <a:p>
            <a:endParaRPr lang="en-US" sz="1200" u="none" kern="1200" baseline="0" dirty="0" smtClean="0">
              <a:solidFill>
                <a:schemeClr val="tx1"/>
              </a:solidFill>
              <a:latin typeface="+mn-lt"/>
              <a:ea typeface="+mn-ea"/>
              <a:cs typeface="+mn-cs"/>
            </a:endParaRPr>
          </a:p>
          <a:p>
            <a:endParaRPr lang="en-US" sz="1200" u="none" kern="1200" baseline="0" dirty="0" smtClean="0">
              <a:solidFill>
                <a:schemeClr val="tx1"/>
              </a:solidFill>
              <a:latin typeface="+mn-lt"/>
              <a:ea typeface="+mn-ea"/>
              <a:cs typeface="+mn-cs"/>
            </a:endParaRPr>
          </a:p>
          <a:p>
            <a:r>
              <a:rPr lang="en-US" sz="1200" u="none" kern="1200" baseline="0" dirty="0" smtClean="0">
                <a:solidFill>
                  <a:schemeClr val="tx1"/>
                </a:solidFill>
                <a:latin typeface="+mn-lt"/>
                <a:ea typeface="+mn-ea"/>
                <a:cs typeface="+mn-cs"/>
              </a:rPr>
              <a:t>“The Majestic Dance Orchestra, a quintet, played three nights per week during the winter and four nights in the summer and accompanied visiting cabaret acts on Sundays. In addition to foxtrots, quicksteps and tangos, we would also play weddings and bar mitzvahs. At one bar mitzvah, the chief rabbi addressed the congregation. The directness of his advice and delivery has never left my memory. He spoke very little English, making his point quickly: ‘When you go into your shop, say Hello God! And you will have good business.'”</a:t>
            </a:r>
          </a:p>
          <a:p>
            <a:endParaRPr lang="en-US" sz="1200" u="none" kern="1200" baseline="0" dirty="0" smtClean="0">
              <a:solidFill>
                <a:schemeClr val="tx1"/>
              </a:solidFill>
              <a:latin typeface="+mn-lt"/>
              <a:ea typeface="+mn-ea"/>
              <a:cs typeface="+mn-cs"/>
            </a:endParaRPr>
          </a:p>
          <a:p>
            <a:r>
              <a:rPr lang="en-US" sz="1200" u="none" kern="1200" baseline="0" dirty="0" smtClean="0">
                <a:solidFill>
                  <a:schemeClr val="tx1"/>
                </a:solidFill>
                <a:latin typeface="+mn-lt"/>
                <a:ea typeface="+mn-ea"/>
                <a:cs typeface="+mn-cs"/>
              </a:rPr>
              <a:t>“This chief rabbi might have said, ‘May we open ourselves to the unconditioned world that our wishing for what is real and true and moves from conscience, hope and faith, acceptance and love, moves into and permeates a world governed by fashion, advertising, taste, habit, inventions, prices of near substitutes, expectations of trends and changes in price, changes in the distribution of income and the quantity and quality of the money supply, that our professional lives might be mediated by the imperatives of necessity and sufficiency.'”</a:t>
            </a:r>
          </a:p>
          <a:p>
            <a:endParaRPr lang="en-US" sz="1200" u="none" kern="1200" baseline="0" dirty="0" smtClean="0">
              <a:solidFill>
                <a:schemeClr val="tx1"/>
              </a:solidFill>
              <a:latin typeface="+mn-lt"/>
              <a:ea typeface="+mn-ea"/>
              <a:cs typeface="+mn-cs"/>
            </a:endParaRPr>
          </a:p>
          <a:p>
            <a:r>
              <a:rPr lang="en-US" sz="1200" u="none" kern="1200" baseline="0" dirty="0" smtClean="0">
                <a:solidFill>
                  <a:schemeClr val="tx1"/>
                </a:solidFill>
                <a:latin typeface="+mn-lt"/>
                <a:ea typeface="+mn-ea"/>
                <a:cs typeface="+mn-cs"/>
              </a:rPr>
              <a:t>“But he didn’t say this. Firstly, because his English wasn’t very good – and, secondly, because he wasn’t taking a course in economics at Bournemouth College. What the chief rabbi did was to convey a complex and difficult notion – the possibility of an endless and benevolent grace entering our ungrateful and uncaring world - in 15 words: 12 words of one syllable, 3 words of 2 syllables. (One word, ‘business,’ has three syllables but is pronounced as if having two). ‘When you go into your shop, say, ‘Hello, God! and you will have good business.'” Now, that’s a pithy speech.” </a:t>
            </a:r>
          </a:p>
          <a:p>
            <a:r>
              <a:rPr lang="en-US" sz="1200" kern="1200" dirty="0" err="1" smtClean="0">
                <a:solidFill>
                  <a:schemeClr val="tx1"/>
                </a:solidFill>
                <a:latin typeface="+mn-lt"/>
                <a:ea typeface="+mn-ea"/>
                <a:cs typeface="+mn-cs"/>
              </a:rPr>
              <a:t>Fripp</a:t>
            </a:r>
            <a:r>
              <a:rPr lang="en-US" sz="1200" kern="1200" dirty="0" smtClean="0">
                <a:solidFill>
                  <a:schemeClr val="tx1"/>
                </a:solidFill>
                <a:latin typeface="+mn-lt"/>
                <a:ea typeface="+mn-ea"/>
                <a:cs typeface="+mn-cs"/>
              </a:rPr>
              <a:t>, Patricia. (</a:t>
            </a:r>
            <a:r>
              <a:rPr lang="en-US" sz="1200" kern="1200" dirty="0" err="1" smtClean="0">
                <a:solidFill>
                  <a:schemeClr val="tx1"/>
                </a:solidFill>
                <a:latin typeface="+mn-lt"/>
                <a:ea typeface="+mn-ea"/>
                <a:cs typeface="+mn-cs"/>
              </a:rPr>
              <a:t>n.d</a:t>
            </a:r>
            <a:r>
              <a:rPr lang="en-US" sz="1200" kern="1200" dirty="0" smtClean="0">
                <a:solidFill>
                  <a:schemeClr val="tx1"/>
                </a:solidFill>
                <a:latin typeface="+mn-lt"/>
                <a:ea typeface="+mn-ea"/>
                <a:cs typeface="+mn-cs"/>
              </a:rPr>
              <a:t>). Robert </a:t>
            </a:r>
            <a:r>
              <a:rPr lang="en-US" sz="1200" kern="1200" dirty="0" err="1" smtClean="0">
                <a:solidFill>
                  <a:schemeClr val="tx1"/>
                </a:solidFill>
                <a:latin typeface="+mn-lt"/>
                <a:ea typeface="+mn-ea"/>
                <a:cs typeface="+mn-cs"/>
              </a:rPr>
              <a:t>Fripp</a:t>
            </a:r>
            <a:r>
              <a:rPr lang="en-US" sz="1200" kern="1200" dirty="0" smtClean="0">
                <a:solidFill>
                  <a:schemeClr val="tx1"/>
                </a:solidFill>
                <a:latin typeface="+mn-lt"/>
                <a:ea typeface="+mn-ea"/>
                <a:cs typeface="+mn-cs"/>
              </a:rPr>
              <a:t> on How a Rabbi Concisely Cast Complexity with Fewest Words.  Retrieved from </a:t>
            </a:r>
            <a:r>
              <a:rPr lang="en-US" sz="1200" kern="1200" dirty="0" smtClean="0">
                <a:solidFill>
                  <a:schemeClr val="tx1"/>
                </a:solidFill>
                <a:latin typeface="+mn-lt"/>
                <a:ea typeface="+mn-ea"/>
                <a:cs typeface="+mn-cs"/>
                <a:hlinkClick r:id="rId3"/>
              </a:rPr>
              <a:t>http://www.fripp.com/blog/fripp-how-rabbi-concisely-cast-complexity-with-fewest-words/</a:t>
            </a:r>
            <a:endParaRPr lang="en-US" dirty="0"/>
          </a:p>
        </p:txBody>
      </p:sp>
      <p:sp>
        <p:nvSpPr>
          <p:cNvPr id="4" name="Slide Number Placeholder 3"/>
          <p:cNvSpPr>
            <a:spLocks noGrp="1"/>
          </p:cNvSpPr>
          <p:nvPr>
            <p:ph type="sldNum" sz="quarter" idx="10"/>
          </p:nvPr>
        </p:nvSpPr>
        <p:spPr/>
        <p:txBody>
          <a:bodyPr/>
          <a:lstStyle/>
          <a:p>
            <a:fld id="{08691FE3-C32A-AF4C-B980-FAA2496DC6A2}" type="slidenum">
              <a:rPr lang="en-US" smtClean="0"/>
              <a:t>7</a:t>
            </a:fld>
            <a:endParaRPr lang="en-US"/>
          </a:p>
        </p:txBody>
      </p:sp>
    </p:spTree>
    <p:extLst>
      <p:ext uri="{BB962C8B-B14F-4D97-AF65-F5344CB8AC3E}">
        <p14:creationId xmlns:p14="http://schemas.microsoft.com/office/powerpoint/2010/main" val="523135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SNA, Computer </a:t>
            </a:r>
            <a:r>
              <a:rPr lang="en-US" sz="1200" b="1" kern="1200" dirty="0" err="1" smtClean="0">
                <a:solidFill>
                  <a:schemeClr val="tx1"/>
                </a:solidFill>
                <a:latin typeface="+mn-lt"/>
                <a:ea typeface="+mn-ea"/>
                <a:cs typeface="+mn-cs"/>
              </a:rPr>
              <a:t>Visualisation</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Image of network</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Bands, musicians, bandleaders and promoters</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Teachers &amp; suppliers</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Sharp pitch band instruments</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Garrison town; military band cast-offs</a:t>
            </a: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The Armed Forces</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Local semi-professional musicians</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People &amp; </a:t>
            </a:r>
            <a:r>
              <a:rPr lang="en-US" sz="1200" b="0" kern="1200" dirty="0" err="1" smtClean="0">
                <a:solidFill>
                  <a:schemeClr val="tx1"/>
                </a:solidFill>
                <a:latin typeface="+mn-lt"/>
                <a:ea typeface="+mn-ea"/>
                <a:cs typeface="+mn-cs"/>
              </a:rPr>
              <a:t>organisations</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Youth </a:t>
            </a:r>
            <a:r>
              <a:rPr lang="en-US" sz="1200" b="0" kern="1200" dirty="0" err="1" smtClean="0">
                <a:solidFill>
                  <a:schemeClr val="tx1"/>
                </a:solidFill>
                <a:latin typeface="+mn-lt"/>
                <a:ea typeface="+mn-ea"/>
                <a:cs typeface="+mn-cs"/>
              </a:rPr>
              <a:t>organisations</a:t>
            </a:r>
            <a:r>
              <a:rPr lang="en-US" sz="1200" b="0" kern="1200" dirty="0" smtClean="0">
                <a:solidFill>
                  <a:schemeClr val="tx1"/>
                </a:solidFill>
                <a:latin typeface="+mn-lt"/>
                <a:ea typeface="+mn-ea"/>
                <a:cs typeface="+mn-cs"/>
              </a:rPr>
              <a:t> &amp; employers</a:t>
            </a:r>
            <a:endParaRPr lang="en-US" dirty="0"/>
          </a:p>
        </p:txBody>
      </p:sp>
      <p:sp>
        <p:nvSpPr>
          <p:cNvPr id="4" name="Slide Number Placeholder 3"/>
          <p:cNvSpPr>
            <a:spLocks noGrp="1"/>
          </p:cNvSpPr>
          <p:nvPr>
            <p:ph type="sldNum" sz="quarter" idx="10"/>
          </p:nvPr>
        </p:nvSpPr>
        <p:spPr/>
        <p:txBody>
          <a:bodyPr/>
          <a:lstStyle/>
          <a:p>
            <a:fld id="{08691FE3-C32A-AF4C-B980-FAA2496DC6A2}" type="slidenum">
              <a:rPr lang="en-US" smtClean="0"/>
              <a:t>8</a:t>
            </a:fld>
            <a:endParaRPr lang="en-US"/>
          </a:p>
        </p:txBody>
      </p:sp>
    </p:spTree>
    <p:extLst>
      <p:ext uri="{BB962C8B-B14F-4D97-AF65-F5344CB8AC3E}">
        <p14:creationId xmlns:p14="http://schemas.microsoft.com/office/powerpoint/2010/main" val="25601197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Military bases</a:t>
            </a:r>
          </a:p>
          <a:p>
            <a:endParaRPr lang="en-US" sz="1200" kern="1200" dirty="0" smtClean="0">
              <a:solidFill>
                <a:schemeClr val="tx1"/>
              </a:solidFill>
              <a:latin typeface="+mn-lt"/>
              <a:ea typeface="+mn-ea"/>
              <a:cs typeface="+mn-cs"/>
            </a:endParaRPr>
          </a:p>
          <a:p>
            <a:r>
              <a:rPr lang="en-US" sz="1200" b="1" kern="1200" dirty="0" err="1" smtClean="0">
                <a:solidFill>
                  <a:schemeClr val="tx1"/>
                </a:solidFill>
                <a:latin typeface="+mn-lt"/>
                <a:ea typeface="+mn-ea"/>
                <a:cs typeface="+mn-cs"/>
              </a:rPr>
              <a:t>e.g</a:t>
            </a:r>
            <a:r>
              <a:rPr lang="en-US" sz="1200" b="1" kern="1200" dirty="0" smtClean="0">
                <a:solidFill>
                  <a:schemeClr val="tx1"/>
                </a:solidFill>
                <a:latin typeface="+mn-lt"/>
                <a:ea typeface="+mn-ea"/>
                <a:cs typeface="+mn-cs"/>
              </a:rPr>
              <a:t> </a:t>
            </a:r>
            <a:r>
              <a:rPr lang="en-US" sz="1200" b="1" kern="1200" dirty="0" err="1" smtClean="0">
                <a:solidFill>
                  <a:schemeClr val="tx1"/>
                </a:solidFill>
                <a:latin typeface="+mn-lt"/>
                <a:ea typeface="+mn-ea"/>
                <a:cs typeface="+mn-cs"/>
              </a:rPr>
              <a:t>Burtonwood</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Locations</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Chester Jazz Club</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Now </a:t>
            </a:r>
            <a:r>
              <a:rPr lang="en-US" sz="1200" b="0" kern="1200" dirty="0" err="1" smtClean="0">
                <a:solidFill>
                  <a:schemeClr val="tx1"/>
                </a:solidFill>
                <a:latin typeface="+mn-lt"/>
                <a:ea typeface="+mn-ea"/>
                <a:cs typeface="+mn-cs"/>
              </a:rPr>
              <a:t>Rosies</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Everything from ballroom to Gary Glitter via Acker Bilk &amp; Peter Green</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Despite the changes in society, 60s music scene was still dependent on 50s infrastructure - and to a greater extent than is often appreciated, styles and musical generations overlapped</a:t>
            </a: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The pathways didn’t disappear, they evolved</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The Beatles played here…</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River Park</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Royalty Theatre</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Hotels &amp; </a:t>
            </a:r>
            <a:r>
              <a:rPr lang="en-US" sz="1200" b="0" kern="1200" dirty="0" err="1" smtClean="0">
                <a:solidFill>
                  <a:schemeClr val="tx1"/>
                </a:solidFill>
                <a:latin typeface="+mn-lt"/>
                <a:ea typeface="+mn-ea"/>
                <a:cs typeface="+mn-cs"/>
              </a:rPr>
              <a:t>restaurans</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0" kern="1200" dirty="0" err="1" smtClean="0">
                <a:solidFill>
                  <a:schemeClr val="tx1"/>
                </a:solidFill>
                <a:latin typeface="+mn-lt"/>
                <a:ea typeface="+mn-ea"/>
                <a:cs typeface="+mn-cs"/>
              </a:rPr>
              <a:t>Clemences</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Village halls &amp; other non-specialist civilian venues</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Dance halls</a:t>
            </a: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BUILT ENVIRONMENT</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Image of map</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UK</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local</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Location really does matter…</a:t>
            </a:r>
            <a:endParaRPr lang="en-US" dirty="0"/>
          </a:p>
        </p:txBody>
      </p:sp>
      <p:sp>
        <p:nvSpPr>
          <p:cNvPr id="4" name="Slide Number Placeholder 3"/>
          <p:cNvSpPr>
            <a:spLocks noGrp="1"/>
          </p:cNvSpPr>
          <p:nvPr>
            <p:ph type="sldNum" sz="quarter" idx="10"/>
          </p:nvPr>
        </p:nvSpPr>
        <p:spPr/>
        <p:txBody>
          <a:bodyPr/>
          <a:lstStyle/>
          <a:p>
            <a:fld id="{08691FE3-C32A-AF4C-B980-FAA2496DC6A2}" type="slidenum">
              <a:rPr lang="en-US" smtClean="0"/>
              <a:t>9</a:t>
            </a:fld>
            <a:endParaRPr lang="en-US"/>
          </a:p>
        </p:txBody>
      </p:sp>
    </p:spTree>
    <p:extLst>
      <p:ext uri="{BB962C8B-B14F-4D97-AF65-F5344CB8AC3E}">
        <p14:creationId xmlns:p14="http://schemas.microsoft.com/office/powerpoint/2010/main" val="24449229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Not a desert, but a forest…</a:t>
            </a:r>
            <a:endParaRPr lang="en-US" dirty="0" smtClean="0"/>
          </a:p>
          <a:p>
            <a:endParaRPr lang="en-US" dirty="0"/>
          </a:p>
        </p:txBody>
      </p:sp>
      <p:sp>
        <p:nvSpPr>
          <p:cNvPr id="4" name="Slide Number Placeholder 3"/>
          <p:cNvSpPr>
            <a:spLocks noGrp="1"/>
          </p:cNvSpPr>
          <p:nvPr>
            <p:ph type="sldNum" sz="quarter" idx="10"/>
          </p:nvPr>
        </p:nvSpPr>
        <p:spPr/>
        <p:txBody>
          <a:bodyPr/>
          <a:lstStyle/>
          <a:p>
            <a:fld id="{08691FE3-C32A-AF4C-B980-FAA2496DC6A2}" type="slidenum">
              <a:rPr lang="en-US" smtClean="0"/>
              <a:t>10</a:t>
            </a:fld>
            <a:endParaRPr lang="en-US"/>
          </a:p>
        </p:txBody>
      </p:sp>
    </p:spTree>
    <p:extLst>
      <p:ext uri="{BB962C8B-B14F-4D97-AF65-F5344CB8AC3E}">
        <p14:creationId xmlns:p14="http://schemas.microsoft.com/office/powerpoint/2010/main" val="30730581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691FE3-C32A-AF4C-B980-FAA2496DC6A2}" type="slidenum">
              <a:rPr lang="en-US" smtClean="0"/>
              <a:t>11</a:t>
            </a:fld>
            <a:endParaRPr lang="en-US"/>
          </a:p>
        </p:txBody>
      </p:sp>
    </p:spTree>
    <p:extLst>
      <p:ext uri="{BB962C8B-B14F-4D97-AF65-F5344CB8AC3E}">
        <p14:creationId xmlns:p14="http://schemas.microsoft.com/office/powerpoint/2010/main" val="209461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93776" y="2832354"/>
            <a:ext cx="7196328" cy="1102519"/>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493776" y="3943350"/>
            <a:ext cx="7196328" cy="740664"/>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2069C06D-4ED8-42C6-905D-CA84CA1B6CBF}" type="datetime2">
              <a:rPr lang="en-US" smtClean="0"/>
              <a:t>Friday, April 08, 2016</a:t>
            </a:fld>
            <a:endParaRPr lang="en-US" dirty="0"/>
          </a:p>
        </p:txBody>
      </p:sp>
      <p:sp>
        <p:nvSpPr>
          <p:cNvPr id="5" name="Footer Placeholder 4"/>
          <p:cNvSpPr>
            <a:spLocks noGrp="1"/>
          </p:cNvSpPr>
          <p:nvPr>
            <p:ph type="ftr" sz="quarter" idx="11"/>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5176" y="3200400"/>
            <a:ext cx="7612063" cy="825104"/>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GB" smtClean="0"/>
              <a:t>Click to edit Master title style</a:t>
            </a:r>
            <a:endParaRPr/>
          </a:p>
        </p:txBody>
      </p:sp>
      <p:sp>
        <p:nvSpPr>
          <p:cNvPr id="3" name="Picture Placeholder 2"/>
          <p:cNvSpPr>
            <a:spLocks noGrp="1"/>
          </p:cNvSpPr>
          <p:nvPr>
            <p:ph type="pic" idx="1"/>
          </p:nvPr>
        </p:nvSpPr>
        <p:spPr>
          <a:xfrm rot="21414040">
            <a:off x="1779080" y="337849"/>
            <a:ext cx="5486400" cy="2719661"/>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765176" y="4082653"/>
            <a:ext cx="7612063" cy="603647"/>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92EB412-E790-42EA-81FE-2925D3A43D91}" type="datetime2">
              <a:rPr lang="en-US" smtClean="0"/>
              <a:t>Friday, April 08, 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946" y="285750"/>
            <a:ext cx="3250360" cy="1223963"/>
          </a:xfrm>
        </p:spPr>
        <p:txBody>
          <a:bodyPr anchor="b"/>
          <a:lstStyle>
            <a:lvl1pPr algn="ctr">
              <a:defRPr sz="3600" b="0"/>
            </a:lvl1pPr>
          </a:lstStyle>
          <a:p>
            <a:r>
              <a:rPr lang="en-GB" smtClean="0"/>
              <a:t>Click to edit Master title style</a:t>
            </a:r>
            <a:endParaRPr/>
          </a:p>
        </p:txBody>
      </p:sp>
      <p:sp>
        <p:nvSpPr>
          <p:cNvPr id="4" name="Text Placeholder 3"/>
          <p:cNvSpPr>
            <a:spLocks noGrp="1"/>
          </p:cNvSpPr>
          <p:nvPr>
            <p:ph type="body" sz="half" idx="2"/>
          </p:nvPr>
        </p:nvSpPr>
        <p:spPr>
          <a:xfrm>
            <a:off x="608946" y="1563292"/>
            <a:ext cx="3250360" cy="2951559"/>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4495800" y="4767263"/>
            <a:ext cx="1143000" cy="273844"/>
          </a:xfrm>
        </p:spPr>
        <p:txBody>
          <a:bodyPr/>
          <a:lstStyle>
            <a:lvl1pPr algn="l">
              <a:defRPr/>
            </a:lvl1pPr>
          </a:lstStyle>
          <a:p>
            <a:fld id="{0B385921-A91A-409C-921C-0E0EC1E750EC}" type="datetime2">
              <a:rPr lang="en-US" smtClean="0"/>
              <a:t>Friday, April 08, 2016</a:t>
            </a:fld>
            <a:endParaRPr lang="en-US" dirty="0"/>
          </a:p>
        </p:txBody>
      </p:sp>
      <p:sp>
        <p:nvSpPr>
          <p:cNvPr id="6" name="Footer Placeholder 5"/>
          <p:cNvSpPr>
            <a:spLocks noGrp="1"/>
          </p:cNvSpPr>
          <p:nvPr>
            <p:ph type="ftr" sz="quarter" idx="11"/>
          </p:nvPr>
        </p:nvSpPr>
        <p:spPr>
          <a:xfrm>
            <a:off x="5791200" y="4767263"/>
            <a:ext cx="2895600" cy="273844"/>
          </a:xfrm>
        </p:spPr>
        <p:txBody>
          <a:bodyPr/>
          <a:lstStyle>
            <a:lvl1pPr algn="r">
              <a:defRPr/>
            </a:lvl1pPr>
          </a:lstStyle>
          <a:p>
            <a:endParaRPr lang="en-US" dirty="0"/>
          </a:p>
        </p:txBody>
      </p:sp>
      <p:sp>
        <p:nvSpPr>
          <p:cNvPr id="7" name="Slide Number Placeholder 6"/>
          <p:cNvSpPr>
            <a:spLocks noGrp="1"/>
          </p:cNvSpPr>
          <p:nvPr>
            <p:ph type="sldNum" sz="quarter" idx="12"/>
          </p:nvPr>
        </p:nvSpPr>
        <p:spPr>
          <a:xfrm>
            <a:off x="1967426" y="4767263"/>
            <a:ext cx="533400" cy="273844"/>
          </a:xfrm>
        </p:spPr>
        <p:txBody>
          <a:bodyPr/>
          <a:lstStyle>
            <a:lvl1pPr>
              <a:defRPr>
                <a:solidFill>
                  <a:schemeClr val="tx2"/>
                </a:solidFill>
              </a:defRPr>
            </a:lvl1pPr>
          </a:lstStyle>
          <a:p>
            <a:fld id="{1789C0F2-17E0-497A-9BBE-0C73201AAFE3}" type="slidenum">
              <a:rPr lang="en-US" smtClean="0"/>
              <a:pPr/>
              <a:t>‹#›</a:t>
            </a:fld>
            <a:endParaRPr lang="en-US" dirty="0"/>
          </a:p>
        </p:txBody>
      </p:sp>
      <p:sp>
        <p:nvSpPr>
          <p:cNvPr id="9" name="Picture Placeholder 7"/>
          <p:cNvSpPr>
            <a:spLocks noGrp="1"/>
          </p:cNvSpPr>
          <p:nvPr>
            <p:ph type="pic" sz="quarter" idx="14"/>
          </p:nvPr>
        </p:nvSpPr>
        <p:spPr>
          <a:xfrm rot="307655">
            <a:off x="4082874" y="2390799"/>
            <a:ext cx="4141140" cy="2161034"/>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GB" smtClean="0"/>
              <a:t>Drag picture to placeholder or click icon to add</a:t>
            </a:r>
            <a:endParaRPr/>
          </a:p>
        </p:txBody>
      </p:sp>
      <p:sp>
        <p:nvSpPr>
          <p:cNvPr id="8" name="Picture Placeholder 7"/>
          <p:cNvSpPr>
            <a:spLocks noGrp="1"/>
          </p:cNvSpPr>
          <p:nvPr>
            <p:ph type="pic" sz="quarter" idx="13"/>
          </p:nvPr>
        </p:nvSpPr>
        <p:spPr>
          <a:xfrm rot="21414752">
            <a:off x="4623469" y="253523"/>
            <a:ext cx="4141140" cy="216103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GB" smtClean="0"/>
              <a:t>Drag picture to placeholder or click icon to add</a:t>
            </a:r>
            <a:endParaRPr/>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A56EEE0E-EDB0-4D84-86B0-50833DF22902}" type="datetime2">
              <a:rPr lang="en-US" smtClean="0"/>
              <a:t>Friday, April 08, 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342900"/>
            <a:ext cx="1497106" cy="4357688"/>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496889" y="342900"/>
            <a:ext cx="6513511" cy="4357688"/>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5114372C-B5AB-4C39-B273-B99224EB4DD5}" type="datetime2">
              <a:rPr lang="en-US" smtClean="0"/>
              <a:t>Friday, April 08, 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14CB1CAA-32CD-4B55-B92A-B8F0843CACF4}" type="datetime2">
              <a:rPr lang="en-US" smtClean="0"/>
              <a:t>Friday, April 08, 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496890" y="2830746"/>
            <a:ext cx="7199311" cy="1102519"/>
          </a:xfrm>
        </p:spPr>
        <p:txBody>
          <a:bodyPr anchor="b" anchorCtr="0"/>
          <a:lstStyle>
            <a:lvl1pPr algn="l">
              <a:defRPr sz="4800"/>
            </a:lvl1pPr>
          </a:lstStyle>
          <a:p>
            <a:r>
              <a:rPr lang="en-GB" smtClean="0"/>
              <a:t>Click to edit Master title style</a:t>
            </a:r>
            <a:endParaRPr/>
          </a:p>
        </p:txBody>
      </p:sp>
      <p:sp>
        <p:nvSpPr>
          <p:cNvPr id="3" name="Subtitle 2"/>
          <p:cNvSpPr>
            <a:spLocks noGrp="1"/>
          </p:cNvSpPr>
          <p:nvPr>
            <p:ph type="subTitle" idx="1"/>
          </p:nvPr>
        </p:nvSpPr>
        <p:spPr>
          <a:xfrm>
            <a:off x="496888" y="3943350"/>
            <a:ext cx="7199312" cy="74295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0B385921-A91A-409C-921C-0E0EC1E750EC}" type="datetime2">
              <a:rPr lang="en-US" smtClean="0"/>
              <a:t>Friday, April 08, 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Picture Placeholder 7"/>
          <p:cNvSpPr>
            <a:spLocks noGrp="1"/>
          </p:cNvSpPr>
          <p:nvPr>
            <p:ph type="pic" sz="quarter" idx="12"/>
          </p:nvPr>
        </p:nvSpPr>
        <p:spPr>
          <a:xfrm rot="504148">
            <a:off x="4493544" y="416282"/>
            <a:ext cx="4142460" cy="2314049"/>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GB" smtClean="0"/>
              <a:t>Drag picture to placeholder or click icon to add</a:t>
            </a:r>
            <a:endParaRP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5176" y="1677521"/>
            <a:ext cx="7612063" cy="1021556"/>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765176" y="2712945"/>
            <a:ext cx="7612063" cy="1125140"/>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AD8CDC4-3D19-4983-B478-82F6B8E5AB66}" type="datetime2">
              <a:rPr lang="en-US" smtClean="0"/>
              <a:t>Friday, April 08, 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5" y="59601"/>
            <a:ext cx="7612063" cy="1063229"/>
          </a:xfrm>
        </p:spPr>
        <p:txBody>
          <a:bodyPr/>
          <a:lstStyle/>
          <a:p>
            <a:r>
              <a:rPr lang="en-GB" smtClean="0"/>
              <a:t>Click to edit Master title style</a:t>
            </a:r>
            <a:endParaRPr/>
          </a:p>
        </p:txBody>
      </p:sp>
      <p:sp>
        <p:nvSpPr>
          <p:cNvPr id="3" name="Content Placeholder 2"/>
          <p:cNvSpPr>
            <a:spLocks noGrp="1"/>
          </p:cNvSpPr>
          <p:nvPr>
            <p:ph sz="half" idx="1"/>
          </p:nvPr>
        </p:nvSpPr>
        <p:spPr>
          <a:xfrm>
            <a:off x="765175" y="1563291"/>
            <a:ext cx="3657600" cy="3137297"/>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719637" y="1563291"/>
            <a:ext cx="3657600" cy="3137297"/>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84B82477-D5D3-4181-8C11-75D0F2433A87}" type="datetime2">
              <a:rPr lang="en-US" smtClean="0"/>
              <a:t>Friday, April 08, 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5" y="59601"/>
            <a:ext cx="7612063" cy="1063229"/>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765174" y="1265634"/>
            <a:ext cx="3657600" cy="677466"/>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765174" y="1986804"/>
            <a:ext cx="3657600" cy="2706220"/>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719637" y="1265634"/>
            <a:ext cx="3657600" cy="677466"/>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19637" y="1986804"/>
            <a:ext cx="3657600" cy="2706220"/>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213E253B-1893-4367-8BAE-DF4BC10DC578}" type="datetime2">
              <a:rPr lang="en-US" smtClean="0"/>
              <a:t>Friday, April 08, 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8B62300D-25B3-4603-86C9-4CB776489F00}" type="datetime2">
              <a:rPr lang="en-US" smtClean="0"/>
              <a:t>Friday, April 08, 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314AD9-FCC8-48B7-B85B-012A91320DFF}" type="datetime2">
              <a:rPr lang="en-US" smtClean="0"/>
              <a:t>Friday, April 08, 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946" y="285750"/>
            <a:ext cx="3250360" cy="1223963"/>
          </a:xfrm>
        </p:spPr>
        <p:txBody>
          <a:bodyPr anchor="b"/>
          <a:lstStyle>
            <a:lvl1pPr algn="ctr">
              <a:defRPr sz="3600" b="0"/>
            </a:lvl1pPr>
          </a:lstStyle>
          <a:p>
            <a:r>
              <a:rPr lang="en-GB" smtClean="0"/>
              <a:t>Click to edit Master title style</a:t>
            </a:r>
            <a:endParaRPr/>
          </a:p>
        </p:txBody>
      </p:sp>
      <p:sp>
        <p:nvSpPr>
          <p:cNvPr id="3" name="Content Placeholder 2"/>
          <p:cNvSpPr>
            <a:spLocks noGrp="1"/>
          </p:cNvSpPr>
          <p:nvPr>
            <p:ph idx="1"/>
          </p:nvPr>
        </p:nvSpPr>
        <p:spPr>
          <a:xfrm>
            <a:off x="4495801" y="285750"/>
            <a:ext cx="4149725" cy="4414838"/>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608946" y="1563292"/>
            <a:ext cx="3250360" cy="2951559"/>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4495800" y="4767263"/>
            <a:ext cx="1143000" cy="273844"/>
          </a:xfrm>
        </p:spPr>
        <p:txBody>
          <a:bodyPr/>
          <a:lstStyle>
            <a:lvl1pPr algn="l">
              <a:defRPr/>
            </a:lvl1pPr>
          </a:lstStyle>
          <a:p>
            <a:fld id="{3182DC50-D5DB-4F94-B367-9876CD2C4012}" type="datetime2">
              <a:rPr lang="en-US" smtClean="0"/>
              <a:t>Friday, April 08, 2016</a:t>
            </a:fld>
            <a:endParaRPr lang="en-US" dirty="0"/>
          </a:p>
        </p:txBody>
      </p:sp>
      <p:sp>
        <p:nvSpPr>
          <p:cNvPr id="6" name="Footer Placeholder 5"/>
          <p:cNvSpPr>
            <a:spLocks noGrp="1"/>
          </p:cNvSpPr>
          <p:nvPr>
            <p:ph type="ftr" sz="quarter" idx="11"/>
          </p:nvPr>
        </p:nvSpPr>
        <p:spPr>
          <a:xfrm>
            <a:off x="5791200" y="4767263"/>
            <a:ext cx="2895600" cy="273844"/>
          </a:xfrm>
        </p:spPr>
        <p:txBody>
          <a:bodyPr/>
          <a:lstStyle>
            <a:lvl1pPr algn="r">
              <a:defRPr/>
            </a:lvl1pPr>
          </a:lstStyle>
          <a:p>
            <a:endParaRPr lang="en-US" dirty="0"/>
          </a:p>
        </p:txBody>
      </p:sp>
      <p:sp>
        <p:nvSpPr>
          <p:cNvPr id="7" name="Slide Number Placeholder 6"/>
          <p:cNvSpPr>
            <a:spLocks noGrp="1"/>
          </p:cNvSpPr>
          <p:nvPr>
            <p:ph type="sldNum" sz="quarter" idx="12"/>
          </p:nvPr>
        </p:nvSpPr>
        <p:spPr>
          <a:xfrm>
            <a:off x="1967426" y="4767263"/>
            <a:ext cx="533400" cy="273844"/>
          </a:xfrm>
        </p:spPr>
        <p:txBody>
          <a:bodyPr/>
          <a:lstStyle>
            <a:lvl1pPr>
              <a:defRPr>
                <a:solidFill>
                  <a:schemeClr val="tx2"/>
                </a:solidFill>
              </a:defRPr>
            </a:lvl1pPr>
          </a:lstStyle>
          <a:p>
            <a:fld id="{1789C0F2-17E0-497A-9BBE-0C73201AAFE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5" y="59601"/>
            <a:ext cx="7612063" cy="1063229"/>
          </a:xfrm>
          <a:prstGeom prst="rect">
            <a:avLst/>
          </a:prstGeom>
        </p:spPr>
        <p:txBody>
          <a:bodyPr vert="horz" lIns="91440" tIns="45720" rIns="91440" bIns="45720" rtlCol="0" anchor="ctr" anchorCtr="0">
            <a:noAutofit/>
          </a:bodyPr>
          <a:lstStyle/>
          <a:p>
            <a:r>
              <a:rPr lang="en-GB" smtClean="0"/>
              <a:t>Click to edit Master title style</a:t>
            </a:r>
            <a:endParaRPr/>
          </a:p>
        </p:txBody>
      </p:sp>
      <p:sp>
        <p:nvSpPr>
          <p:cNvPr id="3" name="Text Placeholder 2"/>
          <p:cNvSpPr>
            <a:spLocks noGrp="1"/>
          </p:cNvSpPr>
          <p:nvPr>
            <p:ph type="body" idx="1"/>
          </p:nvPr>
        </p:nvSpPr>
        <p:spPr>
          <a:xfrm>
            <a:off x="765175" y="1553135"/>
            <a:ext cx="7612064" cy="3136526"/>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6553200" y="4767263"/>
            <a:ext cx="2133600" cy="273844"/>
          </a:xfrm>
          <a:prstGeom prst="rect">
            <a:avLst/>
          </a:prstGeom>
        </p:spPr>
        <p:txBody>
          <a:bodyPr vert="horz" lIns="91440" tIns="45720" rIns="91440" bIns="45720" rtlCol="0" anchor="ctr"/>
          <a:lstStyle>
            <a:lvl1pPr algn="r">
              <a:defRPr sz="1200">
                <a:solidFill>
                  <a:schemeClr val="bg1"/>
                </a:solidFill>
              </a:defRPr>
            </a:lvl1pPr>
          </a:lstStyle>
          <a:p>
            <a:fld id="{0B385921-A91A-409C-921C-0E0EC1E750EC}" type="datetime2">
              <a:rPr lang="en-US" smtClean="0"/>
              <a:t>Friday, April 08, 2016</a:t>
            </a:fld>
            <a:endParaRPr lang="en-US" dirty="0"/>
          </a:p>
        </p:txBody>
      </p:sp>
      <p:sp>
        <p:nvSpPr>
          <p:cNvPr id="5" name="Footer Placeholder 4"/>
          <p:cNvSpPr>
            <a:spLocks noGrp="1"/>
          </p:cNvSpPr>
          <p:nvPr>
            <p:ph type="ftr" sz="quarter" idx="3"/>
          </p:nvPr>
        </p:nvSpPr>
        <p:spPr>
          <a:xfrm>
            <a:off x="443753" y="4767263"/>
            <a:ext cx="2895600" cy="273844"/>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4305300" y="4767263"/>
            <a:ext cx="533400" cy="273844"/>
          </a:xfrm>
          <a:prstGeom prst="rect">
            <a:avLst/>
          </a:prstGeom>
        </p:spPr>
        <p:txBody>
          <a:bodyPr vert="horz" lIns="91440" tIns="45720" rIns="91440" bIns="45720" rtlCol="0" anchor="ctr"/>
          <a:lstStyle>
            <a:lvl1pPr algn="ctr">
              <a:defRPr sz="1200">
                <a:solidFill>
                  <a:schemeClr val="bg1"/>
                </a:solidFill>
              </a:defRPr>
            </a:lvl1pPr>
          </a:lstStyle>
          <a:p>
            <a:fld id="{1789C0F2-17E0-497A-9BBE-0C73201AAFE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 id="2147483985" r:id="rId13"/>
  </p:sldLayoutIdLst>
  <p:hf sldNum="0" hdr="0" ftr="0" dt="0"/>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7.tiff"/><Relationship Id="rId4" Type="http://schemas.openxmlformats.org/officeDocument/2006/relationships/image" Target="../media/image16.tiff"/></Relationships>
</file>

<file path=ppt/slides/_rels/slide12.xml.rels><?xml version="1.0" encoding="UTF-8" standalone="yes"?>
<Relationships xmlns="http://schemas.openxmlformats.org/package/2006/relationships"><Relationship Id="rId3" Type="http://schemas.openxmlformats.org/officeDocument/2006/relationships/hyperlink" Target="http://mobile.nytimes.com/2014/11/16/travel/talking-ships-with-sting.html?referrer=&amp;_r=1"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www.fripp.com/blog/fripp-how-rabbi-concisely-cast-complexity-with-fewest-word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pAaglOYfg7o#t=11"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tiff"/></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3776" y="2271890"/>
            <a:ext cx="8297446" cy="1662984"/>
          </a:xfrm>
        </p:spPr>
        <p:txBody>
          <a:bodyPr/>
          <a:lstStyle/>
          <a:p>
            <a:r>
              <a:rPr lang="en-US" sz="3600" dirty="0" smtClean="0">
                <a:solidFill>
                  <a:srgbClr val="F0E6C3"/>
                </a:solidFill>
              </a:rPr>
              <a:t>Dance Bands in Chester &amp; North Wales, 1930 – 1970: </a:t>
            </a:r>
            <a:br>
              <a:rPr lang="en-US" sz="3600" dirty="0" smtClean="0">
                <a:solidFill>
                  <a:srgbClr val="F0E6C3"/>
                </a:solidFill>
              </a:rPr>
            </a:br>
            <a:r>
              <a:rPr lang="en-US" sz="3600" dirty="0" smtClean="0">
                <a:solidFill>
                  <a:srgbClr val="F0E6C3"/>
                </a:solidFill>
              </a:rPr>
              <a:t>Revealing a Hidden History</a:t>
            </a:r>
            <a:endParaRPr lang="en-US" sz="3600" dirty="0">
              <a:solidFill>
                <a:srgbClr val="F0E6C3"/>
              </a:solidFill>
            </a:endParaRPr>
          </a:p>
        </p:txBody>
      </p:sp>
      <p:sp>
        <p:nvSpPr>
          <p:cNvPr id="3" name="Subtitle 2"/>
          <p:cNvSpPr>
            <a:spLocks noGrp="1"/>
          </p:cNvSpPr>
          <p:nvPr>
            <p:ph type="subTitle" idx="1"/>
          </p:nvPr>
        </p:nvSpPr>
        <p:spPr>
          <a:xfrm>
            <a:off x="493776" y="4134556"/>
            <a:ext cx="7196328" cy="549458"/>
          </a:xfrm>
        </p:spPr>
        <p:txBody>
          <a:bodyPr/>
          <a:lstStyle/>
          <a:p>
            <a:r>
              <a:rPr lang="en-US" dirty="0" smtClean="0">
                <a:solidFill>
                  <a:schemeClr val="bg2"/>
                </a:solidFill>
              </a:rPr>
              <a:t>Helen </a:t>
            </a:r>
            <a:r>
              <a:rPr lang="en-US" dirty="0" err="1" smtClean="0">
                <a:solidFill>
                  <a:schemeClr val="bg2"/>
                </a:solidFill>
              </a:rPr>
              <a:t>Southall</a:t>
            </a:r>
            <a:endParaRPr lang="en-US" dirty="0">
              <a:solidFill>
                <a:schemeClr val="bg2"/>
              </a:solidFill>
            </a:endParaRPr>
          </a:p>
        </p:txBody>
      </p:sp>
    </p:spTree>
    <p:extLst>
      <p:ext uri="{BB962C8B-B14F-4D97-AF65-F5344CB8AC3E}">
        <p14:creationId xmlns:p14="http://schemas.microsoft.com/office/powerpoint/2010/main" val="3867316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127000" y="1324203"/>
            <a:ext cx="9017000" cy="3708171"/>
          </a:xfrm>
        </p:spPr>
        <p:txBody>
          <a:bodyPr>
            <a:noAutofit/>
          </a:bodyPr>
          <a:lstStyle/>
          <a:p>
            <a:pPr marL="0" indent="0">
              <a:lnSpc>
                <a:spcPct val="120000"/>
              </a:lnSpc>
              <a:spcBef>
                <a:spcPts val="0"/>
              </a:spcBef>
              <a:buNone/>
            </a:pPr>
            <a:r>
              <a:rPr lang="is-IS" sz="1600" dirty="0" smtClean="0">
                <a:latin typeface="Arial Narrow"/>
                <a:cs typeface="Arial Narrow"/>
              </a:rPr>
              <a:t>“…</a:t>
            </a:r>
            <a:r>
              <a:rPr lang="en-US" sz="1600" dirty="0" smtClean="0">
                <a:latin typeface="Arial Narrow"/>
                <a:cs typeface="Arial Narrow"/>
              </a:rPr>
              <a:t> </a:t>
            </a:r>
            <a:r>
              <a:rPr lang="en-US" sz="1600" dirty="0">
                <a:latin typeface="Arial Narrow"/>
                <a:cs typeface="Arial Narrow"/>
              </a:rPr>
              <a:t>the remarkable mixture of music that could be heard live in British towns and cities from the mid-1950s call into question one of the more common record-based assertions, made, for example, in </a:t>
            </a:r>
            <a:r>
              <a:rPr lang="en-US" sz="1600" dirty="0" smtClean="0">
                <a:latin typeface="Arial Narrow"/>
                <a:cs typeface="Arial Narrow"/>
              </a:rPr>
              <a:t>Dave </a:t>
            </a:r>
            <a:r>
              <a:rPr lang="en-US" sz="1600" dirty="0" err="1">
                <a:latin typeface="Arial Narrow"/>
                <a:cs typeface="Arial Narrow"/>
              </a:rPr>
              <a:t>Harker's</a:t>
            </a:r>
            <a:r>
              <a:rPr lang="en-US" sz="1600" dirty="0">
                <a:latin typeface="Arial Narrow"/>
                <a:cs typeface="Arial Narrow"/>
              </a:rPr>
              <a:t> 'One for the Money':</a:t>
            </a:r>
          </a:p>
          <a:p>
            <a:pPr marL="342900" lvl="1" indent="0">
              <a:lnSpc>
                <a:spcPct val="120000"/>
              </a:lnSpc>
              <a:spcBef>
                <a:spcPts val="0"/>
              </a:spcBef>
              <a:buNone/>
            </a:pPr>
            <a:endParaRPr lang="en-US" sz="1600" dirty="0">
              <a:latin typeface="Arial Narrow"/>
              <a:cs typeface="Arial Narrow"/>
            </a:endParaRPr>
          </a:p>
          <a:p>
            <a:pPr marL="342900" lvl="1" indent="0">
              <a:lnSpc>
                <a:spcPct val="120000"/>
              </a:lnSpc>
              <a:spcBef>
                <a:spcPts val="0"/>
              </a:spcBef>
              <a:buNone/>
            </a:pPr>
            <a:r>
              <a:rPr lang="en-US" sz="1600" dirty="0">
                <a:latin typeface="Arial Narrow"/>
                <a:cs typeface="Arial Narrow"/>
              </a:rPr>
              <a:t>'The period 1959-62 was the deadest phase of British and American recorded song since at least 1956 … For adolescents it was a </a:t>
            </a:r>
            <a:r>
              <a:rPr lang="en-US" sz="1600" i="1" dirty="0" smtClean="0">
                <a:latin typeface="Arial Narrow"/>
                <a:cs typeface="Arial Narrow"/>
              </a:rPr>
              <a:t>desert</a:t>
            </a:r>
            <a:r>
              <a:rPr lang="en-US" sz="1600" dirty="0" smtClean="0">
                <a:latin typeface="Arial Narrow"/>
                <a:cs typeface="Arial Narrow"/>
              </a:rPr>
              <a:t>. </a:t>
            </a:r>
            <a:r>
              <a:rPr lang="en-US" sz="1600" dirty="0">
                <a:latin typeface="Arial Narrow"/>
                <a:cs typeface="Arial Narrow"/>
              </a:rPr>
              <a:t>Unless you lived in </a:t>
            </a:r>
            <a:r>
              <a:rPr lang="en-US" sz="1600" dirty="0" smtClean="0">
                <a:latin typeface="Arial Narrow"/>
                <a:cs typeface="Arial Narrow"/>
              </a:rPr>
              <a:t>a major </a:t>
            </a:r>
            <a:r>
              <a:rPr lang="en-US" sz="1600" dirty="0">
                <a:latin typeface="Arial Narrow"/>
                <a:cs typeface="Arial Narrow"/>
              </a:rPr>
              <a:t>city or coast, or had access to amusement arcade or fairground or made your own music, musically it was a </a:t>
            </a:r>
            <a:r>
              <a:rPr lang="en-US" sz="1600" i="1" dirty="0" smtClean="0">
                <a:latin typeface="Arial Narrow"/>
                <a:cs typeface="Arial Narrow"/>
              </a:rPr>
              <a:t>bloody desert</a:t>
            </a:r>
            <a:r>
              <a:rPr lang="en-US" sz="1600" dirty="0" smtClean="0">
                <a:latin typeface="Arial Narrow"/>
                <a:cs typeface="Arial Narrow"/>
              </a:rPr>
              <a:t>. </a:t>
            </a:r>
            <a:r>
              <a:rPr lang="en-US" sz="1600" dirty="0">
                <a:latin typeface="Arial Narrow"/>
                <a:cs typeface="Arial Narrow"/>
              </a:rPr>
              <a:t>(</a:t>
            </a:r>
            <a:r>
              <a:rPr lang="en-US" sz="1600" dirty="0" err="1">
                <a:latin typeface="Arial Narrow"/>
                <a:cs typeface="Arial Narrow"/>
              </a:rPr>
              <a:t>Harker</a:t>
            </a:r>
            <a:r>
              <a:rPr lang="en-US" sz="1600" dirty="0">
                <a:latin typeface="Arial Narrow"/>
                <a:cs typeface="Arial Narrow"/>
              </a:rPr>
              <a:t> 1980: </a:t>
            </a:r>
            <a:r>
              <a:rPr lang="en-US" sz="1600" dirty="0" smtClean="0">
                <a:latin typeface="Arial Narrow"/>
                <a:cs typeface="Arial Narrow"/>
              </a:rPr>
              <a:t>73) (Emphasis </a:t>
            </a:r>
            <a:r>
              <a:rPr lang="en-US" sz="1600" dirty="0">
                <a:latin typeface="Arial Narrow"/>
                <a:cs typeface="Arial Narrow"/>
              </a:rPr>
              <a:t>in original)</a:t>
            </a:r>
          </a:p>
          <a:p>
            <a:pPr marL="0" indent="0">
              <a:lnSpc>
                <a:spcPct val="120000"/>
              </a:lnSpc>
              <a:spcBef>
                <a:spcPts val="0"/>
              </a:spcBef>
              <a:buNone/>
            </a:pPr>
            <a:endParaRPr lang="en-US" sz="1600" dirty="0">
              <a:latin typeface="Arial Narrow"/>
              <a:cs typeface="Arial Narrow"/>
            </a:endParaRPr>
          </a:p>
          <a:p>
            <a:pPr marL="0" indent="0">
              <a:lnSpc>
                <a:spcPct val="120000"/>
              </a:lnSpc>
              <a:spcBef>
                <a:spcPts val="0"/>
              </a:spcBef>
              <a:buNone/>
            </a:pPr>
            <a:r>
              <a:rPr lang="en-US" sz="1600" dirty="0">
                <a:latin typeface="Arial Narrow"/>
                <a:cs typeface="Arial Narrow"/>
              </a:rPr>
              <a:t>Switch attention from 'recorded song' to live performance and 1959-62 </a:t>
            </a:r>
            <a:r>
              <a:rPr lang="en-US" sz="1600" b="1" dirty="0">
                <a:latin typeface="Arial Narrow"/>
                <a:cs typeface="Arial Narrow"/>
              </a:rPr>
              <a:t>becomes less a desert than a landscape covered with a mass of foliage, from gnarled old trees to newly planted seedlings</a:t>
            </a:r>
            <a:r>
              <a:rPr lang="en-US" sz="1600" dirty="0">
                <a:latin typeface="Arial Narrow"/>
                <a:cs typeface="Arial Narrow"/>
              </a:rPr>
              <a:t>. Not only were a significant number of adolescents making their own music in this </a:t>
            </a:r>
            <a:r>
              <a:rPr lang="en-US" sz="1600" dirty="0" smtClean="0">
                <a:latin typeface="Arial Narrow"/>
                <a:cs typeface="Arial Narrow"/>
              </a:rPr>
              <a:t>period </a:t>
            </a:r>
            <a:r>
              <a:rPr lang="en-US" sz="1600" dirty="0">
                <a:latin typeface="Arial Narrow"/>
                <a:cs typeface="Arial Narrow"/>
              </a:rPr>
              <a:t>(including early versions of the Beatles and the Rolling Stones), but they also had a variety of local opportunities to serve musical apprenticeships</a:t>
            </a:r>
            <a:r>
              <a:rPr lang="en-US" sz="1600" dirty="0" smtClean="0">
                <a:latin typeface="Arial Narrow"/>
                <a:cs typeface="Arial Narrow"/>
              </a:rPr>
              <a:t>.”</a:t>
            </a:r>
          </a:p>
          <a:p>
            <a:pPr marL="0" indent="0" algn="r">
              <a:lnSpc>
                <a:spcPct val="120000"/>
              </a:lnSpc>
              <a:spcBef>
                <a:spcPts val="0"/>
              </a:spcBef>
              <a:buNone/>
            </a:pPr>
            <a:r>
              <a:rPr lang="en-US" sz="1600" dirty="0" err="1" smtClean="0">
                <a:latin typeface="Arial Narrow"/>
                <a:cs typeface="Arial Narrow"/>
              </a:rPr>
              <a:t>Frith</a:t>
            </a:r>
            <a:r>
              <a:rPr lang="en-US" sz="1600" dirty="0" smtClean="0">
                <a:latin typeface="Arial Narrow"/>
                <a:cs typeface="Arial Narrow"/>
              </a:rPr>
              <a:t> et al (2013)</a:t>
            </a:r>
            <a:endParaRPr lang="en-US" sz="1600" dirty="0">
              <a:latin typeface="Arial Narrow"/>
              <a:cs typeface="Arial Narrow"/>
            </a:endParaRPr>
          </a:p>
        </p:txBody>
      </p:sp>
      <p:pic>
        <p:nvPicPr>
          <p:cNvPr id="4" name="Picture 3"/>
          <p:cNvPicPr>
            <a:picLocks noChangeAspect="1"/>
          </p:cNvPicPr>
          <p:nvPr/>
        </p:nvPicPr>
        <p:blipFill>
          <a:blip r:embed="rId3"/>
          <a:stretch>
            <a:fillRect/>
          </a:stretch>
        </p:blipFill>
        <p:spPr>
          <a:xfrm>
            <a:off x="-38130" y="-25835"/>
            <a:ext cx="1375873" cy="1375873"/>
          </a:xfrm>
          <a:prstGeom prst="rect">
            <a:avLst/>
          </a:prstGeom>
          <a:effectLst>
            <a:softEdge rad="63500"/>
          </a:effectLst>
        </p:spPr>
      </p:pic>
      <p:pic>
        <p:nvPicPr>
          <p:cNvPr id="5" name="Picture 4"/>
          <p:cNvPicPr>
            <a:picLocks noChangeAspect="1"/>
          </p:cNvPicPr>
          <p:nvPr/>
        </p:nvPicPr>
        <p:blipFill>
          <a:blip r:embed="rId4"/>
          <a:stretch>
            <a:fillRect/>
          </a:stretch>
        </p:blipFill>
        <p:spPr>
          <a:xfrm>
            <a:off x="7768127" y="-25835"/>
            <a:ext cx="1375873" cy="1375873"/>
          </a:xfrm>
          <a:prstGeom prst="rect">
            <a:avLst/>
          </a:prstGeom>
          <a:effectLst>
            <a:softEdge rad="63500"/>
          </a:effectLst>
        </p:spPr>
      </p:pic>
    </p:spTree>
    <p:extLst>
      <p:ext uri="{BB962C8B-B14F-4D97-AF65-F5344CB8AC3E}">
        <p14:creationId xmlns:p14="http://schemas.microsoft.com/office/powerpoint/2010/main" val="25007789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Next?</a:t>
            </a:r>
            <a:endParaRPr lang="en-US" dirty="0"/>
          </a:p>
        </p:txBody>
      </p:sp>
      <p:sp>
        <p:nvSpPr>
          <p:cNvPr id="3" name="Content Placeholder 2"/>
          <p:cNvSpPr>
            <a:spLocks noGrp="1"/>
          </p:cNvSpPr>
          <p:nvPr>
            <p:ph idx="1"/>
          </p:nvPr>
        </p:nvSpPr>
        <p:spPr>
          <a:xfrm>
            <a:off x="177634" y="1516770"/>
            <a:ext cx="4003378" cy="3136526"/>
          </a:xfrm>
        </p:spPr>
        <p:txBody>
          <a:bodyPr>
            <a:normAutofit fontScale="92500" lnSpcReduction="10000"/>
          </a:bodyPr>
          <a:lstStyle/>
          <a:p>
            <a:r>
              <a:rPr lang="is-IS" dirty="0" smtClean="0"/>
              <a:t>Information Visualisation </a:t>
            </a:r>
          </a:p>
          <a:p>
            <a:pPr lvl="1"/>
            <a:r>
              <a:rPr lang="is-IS" dirty="0" smtClean="0"/>
              <a:t>Visualising networks and pathways from dance band (and other) data</a:t>
            </a:r>
          </a:p>
          <a:p>
            <a:r>
              <a:rPr lang="is-IS" dirty="0"/>
              <a:t>Digital Humanities Research </a:t>
            </a:r>
            <a:r>
              <a:rPr lang="is-IS" dirty="0" smtClean="0"/>
              <a:t>Centre</a:t>
            </a:r>
          </a:p>
          <a:p>
            <a:pPr lvl="1"/>
            <a:r>
              <a:rPr lang="is-IS" dirty="0" smtClean="0"/>
              <a:t>Text and image analysis</a:t>
            </a:r>
          </a:p>
          <a:p>
            <a:pPr lvl="1"/>
            <a:r>
              <a:rPr lang="is-IS" dirty="0"/>
              <a:t>Data-mining </a:t>
            </a:r>
            <a:r>
              <a:rPr lang="is-IS" dirty="0" smtClean="0"/>
              <a:t>of historical source material</a:t>
            </a:r>
            <a:endParaRPr lang="is-IS" dirty="0"/>
          </a:p>
          <a:p>
            <a:pPr lvl="1"/>
            <a:endParaRPr lang="is-IS" dirty="0"/>
          </a:p>
          <a:p>
            <a:endParaRPr lang="is-IS" dirty="0" smtClean="0"/>
          </a:p>
          <a:p>
            <a:pPr lvl="1"/>
            <a:endParaRPr lang="en-US" dirty="0"/>
          </a:p>
        </p:txBody>
      </p:sp>
      <p:pic>
        <p:nvPicPr>
          <p:cNvPr id="7" name="Picture 6"/>
          <p:cNvPicPr>
            <a:picLocks noChangeAspect="1"/>
          </p:cNvPicPr>
          <p:nvPr/>
        </p:nvPicPr>
        <p:blipFill>
          <a:blip r:embed="rId3"/>
          <a:stretch>
            <a:fillRect/>
          </a:stretch>
        </p:blipFill>
        <p:spPr>
          <a:xfrm>
            <a:off x="7161376" y="1"/>
            <a:ext cx="1982624" cy="1982624"/>
          </a:xfrm>
          <a:prstGeom prst="rect">
            <a:avLst/>
          </a:prstGeom>
          <a:effectLst>
            <a:softEdge rad="63500"/>
          </a:effectLst>
        </p:spPr>
      </p:pic>
      <p:pic>
        <p:nvPicPr>
          <p:cNvPr id="8" name="Picture 7"/>
          <p:cNvPicPr>
            <a:picLocks noChangeAspect="1"/>
          </p:cNvPicPr>
          <p:nvPr/>
        </p:nvPicPr>
        <p:blipFill>
          <a:blip r:embed="rId4"/>
          <a:stretch>
            <a:fillRect/>
          </a:stretch>
        </p:blipFill>
        <p:spPr>
          <a:xfrm>
            <a:off x="6768269" y="3314260"/>
            <a:ext cx="2304089" cy="1762978"/>
          </a:xfrm>
          <a:prstGeom prst="rect">
            <a:avLst/>
          </a:prstGeom>
          <a:effectLst>
            <a:softEdge rad="12700"/>
          </a:effectLst>
        </p:spPr>
      </p:pic>
      <p:pic>
        <p:nvPicPr>
          <p:cNvPr id="9" name="Picture 8"/>
          <p:cNvPicPr>
            <a:picLocks noChangeAspect="1"/>
          </p:cNvPicPr>
          <p:nvPr/>
        </p:nvPicPr>
        <p:blipFill>
          <a:blip r:embed="rId5"/>
          <a:stretch>
            <a:fillRect/>
          </a:stretch>
        </p:blipFill>
        <p:spPr>
          <a:xfrm>
            <a:off x="4181012" y="1583527"/>
            <a:ext cx="2742886" cy="1544233"/>
          </a:xfrm>
          <a:prstGeom prst="rect">
            <a:avLst/>
          </a:prstGeom>
          <a:effectLst>
            <a:softEdge rad="12700"/>
          </a:effectLst>
        </p:spPr>
      </p:pic>
    </p:spTree>
    <p:extLst>
      <p:ext uri="{BB962C8B-B14F-4D97-AF65-F5344CB8AC3E}">
        <p14:creationId xmlns:p14="http://schemas.microsoft.com/office/powerpoint/2010/main" val="17572709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145279" y="1290416"/>
            <a:ext cx="8879080" cy="3853084"/>
          </a:xfrm>
        </p:spPr>
        <p:txBody>
          <a:bodyPr>
            <a:normAutofit fontScale="47500" lnSpcReduction="20000"/>
          </a:bodyPr>
          <a:lstStyle/>
          <a:p>
            <a:pPr marL="0" indent="0">
              <a:lnSpc>
                <a:spcPct val="120000"/>
              </a:lnSpc>
              <a:spcBef>
                <a:spcPts val="500"/>
              </a:spcBef>
              <a:buNone/>
            </a:pPr>
            <a:r>
              <a:rPr lang="en-US" dirty="0"/>
              <a:t>Baade, Christina L. (2012). </a:t>
            </a:r>
            <a:r>
              <a:rPr lang="en-US" i="1" dirty="0"/>
              <a:t>Victory through harmony : the BBC and popular music in World War II</a:t>
            </a:r>
            <a:r>
              <a:rPr lang="en-US" dirty="0"/>
              <a:t>. Oxford: Oxford University Press.</a:t>
            </a:r>
            <a:endParaRPr lang="en-US" dirty="0" smtClean="0"/>
          </a:p>
          <a:p>
            <a:pPr marL="0" indent="0">
              <a:lnSpc>
                <a:spcPct val="120000"/>
              </a:lnSpc>
              <a:spcBef>
                <a:spcPts val="500"/>
              </a:spcBef>
              <a:buNone/>
            </a:pPr>
            <a:r>
              <a:rPr lang="en-US" dirty="0" smtClean="0"/>
              <a:t>Becker</a:t>
            </a:r>
            <a:r>
              <a:rPr lang="en-US" dirty="0"/>
              <a:t>, Howard S. (2004). Jazz Places. In A. Bennett &amp; R. A. Peterson (Eds.), </a:t>
            </a:r>
            <a:r>
              <a:rPr lang="en-US" i="1" dirty="0"/>
              <a:t>Music Scenes: Local, </a:t>
            </a:r>
            <a:r>
              <a:rPr lang="en-US" i="1" dirty="0" err="1"/>
              <a:t>Translocal</a:t>
            </a:r>
            <a:r>
              <a:rPr lang="en-US" i="1" dirty="0"/>
              <a:t> and Virtual</a:t>
            </a:r>
            <a:r>
              <a:rPr lang="en-US" dirty="0"/>
              <a:t> (pp. 17 - 27): Vanderbilt University Press</a:t>
            </a:r>
            <a:r>
              <a:rPr lang="en-US" dirty="0" smtClean="0"/>
              <a:t>.</a:t>
            </a:r>
          </a:p>
          <a:p>
            <a:pPr marL="0" indent="0">
              <a:lnSpc>
                <a:spcPct val="120000"/>
              </a:lnSpc>
              <a:spcBef>
                <a:spcPts val="500"/>
              </a:spcBef>
              <a:buNone/>
            </a:pPr>
            <a:r>
              <a:rPr lang="en-US" dirty="0"/>
              <a:t>Brennan, Emily. (2014, November 14). Talking Ships with Sting,</a:t>
            </a:r>
            <a:r>
              <a:rPr lang="en-US" i="1" dirty="0"/>
              <a:t> New York Times</a:t>
            </a:r>
            <a:r>
              <a:rPr lang="en-US" dirty="0"/>
              <a:t>. Retrieved from </a:t>
            </a:r>
            <a:r>
              <a:rPr lang="en-US" dirty="0">
                <a:hlinkClick r:id="rId3"/>
              </a:rPr>
              <a:t>http://mobile.nytimes.com/2014/11/16/travel/talking-ships-with-sting.html?referrer=&amp;_r=1</a:t>
            </a:r>
            <a:endParaRPr lang="en-US" dirty="0" smtClean="0"/>
          </a:p>
          <a:p>
            <a:pPr marL="0" indent="0">
              <a:lnSpc>
                <a:spcPct val="120000"/>
              </a:lnSpc>
              <a:spcBef>
                <a:spcPts val="500"/>
              </a:spcBef>
              <a:buNone/>
            </a:pPr>
            <a:r>
              <a:rPr lang="en-US" dirty="0" smtClean="0"/>
              <a:t>Brocken</a:t>
            </a:r>
            <a:r>
              <a:rPr lang="en-US" dirty="0"/>
              <a:t>, Michael. (2010). </a:t>
            </a:r>
            <a:r>
              <a:rPr lang="en-US" i="1" dirty="0"/>
              <a:t>Other voices : hidden histories of Liverpool's popular music scenes, 1930s - 1970s</a:t>
            </a:r>
            <a:r>
              <a:rPr lang="en-US" dirty="0"/>
              <a:t>: </a:t>
            </a:r>
            <a:r>
              <a:rPr lang="en-US" dirty="0" err="1"/>
              <a:t>Ashgate</a:t>
            </a:r>
            <a:r>
              <a:rPr lang="en-US" dirty="0"/>
              <a:t> Publishing Ltd</a:t>
            </a:r>
            <a:r>
              <a:rPr lang="en-US" dirty="0" smtClean="0"/>
              <a:t>.</a:t>
            </a:r>
          </a:p>
          <a:p>
            <a:pPr marL="0" indent="0">
              <a:lnSpc>
                <a:spcPct val="120000"/>
              </a:lnSpc>
              <a:spcBef>
                <a:spcPts val="500"/>
              </a:spcBef>
              <a:buNone/>
            </a:pPr>
            <a:r>
              <a:rPr lang="en-US" dirty="0"/>
              <a:t>Cohen, Sara. (1991). </a:t>
            </a:r>
            <a:r>
              <a:rPr lang="en-US" i="1" dirty="0"/>
              <a:t>Rock Culture in Liverpool : Popular Music in the Making</a:t>
            </a:r>
            <a:r>
              <a:rPr lang="en-US" dirty="0"/>
              <a:t>: Oxford University Press.</a:t>
            </a:r>
            <a:endParaRPr lang="en-US" dirty="0" smtClean="0"/>
          </a:p>
          <a:p>
            <a:pPr marL="0" indent="0">
              <a:lnSpc>
                <a:spcPct val="120000"/>
              </a:lnSpc>
              <a:spcBef>
                <a:spcPts val="500"/>
              </a:spcBef>
              <a:buNone/>
            </a:pPr>
            <a:r>
              <a:rPr lang="en-US" dirty="0" smtClean="0"/>
              <a:t>Finnegan</a:t>
            </a:r>
            <a:r>
              <a:rPr lang="en-US" dirty="0"/>
              <a:t>, Ruth H. . (2007). </a:t>
            </a:r>
            <a:r>
              <a:rPr lang="en-US" i="1" dirty="0"/>
              <a:t>The Hidden Musicians: Music-Making in an English Town</a:t>
            </a:r>
            <a:r>
              <a:rPr lang="en-US" dirty="0"/>
              <a:t>: Wesleyan University Press</a:t>
            </a:r>
            <a:r>
              <a:rPr lang="en-US" dirty="0" smtClean="0"/>
              <a:t>.</a:t>
            </a:r>
          </a:p>
          <a:p>
            <a:pPr marL="0" indent="0">
              <a:lnSpc>
                <a:spcPct val="120000"/>
              </a:lnSpc>
              <a:spcBef>
                <a:spcPts val="500"/>
              </a:spcBef>
              <a:buNone/>
            </a:pPr>
            <a:r>
              <a:rPr lang="en-US" dirty="0" err="1"/>
              <a:t>Fripp</a:t>
            </a:r>
            <a:r>
              <a:rPr lang="en-US" dirty="0"/>
              <a:t>, Patricia. (</a:t>
            </a:r>
            <a:r>
              <a:rPr lang="en-US" dirty="0" err="1"/>
              <a:t>n.d</a:t>
            </a:r>
            <a:r>
              <a:rPr lang="en-US" dirty="0"/>
              <a:t>). Robert </a:t>
            </a:r>
            <a:r>
              <a:rPr lang="en-US" dirty="0" err="1"/>
              <a:t>Fripp</a:t>
            </a:r>
            <a:r>
              <a:rPr lang="en-US" dirty="0"/>
              <a:t> on How a Rabbi Concisely Cast Complexity with Fewest Words.  Retrieved from </a:t>
            </a:r>
            <a:r>
              <a:rPr lang="en-US" dirty="0">
                <a:hlinkClick r:id="rId4"/>
              </a:rPr>
              <a:t>http://www.fripp.com/blog/fripp-how-rabbi-concisely-cast-complexity-with-fewest-words/</a:t>
            </a:r>
            <a:endParaRPr lang="en-US" dirty="0" smtClean="0"/>
          </a:p>
          <a:p>
            <a:pPr marL="0" indent="0">
              <a:lnSpc>
                <a:spcPct val="120000"/>
              </a:lnSpc>
              <a:spcBef>
                <a:spcPts val="500"/>
              </a:spcBef>
              <a:buNone/>
            </a:pPr>
            <a:r>
              <a:rPr lang="en-US" dirty="0" err="1" smtClean="0"/>
              <a:t>Frith</a:t>
            </a:r>
            <a:r>
              <a:rPr lang="en-US" dirty="0"/>
              <a:t>, Simon, Brennan, Matt, </a:t>
            </a:r>
            <a:r>
              <a:rPr lang="en-US" dirty="0" err="1"/>
              <a:t>Cloonan</a:t>
            </a:r>
            <a:r>
              <a:rPr lang="en-US" dirty="0"/>
              <a:t>, Martin, &amp; Webster, Emma. (2013). </a:t>
            </a:r>
            <a:r>
              <a:rPr lang="en-US" i="1" dirty="0"/>
              <a:t>The History of Live Music in Britain, Volume I : 1950 - 1967 - From Dance Hall to the 100 Club</a:t>
            </a:r>
            <a:r>
              <a:rPr lang="en-US" dirty="0"/>
              <a:t>: </a:t>
            </a:r>
            <a:r>
              <a:rPr lang="en-US" dirty="0" err="1"/>
              <a:t>Ashgate</a:t>
            </a:r>
            <a:r>
              <a:rPr lang="en-US" dirty="0" smtClean="0"/>
              <a:t>.</a:t>
            </a:r>
          </a:p>
          <a:p>
            <a:pPr marL="0" indent="0">
              <a:lnSpc>
                <a:spcPct val="120000"/>
              </a:lnSpc>
              <a:spcBef>
                <a:spcPts val="500"/>
              </a:spcBef>
              <a:buNone/>
            </a:pPr>
            <a:r>
              <a:rPr lang="en-US" dirty="0" err="1"/>
              <a:t>Granovetter</a:t>
            </a:r>
            <a:r>
              <a:rPr lang="en-US" dirty="0"/>
              <a:t>, Mark (1973). The Strength of Weak Ties. </a:t>
            </a:r>
            <a:r>
              <a:rPr lang="en-US" i="1" dirty="0"/>
              <a:t>The American Journal of Sociology, 78</a:t>
            </a:r>
            <a:r>
              <a:rPr lang="en-US" dirty="0"/>
              <a:t>(6), 1360-1380. </a:t>
            </a:r>
            <a:endParaRPr lang="en-US" dirty="0" smtClean="0"/>
          </a:p>
          <a:p>
            <a:pPr marL="0" indent="0">
              <a:lnSpc>
                <a:spcPct val="120000"/>
              </a:lnSpc>
              <a:spcBef>
                <a:spcPts val="500"/>
              </a:spcBef>
              <a:buNone/>
            </a:pPr>
            <a:r>
              <a:rPr lang="en-US" dirty="0" err="1"/>
              <a:t>Janicke</a:t>
            </a:r>
            <a:r>
              <a:rPr lang="en-US" dirty="0"/>
              <a:t>, Stefan, </a:t>
            </a:r>
            <a:r>
              <a:rPr lang="en-US" dirty="0" err="1"/>
              <a:t>Focht</a:t>
            </a:r>
            <a:r>
              <a:rPr lang="en-US" dirty="0"/>
              <a:t>, Josef, &amp; </a:t>
            </a:r>
            <a:r>
              <a:rPr lang="en-US" dirty="0" err="1"/>
              <a:t>Scheuermann</a:t>
            </a:r>
            <a:r>
              <a:rPr lang="en-US" dirty="0"/>
              <a:t>, </a:t>
            </a:r>
            <a:r>
              <a:rPr lang="en-US" dirty="0" err="1"/>
              <a:t>Gerik</a:t>
            </a:r>
            <a:r>
              <a:rPr lang="en-US" dirty="0"/>
              <a:t>. (2015). VIS15 preview: Interactive Visual Profiling of Musicians. </a:t>
            </a:r>
            <a:r>
              <a:rPr lang="en-US" i="1" dirty="0" err="1"/>
              <a:t>VGTCommunity</a:t>
            </a:r>
            <a:r>
              <a:rPr lang="en-US" i="1" dirty="0"/>
              <a:t>.</a:t>
            </a:r>
            <a:r>
              <a:rPr lang="en-US" dirty="0"/>
              <a:t>  Retrieved 10th January, </a:t>
            </a:r>
            <a:r>
              <a:rPr lang="en-US" dirty="0" smtClean="0"/>
              <a:t>2016</a:t>
            </a:r>
          </a:p>
          <a:p>
            <a:pPr marL="0" indent="0">
              <a:lnSpc>
                <a:spcPct val="120000"/>
              </a:lnSpc>
              <a:spcBef>
                <a:spcPts val="500"/>
              </a:spcBef>
              <a:buNone/>
            </a:pPr>
            <a:r>
              <a:rPr lang="en-US" dirty="0"/>
              <a:t>Murrieta-Flores, Patricia, Baron, Alistair, Gregory, Ian, </a:t>
            </a:r>
            <a:r>
              <a:rPr lang="en-US" dirty="0" err="1"/>
              <a:t>Hardie</a:t>
            </a:r>
            <a:r>
              <a:rPr lang="en-US" dirty="0"/>
              <a:t>, Andrew, &amp; </a:t>
            </a:r>
            <a:r>
              <a:rPr lang="en-US" dirty="0" err="1"/>
              <a:t>Rayson</a:t>
            </a:r>
            <a:r>
              <a:rPr lang="en-US" dirty="0"/>
              <a:t>, Paul. (2015). Automatically Analyzing Large Texts in a GIS Environment: The Registrar General's Reports and Cholera in the 19th Century. </a:t>
            </a:r>
            <a:r>
              <a:rPr lang="en-US" i="1" dirty="0"/>
              <a:t>Transactions in GIS, 19</a:t>
            </a:r>
            <a:r>
              <a:rPr lang="en-US" dirty="0"/>
              <a:t>(2), 296-320. </a:t>
            </a:r>
            <a:endParaRPr lang="en-US" dirty="0" smtClean="0"/>
          </a:p>
          <a:p>
            <a:pPr marL="0" indent="0">
              <a:lnSpc>
                <a:spcPct val="120000"/>
              </a:lnSpc>
              <a:spcBef>
                <a:spcPts val="500"/>
              </a:spcBef>
              <a:buNone/>
            </a:pPr>
            <a:r>
              <a:rPr lang="en-US" dirty="0"/>
              <a:t>Nott, James J. (2002). </a:t>
            </a:r>
            <a:r>
              <a:rPr lang="en-US" i="1" dirty="0"/>
              <a:t>Music for the People : Popular Music and Dance in Interwar Britain</a:t>
            </a:r>
            <a:r>
              <a:rPr lang="en-US" dirty="0"/>
              <a:t>: Oxford University Press.</a:t>
            </a:r>
          </a:p>
        </p:txBody>
      </p:sp>
    </p:spTree>
    <p:extLst>
      <p:ext uri="{BB962C8B-B14F-4D97-AF65-F5344CB8AC3E}">
        <p14:creationId xmlns:p14="http://schemas.microsoft.com/office/powerpoint/2010/main" val="8910167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lnSpcReduction="10000"/>
          </a:bodyPr>
          <a:lstStyle/>
          <a:p>
            <a:r>
              <a:rPr lang="en-US" dirty="0" smtClean="0"/>
              <a:t>Introduction</a:t>
            </a:r>
          </a:p>
          <a:p>
            <a:r>
              <a:rPr lang="en-US" dirty="0" smtClean="0"/>
              <a:t>The Hidden Dance Bands</a:t>
            </a:r>
          </a:p>
          <a:p>
            <a:r>
              <a:rPr lang="en-US" dirty="0" smtClean="0"/>
              <a:t>The Local Dance Band Environment</a:t>
            </a:r>
          </a:p>
          <a:p>
            <a:pPr lvl="1"/>
            <a:r>
              <a:rPr lang="en-US" dirty="0" smtClean="0"/>
              <a:t>Social &amp; Political Aspects</a:t>
            </a:r>
          </a:p>
          <a:p>
            <a:pPr lvl="1"/>
            <a:r>
              <a:rPr lang="en-US" dirty="0" smtClean="0"/>
              <a:t>Infrastructure</a:t>
            </a:r>
          </a:p>
          <a:p>
            <a:r>
              <a:rPr lang="en-US" dirty="0" smtClean="0"/>
              <a:t>Conclusions, &amp; Next Steps</a:t>
            </a:r>
          </a:p>
        </p:txBody>
      </p:sp>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987318">
            <a:off x="6458162" y="1486383"/>
            <a:ext cx="2273157" cy="3060776"/>
          </a:xfrm>
          <a:prstGeom prst="rect">
            <a:avLst/>
          </a:prstGeom>
        </p:spPr>
      </p:pic>
    </p:spTree>
    <p:extLst>
      <p:ext uri="{BB962C8B-B14F-4D97-AF65-F5344CB8AC3E}">
        <p14:creationId xmlns:p14="http://schemas.microsoft.com/office/powerpoint/2010/main" val="3523565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183052" y="1441782"/>
            <a:ext cx="4622053" cy="3247879"/>
          </a:xfrm>
        </p:spPr>
        <p:txBody>
          <a:bodyPr>
            <a:normAutofit fontScale="77500" lnSpcReduction="20000"/>
          </a:bodyPr>
          <a:lstStyle/>
          <a:p>
            <a:pPr marL="0" indent="0">
              <a:buNone/>
            </a:pPr>
            <a:r>
              <a:rPr lang="en-US" dirty="0" smtClean="0"/>
              <a:t>Background:</a:t>
            </a:r>
          </a:p>
          <a:p>
            <a:r>
              <a:rPr lang="en-US" i="1" dirty="0">
                <a:solidFill>
                  <a:srgbClr val="FFFFFF"/>
                </a:solidFill>
              </a:rPr>
              <a:t>The Hidden Musicians</a:t>
            </a:r>
            <a:r>
              <a:rPr lang="en-US" dirty="0">
                <a:solidFill>
                  <a:srgbClr val="FFFFFF"/>
                </a:solidFill>
              </a:rPr>
              <a:t> (Finnegan, 2007</a:t>
            </a:r>
            <a:r>
              <a:rPr lang="en-US" dirty="0" smtClean="0">
                <a:solidFill>
                  <a:srgbClr val="FFFFFF"/>
                </a:solidFill>
              </a:rPr>
              <a:t>)</a:t>
            </a:r>
          </a:p>
          <a:p>
            <a:r>
              <a:rPr lang="en-US" i="1" dirty="0" smtClean="0">
                <a:solidFill>
                  <a:srgbClr val="FFFFFF"/>
                </a:solidFill>
              </a:rPr>
              <a:t>Jazz </a:t>
            </a:r>
            <a:r>
              <a:rPr lang="en-US" i="1" dirty="0">
                <a:solidFill>
                  <a:srgbClr val="FFFFFF"/>
                </a:solidFill>
              </a:rPr>
              <a:t>Places</a:t>
            </a:r>
            <a:r>
              <a:rPr lang="en-US" dirty="0">
                <a:solidFill>
                  <a:srgbClr val="FFFFFF"/>
                </a:solidFill>
              </a:rPr>
              <a:t> (Becker, 2004</a:t>
            </a:r>
            <a:r>
              <a:rPr lang="en-US" dirty="0" smtClean="0">
                <a:solidFill>
                  <a:srgbClr val="FFFFFF"/>
                </a:solidFill>
              </a:rPr>
              <a:t>)</a:t>
            </a:r>
          </a:p>
          <a:p>
            <a:r>
              <a:rPr lang="en-US" i="1" dirty="0">
                <a:solidFill>
                  <a:srgbClr val="FFFFFF"/>
                </a:solidFill>
              </a:rPr>
              <a:t>Rock Culture in Liverpool</a:t>
            </a:r>
            <a:r>
              <a:rPr lang="en-US" dirty="0">
                <a:solidFill>
                  <a:srgbClr val="FFFFFF"/>
                </a:solidFill>
              </a:rPr>
              <a:t> (Cohen, 1991</a:t>
            </a:r>
            <a:r>
              <a:rPr lang="en-US" dirty="0" smtClean="0">
                <a:solidFill>
                  <a:srgbClr val="FFFFFF"/>
                </a:solidFill>
              </a:rPr>
              <a:t>)</a:t>
            </a:r>
          </a:p>
          <a:p>
            <a:r>
              <a:rPr lang="en-US" i="1" dirty="0" smtClean="0">
                <a:solidFill>
                  <a:srgbClr val="FFFFFF"/>
                </a:solidFill>
              </a:rPr>
              <a:t>Other </a:t>
            </a:r>
            <a:r>
              <a:rPr lang="en-US" i="1" dirty="0">
                <a:solidFill>
                  <a:srgbClr val="FFFFFF"/>
                </a:solidFill>
              </a:rPr>
              <a:t>Voices</a:t>
            </a:r>
            <a:r>
              <a:rPr lang="en-US" dirty="0">
                <a:solidFill>
                  <a:srgbClr val="FFFFFF"/>
                </a:solidFill>
              </a:rPr>
              <a:t> (Brocken, 2010) </a:t>
            </a:r>
            <a:endParaRPr lang="en-US" dirty="0" smtClean="0">
              <a:solidFill>
                <a:srgbClr val="FFFFFF"/>
              </a:solidFill>
            </a:endParaRPr>
          </a:p>
          <a:p>
            <a:r>
              <a:rPr lang="en-US" i="1" dirty="0">
                <a:solidFill>
                  <a:srgbClr val="FFFFFF"/>
                </a:solidFill>
              </a:rPr>
              <a:t>Victory Through Harmony</a:t>
            </a:r>
            <a:r>
              <a:rPr lang="en-US" dirty="0">
                <a:solidFill>
                  <a:srgbClr val="FFFFFF"/>
                </a:solidFill>
              </a:rPr>
              <a:t> (Baade, 2013)</a:t>
            </a:r>
            <a:endParaRPr lang="en-US" dirty="0" smtClean="0">
              <a:solidFill>
                <a:srgbClr val="FFFFFF"/>
              </a:solidFill>
            </a:endParaRPr>
          </a:p>
          <a:p>
            <a:endParaRPr lang="en-US" dirty="0" smtClean="0">
              <a:solidFill>
                <a:schemeClr val="tx1"/>
              </a:solidFill>
            </a:endParaRPr>
          </a:p>
          <a:p>
            <a:endParaRPr lang="en-US" dirty="0" smtClean="0">
              <a:solidFill>
                <a:schemeClr val="tx1"/>
              </a:solidFill>
            </a:endParaRPr>
          </a:p>
          <a:p>
            <a:endParaRPr lang="en-US" dirty="0"/>
          </a:p>
        </p:txBody>
      </p:sp>
      <p:pic>
        <p:nvPicPr>
          <p:cNvPr id="4" name="Picture 3"/>
          <p:cNvPicPr>
            <a:picLocks noChangeAspect="1"/>
          </p:cNvPicPr>
          <p:nvPr/>
        </p:nvPicPr>
        <p:blipFill>
          <a:blip r:embed="rId3"/>
          <a:stretch>
            <a:fillRect/>
          </a:stretch>
        </p:blipFill>
        <p:spPr>
          <a:xfrm rot="1202326">
            <a:off x="6036322" y="983371"/>
            <a:ext cx="2406905" cy="3605147"/>
          </a:xfrm>
          <a:prstGeom prst="rect">
            <a:avLst/>
          </a:prstGeom>
        </p:spPr>
      </p:pic>
    </p:spTree>
    <p:extLst>
      <p:ext uri="{BB962C8B-B14F-4D97-AF65-F5344CB8AC3E}">
        <p14:creationId xmlns:p14="http://schemas.microsoft.com/office/powerpoint/2010/main" val="2493633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Research Questions</a:t>
            </a:r>
            <a:endParaRPr lang="en-US" sz="4000"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Finnegan (2007) refers to the ‘invisible but </a:t>
            </a:r>
            <a:r>
              <a:rPr lang="en-US" dirty="0" err="1" smtClean="0"/>
              <a:t>organised</a:t>
            </a:r>
            <a:r>
              <a:rPr lang="en-US" dirty="0" smtClean="0"/>
              <a:t>’ underlying structure of local music-making</a:t>
            </a:r>
          </a:p>
          <a:p>
            <a:r>
              <a:rPr lang="en-US" dirty="0" smtClean="0">
                <a:solidFill>
                  <a:srgbClr val="FFFFFF"/>
                </a:solidFill>
              </a:rPr>
              <a:t>My study was based on a </a:t>
            </a:r>
            <a:r>
              <a:rPr lang="en-US" dirty="0">
                <a:solidFill>
                  <a:srgbClr val="FFFFFF"/>
                </a:solidFill>
              </a:rPr>
              <a:t>detailed investigation of </a:t>
            </a:r>
            <a:r>
              <a:rPr lang="en-US" dirty="0" smtClean="0">
                <a:solidFill>
                  <a:srgbClr val="FFFFFF"/>
                </a:solidFill>
              </a:rPr>
              <a:t>a </a:t>
            </a:r>
            <a:r>
              <a:rPr lang="en-US" dirty="0">
                <a:solidFill>
                  <a:srgbClr val="FFFFFF"/>
                </a:solidFill>
              </a:rPr>
              <a:t>specific local </a:t>
            </a:r>
            <a:r>
              <a:rPr lang="en-US" dirty="0" smtClean="0">
                <a:solidFill>
                  <a:srgbClr val="FFFFFF"/>
                </a:solidFill>
              </a:rPr>
              <a:t>scene, in this case, dance bands in Chester &amp; North Wales</a:t>
            </a:r>
          </a:p>
          <a:p>
            <a:r>
              <a:rPr lang="en-US" dirty="0" smtClean="0">
                <a:solidFill>
                  <a:srgbClr val="FFFFFF"/>
                </a:solidFill>
              </a:rPr>
              <a:t>Goal: to contribute to </a:t>
            </a:r>
            <a:r>
              <a:rPr lang="en-US" dirty="0">
                <a:solidFill>
                  <a:srgbClr val="FFFFFF"/>
                </a:solidFill>
              </a:rPr>
              <a:t>a better understanding of amateur and semi-professional music-making in </a:t>
            </a:r>
            <a:r>
              <a:rPr lang="en-US" dirty="0" smtClean="0">
                <a:solidFill>
                  <a:srgbClr val="FFFFFF"/>
                </a:solidFill>
              </a:rPr>
              <a:t>a regional landscape </a:t>
            </a:r>
          </a:p>
          <a:p>
            <a:r>
              <a:rPr lang="en-US" dirty="0" smtClean="0">
                <a:solidFill>
                  <a:srgbClr val="FFFFFF"/>
                </a:solidFill>
              </a:rPr>
              <a:t>Questions:</a:t>
            </a:r>
          </a:p>
          <a:p>
            <a:pPr lvl="1"/>
            <a:r>
              <a:rPr lang="en-US" dirty="0" smtClean="0">
                <a:solidFill>
                  <a:srgbClr val="FFFFFF"/>
                </a:solidFill>
              </a:rPr>
              <a:t>How did this local dance band scene operate?</a:t>
            </a:r>
          </a:p>
          <a:p>
            <a:pPr lvl="1"/>
            <a:r>
              <a:rPr lang="en-US" dirty="0" smtClean="0">
                <a:solidFill>
                  <a:srgbClr val="FFFFFF"/>
                </a:solidFill>
              </a:rPr>
              <a:t>Why there? Why then?</a:t>
            </a:r>
          </a:p>
        </p:txBody>
      </p:sp>
    </p:spTree>
    <p:extLst>
      <p:ext uri="{BB962C8B-B14F-4D97-AF65-F5344CB8AC3E}">
        <p14:creationId xmlns:p14="http://schemas.microsoft.com/office/powerpoint/2010/main" val="1177961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The Local Dance Band Scene</a:t>
            </a:r>
            <a:endParaRPr lang="en-US" sz="4400" dirty="0"/>
          </a:p>
        </p:txBody>
      </p:sp>
      <p:sp>
        <p:nvSpPr>
          <p:cNvPr id="3" name="Content Placeholder 2"/>
          <p:cNvSpPr>
            <a:spLocks noGrp="1"/>
          </p:cNvSpPr>
          <p:nvPr>
            <p:ph idx="1"/>
          </p:nvPr>
        </p:nvSpPr>
        <p:spPr/>
        <p:txBody>
          <a:bodyPr>
            <a:normAutofit fontScale="85000" lnSpcReduction="10000"/>
          </a:bodyPr>
          <a:lstStyle/>
          <a:p>
            <a:r>
              <a:rPr lang="en-US" dirty="0" smtClean="0"/>
              <a:t>Oral history project</a:t>
            </a:r>
          </a:p>
          <a:p>
            <a:pPr lvl="1"/>
            <a:r>
              <a:rPr lang="en-US" dirty="0" smtClean="0"/>
              <a:t>Based on Chester </a:t>
            </a:r>
          </a:p>
          <a:p>
            <a:pPr lvl="2"/>
            <a:r>
              <a:rPr lang="en-US" dirty="0" smtClean="0"/>
              <a:t>Also taking in Cheshire, North Wales, </a:t>
            </a:r>
            <a:r>
              <a:rPr lang="en-US" dirty="0" err="1" smtClean="0"/>
              <a:t>Wirral</a:t>
            </a:r>
            <a:r>
              <a:rPr lang="en-US" dirty="0" smtClean="0"/>
              <a:t>, Liverpool, plus other places in UK &amp; overseas</a:t>
            </a:r>
          </a:p>
          <a:p>
            <a:pPr lvl="1"/>
            <a:r>
              <a:rPr lang="en-US" dirty="0" smtClean="0"/>
              <a:t>30 interviews</a:t>
            </a:r>
          </a:p>
          <a:p>
            <a:pPr lvl="1"/>
            <a:r>
              <a:rPr lang="en-US" dirty="0" smtClean="0"/>
              <a:t>200+ photographs and images</a:t>
            </a:r>
          </a:p>
          <a:p>
            <a:pPr lvl="1"/>
            <a:r>
              <a:rPr lang="en-US" dirty="0" smtClean="0"/>
              <a:t>Most of this information was not available in public archives</a:t>
            </a:r>
          </a:p>
          <a:p>
            <a:r>
              <a:rPr lang="en-US" dirty="0" smtClean="0">
                <a:hlinkClick r:id="rId3" tooltip="47s"/>
              </a:rPr>
              <a:t>3 minute video</a:t>
            </a:r>
            <a:endParaRPr lang="en-US" dirty="0" smtClean="0"/>
          </a:p>
          <a:p>
            <a:pPr lvl="1"/>
            <a:r>
              <a:rPr lang="en-US" dirty="0" smtClean="0"/>
              <a:t>A </a:t>
            </a:r>
            <a:r>
              <a:rPr lang="en-US" dirty="0" err="1" smtClean="0"/>
              <a:t>flavour</a:t>
            </a:r>
            <a:r>
              <a:rPr lang="en-US" dirty="0" smtClean="0"/>
              <a:t> of what my interviewees were talking about..</a:t>
            </a:r>
            <a:endParaRPr lang="en-US" dirty="0"/>
          </a:p>
        </p:txBody>
      </p:sp>
    </p:spTree>
    <p:extLst>
      <p:ext uri="{BB962C8B-B14F-4D97-AF65-F5344CB8AC3E}">
        <p14:creationId xmlns:p14="http://schemas.microsoft.com/office/powerpoint/2010/main" val="39254230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Hidden Dance Bands</a:t>
            </a:r>
            <a:endParaRPr lang="en-US" dirty="0"/>
          </a:p>
        </p:txBody>
      </p:sp>
      <p:sp>
        <p:nvSpPr>
          <p:cNvPr id="3" name="Content Placeholder 2"/>
          <p:cNvSpPr>
            <a:spLocks noGrp="1"/>
          </p:cNvSpPr>
          <p:nvPr>
            <p:ph idx="1"/>
          </p:nvPr>
        </p:nvSpPr>
        <p:spPr>
          <a:xfrm>
            <a:off x="765174" y="1553134"/>
            <a:ext cx="5235575" cy="3459827"/>
          </a:xfrm>
        </p:spPr>
        <p:txBody>
          <a:bodyPr>
            <a:normAutofit fontScale="70000" lnSpcReduction="20000"/>
          </a:bodyPr>
          <a:lstStyle/>
          <a:p>
            <a:pPr marL="0" indent="0">
              <a:buNone/>
            </a:pPr>
            <a:r>
              <a:rPr lang="en-US" dirty="0" smtClean="0"/>
              <a:t>Why a </a:t>
            </a:r>
            <a:r>
              <a:rPr lang="en-US" i="1" dirty="0" smtClean="0"/>
              <a:t>hidden</a:t>
            </a:r>
            <a:r>
              <a:rPr lang="en-US" dirty="0" smtClean="0"/>
              <a:t> history?</a:t>
            </a:r>
          </a:p>
          <a:p>
            <a:r>
              <a:rPr lang="en-US" dirty="0" smtClean="0"/>
              <a:t>Hit parades &amp; histories of popularity</a:t>
            </a:r>
          </a:p>
          <a:p>
            <a:pPr lvl="1"/>
            <a:r>
              <a:rPr lang="en-US" dirty="0" smtClean="0"/>
              <a:t>‘moment of exchange </a:t>
            </a:r>
            <a:r>
              <a:rPr lang="is-IS" dirty="0" smtClean="0"/>
              <a:t>… not use’ (Nott, 2002)</a:t>
            </a:r>
            <a:endParaRPr lang="en-US" dirty="0" smtClean="0"/>
          </a:p>
          <a:p>
            <a:pPr lvl="2"/>
            <a:r>
              <a:rPr lang="en-US" dirty="0" smtClean="0"/>
              <a:t>e.g., an arrangement might be bought once, but played 100s of times</a:t>
            </a:r>
          </a:p>
          <a:p>
            <a:r>
              <a:rPr lang="en-US" dirty="0" smtClean="0"/>
              <a:t>A regional scene</a:t>
            </a:r>
          </a:p>
          <a:p>
            <a:pPr lvl="1"/>
            <a:r>
              <a:rPr lang="en-US" dirty="0" smtClean="0"/>
              <a:t>Most musicians not full-time professionals</a:t>
            </a:r>
          </a:p>
          <a:p>
            <a:pPr lvl="1"/>
            <a:r>
              <a:rPr lang="en-US" dirty="0" smtClean="0"/>
              <a:t>Derivative &amp; imitative rather than innovative</a:t>
            </a:r>
          </a:p>
          <a:p>
            <a:r>
              <a:rPr lang="en-US" dirty="0" smtClean="0"/>
              <a:t>So why worry?</a:t>
            </a:r>
          </a:p>
          <a:p>
            <a:pPr lvl="1"/>
            <a:r>
              <a:rPr lang="en-US" dirty="0" smtClean="0"/>
              <a:t>Infrastructure</a:t>
            </a:r>
            <a:endParaRPr lang="en-US" dirty="0"/>
          </a:p>
          <a:p>
            <a:pPr lvl="2"/>
            <a:r>
              <a:rPr lang="en-US" dirty="0" smtClean="0"/>
              <a:t>Physical, </a:t>
            </a:r>
            <a:r>
              <a:rPr lang="en-US" dirty="0" err="1" smtClean="0"/>
              <a:t>organisational</a:t>
            </a:r>
            <a:r>
              <a:rPr lang="en-US" dirty="0" smtClean="0"/>
              <a:t>, human</a:t>
            </a:r>
          </a:p>
        </p:txBody>
      </p:sp>
      <p:pic>
        <p:nvPicPr>
          <p:cNvPr id="7" name="Picture 6"/>
          <p:cNvPicPr>
            <a:picLocks noChangeAspect="1"/>
          </p:cNvPicPr>
          <p:nvPr/>
        </p:nvPicPr>
        <p:blipFill>
          <a:blip r:embed="rId3"/>
          <a:stretch>
            <a:fillRect/>
          </a:stretch>
        </p:blipFill>
        <p:spPr>
          <a:xfrm rot="459166">
            <a:off x="6677554" y="988404"/>
            <a:ext cx="2248175" cy="3428467"/>
          </a:xfrm>
          <a:prstGeom prst="rect">
            <a:avLst/>
          </a:prstGeom>
        </p:spPr>
      </p:pic>
      <p:sp>
        <p:nvSpPr>
          <p:cNvPr id="8" name="Rectangle 7"/>
          <p:cNvSpPr/>
          <p:nvPr/>
        </p:nvSpPr>
        <p:spPr>
          <a:xfrm>
            <a:off x="6459282" y="4556467"/>
            <a:ext cx="2562087" cy="461665"/>
          </a:xfrm>
          <a:prstGeom prst="rect">
            <a:avLst/>
          </a:prstGeom>
        </p:spPr>
        <p:txBody>
          <a:bodyPr wrap="square">
            <a:spAutoFit/>
          </a:bodyPr>
          <a:lstStyle/>
          <a:p>
            <a:r>
              <a:rPr lang="en-US" sz="1200" dirty="0">
                <a:solidFill>
                  <a:schemeClr val="bg1"/>
                </a:solidFill>
              </a:rPr>
              <a:t>There’s another </a:t>
            </a:r>
            <a:r>
              <a:rPr lang="en-US" sz="1200" dirty="0" err="1">
                <a:solidFill>
                  <a:schemeClr val="bg1"/>
                </a:solidFill>
              </a:rPr>
              <a:t>Ph.D</a:t>
            </a:r>
            <a:r>
              <a:rPr lang="en-US" sz="1200" dirty="0">
                <a:solidFill>
                  <a:schemeClr val="bg1"/>
                </a:solidFill>
              </a:rPr>
              <a:t> in who Jimmy </a:t>
            </a:r>
            <a:r>
              <a:rPr lang="en-US" sz="1200" dirty="0" err="1">
                <a:solidFill>
                  <a:schemeClr val="bg1"/>
                </a:solidFill>
              </a:rPr>
              <a:t>Lally</a:t>
            </a:r>
            <a:r>
              <a:rPr lang="en-US" sz="1200" dirty="0">
                <a:solidFill>
                  <a:schemeClr val="bg1"/>
                </a:solidFill>
              </a:rPr>
              <a:t> </a:t>
            </a:r>
            <a:r>
              <a:rPr lang="en-US" sz="1200" u="sng" dirty="0" smtClean="0">
                <a:solidFill>
                  <a:schemeClr val="bg1"/>
                </a:solidFill>
              </a:rPr>
              <a:t>really</a:t>
            </a:r>
            <a:r>
              <a:rPr lang="en-US" sz="1200" dirty="0" smtClean="0">
                <a:solidFill>
                  <a:schemeClr val="bg1"/>
                </a:solidFill>
              </a:rPr>
              <a:t> </a:t>
            </a:r>
            <a:r>
              <a:rPr lang="en-US" sz="1200" dirty="0">
                <a:solidFill>
                  <a:schemeClr val="bg1"/>
                </a:solidFill>
              </a:rPr>
              <a:t>was….</a:t>
            </a:r>
          </a:p>
        </p:txBody>
      </p:sp>
    </p:spTree>
    <p:extLst>
      <p:ext uri="{BB962C8B-B14F-4D97-AF65-F5344CB8AC3E}">
        <p14:creationId xmlns:p14="http://schemas.microsoft.com/office/powerpoint/2010/main" val="33187950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Social &amp; Political Environment</a:t>
            </a:r>
            <a:endParaRPr lang="en-US" sz="3600" dirty="0"/>
          </a:p>
        </p:txBody>
      </p:sp>
      <p:sp>
        <p:nvSpPr>
          <p:cNvPr id="3" name="Content Placeholder 2"/>
          <p:cNvSpPr>
            <a:spLocks noGrp="1"/>
          </p:cNvSpPr>
          <p:nvPr>
            <p:ph idx="1"/>
          </p:nvPr>
        </p:nvSpPr>
        <p:spPr>
          <a:xfrm>
            <a:off x="722788" y="1254032"/>
            <a:ext cx="7612064" cy="3136526"/>
          </a:xfrm>
        </p:spPr>
        <p:txBody>
          <a:bodyPr>
            <a:normAutofit fontScale="70000" lnSpcReduction="20000"/>
          </a:bodyPr>
          <a:lstStyle/>
          <a:p>
            <a:pPr lvl="1"/>
            <a:r>
              <a:rPr lang="en-US" sz="2400" dirty="0" smtClean="0">
                <a:solidFill>
                  <a:srgbClr val="FFFFFF"/>
                </a:solidFill>
              </a:rPr>
              <a:t>1920s: The Jazz Age (in the US); UK dance bands</a:t>
            </a:r>
          </a:p>
          <a:p>
            <a:pPr lvl="1"/>
            <a:r>
              <a:rPr lang="en-US" sz="2400" dirty="0" smtClean="0">
                <a:solidFill>
                  <a:srgbClr val="FFFFFF"/>
                </a:solidFill>
              </a:rPr>
              <a:t>1930s: BBC suspicion of jazz;  MU ban on US visitors</a:t>
            </a:r>
          </a:p>
          <a:p>
            <a:pPr lvl="1"/>
            <a:r>
              <a:rPr lang="en-US" sz="2400" dirty="0" smtClean="0">
                <a:solidFill>
                  <a:srgbClr val="FFFFFF"/>
                </a:solidFill>
              </a:rPr>
              <a:t>World War II</a:t>
            </a:r>
          </a:p>
          <a:p>
            <a:pPr lvl="2"/>
            <a:r>
              <a:rPr lang="en-US" dirty="0">
                <a:solidFill>
                  <a:srgbClr val="FFFFFF"/>
                </a:solidFill>
              </a:rPr>
              <a:t>AFN (</a:t>
            </a:r>
            <a:r>
              <a:rPr lang="en-US" dirty="0" smtClean="0">
                <a:solidFill>
                  <a:srgbClr val="FFFFFF"/>
                </a:solidFill>
              </a:rPr>
              <a:t>locally, late in the war) </a:t>
            </a:r>
          </a:p>
          <a:p>
            <a:pPr lvl="2"/>
            <a:r>
              <a:rPr lang="en-US" i="1" dirty="0" smtClean="0">
                <a:solidFill>
                  <a:srgbClr val="FFFFFF"/>
                </a:solidFill>
              </a:rPr>
              <a:t>Some </a:t>
            </a:r>
            <a:r>
              <a:rPr lang="en-US" dirty="0">
                <a:solidFill>
                  <a:srgbClr val="FFFFFF"/>
                </a:solidFill>
              </a:rPr>
              <a:t>loosening of restrictions regarding </a:t>
            </a:r>
            <a:r>
              <a:rPr lang="en-US" dirty="0" smtClean="0">
                <a:solidFill>
                  <a:srgbClr val="FFFFFF"/>
                </a:solidFill>
              </a:rPr>
              <a:t>US jazz, ‘sentimental</a:t>
            </a:r>
            <a:r>
              <a:rPr lang="en-US" dirty="0">
                <a:solidFill>
                  <a:srgbClr val="FFFFFF"/>
                </a:solidFill>
              </a:rPr>
              <a:t>’ songs &amp; crooning on the </a:t>
            </a:r>
            <a:r>
              <a:rPr lang="en-US" dirty="0" smtClean="0">
                <a:solidFill>
                  <a:srgbClr val="FFFFFF"/>
                </a:solidFill>
              </a:rPr>
              <a:t>BBC</a:t>
            </a:r>
          </a:p>
          <a:p>
            <a:pPr lvl="2"/>
            <a:r>
              <a:rPr lang="en-US" dirty="0">
                <a:solidFill>
                  <a:srgbClr val="FFFFFF"/>
                </a:solidFill>
              </a:rPr>
              <a:t>F</a:t>
            </a:r>
            <a:r>
              <a:rPr lang="en-US" dirty="0" smtClean="0">
                <a:solidFill>
                  <a:srgbClr val="FFFFFF"/>
                </a:solidFill>
              </a:rPr>
              <a:t>uel </a:t>
            </a:r>
            <a:r>
              <a:rPr lang="en-US" dirty="0">
                <a:solidFill>
                  <a:srgbClr val="FFFFFF"/>
                </a:solidFill>
              </a:rPr>
              <a:t>rationing, call-up of musicians, directed employment</a:t>
            </a:r>
          </a:p>
          <a:p>
            <a:pPr lvl="2"/>
            <a:r>
              <a:rPr lang="en-US" dirty="0" smtClean="0">
                <a:solidFill>
                  <a:srgbClr val="FFFFFF"/>
                </a:solidFill>
              </a:rPr>
              <a:t>Large </a:t>
            </a:r>
            <a:r>
              <a:rPr lang="en-US" dirty="0">
                <a:solidFill>
                  <a:srgbClr val="FFFFFF"/>
                </a:solidFill>
              </a:rPr>
              <a:t>local market (e.g. war factories) which had to be catered for by local, part-time musicians</a:t>
            </a:r>
          </a:p>
          <a:p>
            <a:pPr lvl="1"/>
            <a:r>
              <a:rPr lang="en-US" sz="2400" dirty="0" smtClean="0">
                <a:solidFill>
                  <a:srgbClr val="FFFFFF"/>
                </a:solidFill>
              </a:rPr>
              <a:t>50s </a:t>
            </a:r>
            <a:r>
              <a:rPr lang="en-US" sz="2400" dirty="0">
                <a:solidFill>
                  <a:srgbClr val="FFFFFF"/>
                </a:solidFill>
              </a:rPr>
              <a:t>Austerity; 60s </a:t>
            </a:r>
            <a:r>
              <a:rPr lang="en-US" sz="2400" dirty="0" smtClean="0">
                <a:solidFill>
                  <a:srgbClr val="FFFFFF"/>
                </a:solidFill>
              </a:rPr>
              <a:t>Prosperity</a:t>
            </a:r>
          </a:p>
          <a:p>
            <a:pPr lvl="2"/>
            <a:r>
              <a:rPr lang="en-US" dirty="0"/>
              <a:t>Despite changes in society, </a:t>
            </a:r>
            <a:r>
              <a:rPr lang="en-US" dirty="0" smtClean="0"/>
              <a:t>60s and 70s </a:t>
            </a:r>
            <a:r>
              <a:rPr lang="en-US" dirty="0"/>
              <a:t>music </a:t>
            </a:r>
            <a:r>
              <a:rPr lang="en-US" dirty="0" smtClean="0"/>
              <a:t>scenes were rooted in 50s (&amp; pre-50s) </a:t>
            </a:r>
            <a:r>
              <a:rPr lang="en-US" dirty="0"/>
              <a:t>infrastructure</a:t>
            </a:r>
          </a:p>
          <a:p>
            <a:pPr lvl="2"/>
            <a:endParaRPr lang="en-US" dirty="0">
              <a:solidFill>
                <a:srgbClr val="FFFFFF"/>
              </a:solidFill>
            </a:endParaRPr>
          </a:p>
          <a:p>
            <a:pPr lvl="1"/>
            <a:endParaRPr lang="en-US" dirty="0"/>
          </a:p>
        </p:txBody>
      </p:sp>
      <p:pic>
        <p:nvPicPr>
          <p:cNvPr id="4" name="Picture 3"/>
          <p:cNvPicPr>
            <a:picLocks noChangeAspect="1"/>
          </p:cNvPicPr>
          <p:nvPr/>
        </p:nvPicPr>
        <p:blipFill>
          <a:blip r:embed="rId3"/>
          <a:stretch>
            <a:fillRect/>
          </a:stretch>
        </p:blipFill>
        <p:spPr>
          <a:xfrm>
            <a:off x="162010" y="3965108"/>
            <a:ext cx="1206329" cy="1092934"/>
          </a:xfrm>
          <a:prstGeom prst="rect">
            <a:avLst/>
          </a:prstGeom>
          <a:effectLst>
            <a:softEdge rad="63500"/>
          </a:effectLst>
        </p:spPr>
      </p:pic>
      <p:pic>
        <p:nvPicPr>
          <p:cNvPr id="6" name="Picture 5"/>
          <p:cNvPicPr>
            <a:picLocks noChangeAspect="1"/>
          </p:cNvPicPr>
          <p:nvPr/>
        </p:nvPicPr>
        <p:blipFill>
          <a:blip r:embed="rId4"/>
          <a:stretch>
            <a:fillRect/>
          </a:stretch>
        </p:blipFill>
        <p:spPr>
          <a:xfrm>
            <a:off x="7319935" y="4076345"/>
            <a:ext cx="1745240" cy="981698"/>
          </a:xfrm>
          <a:prstGeom prst="rect">
            <a:avLst/>
          </a:prstGeom>
          <a:effectLst>
            <a:softEdge rad="25400"/>
          </a:effectLst>
        </p:spPr>
      </p:pic>
    </p:spTree>
    <p:extLst>
      <p:ext uri="{BB962C8B-B14F-4D97-AF65-F5344CB8AC3E}">
        <p14:creationId xmlns:p14="http://schemas.microsoft.com/office/powerpoint/2010/main" val="18438524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People and </a:t>
            </a:r>
            <a:r>
              <a:rPr lang="en-US" sz="3600" dirty="0" err="1" smtClean="0"/>
              <a:t>Organisations</a:t>
            </a:r>
            <a:endParaRPr lang="en-US" sz="3600" dirty="0"/>
          </a:p>
        </p:txBody>
      </p:sp>
      <p:sp>
        <p:nvSpPr>
          <p:cNvPr id="3" name="Content Placeholder 2"/>
          <p:cNvSpPr>
            <a:spLocks noGrp="1"/>
          </p:cNvSpPr>
          <p:nvPr>
            <p:ph idx="1"/>
          </p:nvPr>
        </p:nvSpPr>
        <p:spPr>
          <a:xfrm>
            <a:off x="174625" y="1348227"/>
            <a:ext cx="5207000" cy="3554770"/>
          </a:xfrm>
        </p:spPr>
        <p:txBody>
          <a:bodyPr>
            <a:normAutofit fontScale="77500" lnSpcReduction="20000"/>
          </a:bodyPr>
          <a:lstStyle/>
          <a:p>
            <a:r>
              <a:rPr lang="en-US" dirty="0" smtClean="0"/>
              <a:t>A complex network</a:t>
            </a:r>
          </a:p>
          <a:p>
            <a:pPr lvl="1"/>
            <a:r>
              <a:rPr lang="en-US" dirty="0" smtClean="0"/>
              <a:t>Strong and weak ties (</a:t>
            </a:r>
            <a:r>
              <a:rPr lang="en-US" dirty="0" err="1" smtClean="0"/>
              <a:t>Granovetter</a:t>
            </a:r>
            <a:r>
              <a:rPr lang="en-US" dirty="0" smtClean="0"/>
              <a:t>, 1973)</a:t>
            </a:r>
          </a:p>
          <a:p>
            <a:pPr lvl="1"/>
            <a:r>
              <a:rPr lang="en-US" dirty="0" err="1" smtClean="0"/>
              <a:t>Visualisation</a:t>
            </a:r>
            <a:endParaRPr lang="en-US" dirty="0" smtClean="0"/>
          </a:p>
          <a:p>
            <a:r>
              <a:rPr lang="en-US" dirty="0" smtClean="0"/>
              <a:t>Bands, musicians, bandleaders &amp; promoters</a:t>
            </a:r>
          </a:p>
          <a:p>
            <a:r>
              <a:rPr lang="en-US" dirty="0" smtClean="0"/>
              <a:t>Teachers &amp; suppliers</a:t>
            </a:r>
          </a:p>
          <a:p>
            <a:pPr lvl="1"/>
            <a:r>
              <a:rPr lang="en-US" dirty="0" smtClean="0"/>
              <a:t>Garrison town: military band instruments (sharp pitch)</a:t>
            </a:r>
          </a:p>
          <a:p>
            <a:pPr lvl="1"/>
            <a:r>
              <a:rPr lang="en-US" dirty="0" smtClean="0"/>
              <a:t>Youth &amp; community  </a:t>
            </a:r>
            <a:r>
              <a:rPr lang="en-US" dirty="0" err="1" smtClean="0"/>
              <a:t>organisations</a:t>
            </a:r>
            <a:endParaRPr lang="en-US" dirty="0" smtClean="0"/>
          </a:p>
          <a:p>
            <a:pPr lvl="1"/>
            <a:r>
              <a:rPr lang="en-US" dirty="0" smtClean="0"/>
              <a:t>Employers</a:t>
            </a:r>
          </a:p>
          <a:p>
            <a:pPr lvl="1"/>
            <a:r>
              <a:rPr lang="en-US" dirty="0" smtClean="0"/>
              <a:t>Families</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326525">
            <a:off x="5460001" y="1885600"/>
            <a:ext cx="3340099" cy="2480024"/>
          </a:xfrm>
          <a:prstGeom prst="rect">
            <a:avLst/>
          </a:prstGeom>
        </p:spPr>
      </p:pic>
    </p:spTree>
    <p:extLst>
      <p:ext uri="{BB962C8B-B14F-4D97-AF65-F5344CB8AC3E}">
        <p14:creationId xmlns:p14="http://schemas.microsoft.com/office/powerpoint/2010/main" val="18438524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Location Matters: Dance Bands in a Built Environment</a:t>
            </a:r>
            <a:endParaRPr lang="en-US" sz="3600" dirty="0"/>
          </a:p>
        </p:txBody>
      </p:sp>
      <p:sp>
        <p:nvSpPr>
          <p:cNvPr id="3" name="Content Placeholder 2"/>
          <p:cNvSpPr>
            <a:spLocks noGrp="1"/>
          </p:cNvSpPr>
          <p:nvPr>
            <p:ph idx="1"/>
          </p:nvPr>
        </p:nvSpPr>
        <p:spPr>
          <a:xfrm>
            <a:off x="304800" y="1285876"/>
            <a:ext cx="5410200" cy="3603624"/>
          </a:xfrm>
        </p:spPr>
        <p:txBody>
          <a:bodyPr>
            <a:normAutofit fontScale="85000" lnSpcReduction="20000"/>
          </a:bodyPr>
          <a:lstStyle/>
          <a:p>
            <a:r>
              <a:rPr lang="en-US" dirty="0" smtClean="0"/>
              <a:t>Styles &amp; musical generations overlapped in same venues</a:t>
            </a:r>
          </a:p>
          <a:p>
            <a:pPr lvl="1"/>
            <a:r>
              <a:rPr lang="en-US" dirty="0" err="1" smtClean="0"/>
              <a:t>Quaintways</a:t>
            </a:r>
            <a:r>
              <a:rPr lang="en-US" dirty="0"/>
              <a:t> </a:t>
            </a:r>
            <a:r>
              <a:rPr lang="en-US" dirty="0" smtClean="0"/>
              <a:t>(now </a:t>
            </a:r>
            <a:r>
              <a:rPr lang="en-US" dirty="0" err="1" smtClean="0"/>
              <a:t>Rosies</a:t>
            </a:r>
            <a:r>
              <a:rPr lang="en-US" dirty="0" smtClean="0"/>
              <a:t>)</a:t>
            </a:r>
          </a:p>
          <a:p>
            <a:pPr lvl="1"/>
            <a:r>
              <a:rPr lang="en-US" dirty="0" err="1" smtClean="0"/>
              <a:t>Clemences</a:t>
            </a:r>
            <a:r>
              <a:rPr lang="en-US" dirty="0" smtClean="0"/>
              <a:t> Restaurant</a:t>
            </a:r>
          </a:p>
          <a:p>
            <a:pPr lvl="1"/>
            <a:r>
              <a:rPr lang="en-US" dirty="0" smtClean="0"/>
              <a:t>Chester Jazz Club</a:t>
            </a:r>
          </a:p>
          <a:p>
            <a:pPr lvl="1"/>
            <a:r>
              <a:rPr lang="en-US" dirty="0"/>
              <a:t>River Park </a:t>
            </a:r>
            <a:r>
              <a:rPr lang="en-US" dirty="0" smtClean="0"/>
              <a:t>Ballroom, Majestic Ballroom</a:t>
            </a:r>
            <a:endParaRPr lang="en-US" dirty="0"/>
          </a:p>
          <a:p>
            <a:pPr lvl="1"/>
            <a:r>
              <a:rPr lang="en-US" dirty="0"/>
              <a:t>Royalty </a:t>
            </a:r>
            <a:r>
              <a:rPr lang="en-US" dirty="0" smtClean="0"/>
              <a:t>Theatre</a:t>
            </a:r>
            <a:endParaRPr lang="en-US" dirty="0"/>
          </a:p>
          <a:p>
            <a:pPr lvl="1"/>
            <a:r>
              <a:rPr lang="en-US" dirty="0" smtClean="0"/>
              <a:t>Village halls / employee social clubs</a:t>
            </a:r>
          </a:p>
          <a:p>
            <a:pPr lvl="1"/>
            <a:r>
              <a:rPr lang="en-US" dirty="0" smtClean="0"/>
              <a:t>Military bases</a:t>
            </a:r>
          </a:p>
          <a:p>
            <a:pPr lvl="2"/>
            <a:r>
              <a:rPr lang="en-US" dirty="0" err="1" smtClean="0"/>
              <a:t>Delamere</a:t>
            </a:r>
            <a:r>
              <a:rPr lang="en-US" dirty="0" smtClean="0"/>
              <a:t> Forest camp</a:t>
            </a:r>
          </a:p>
          <a:p>
            <a:pPr lvl="2"/>
            <a:r>
              <a:rPr lang="en-US" dirty="0" err="1" smtClean="0"/>
              <a:t>Burtonwood</a:t>
            </a:r>
            <a:r>
              <a:rPr lang="en-US" dirty="0" smtClean="0"/>
              <a:t> Air Base</a:t>
            </a:r>
          </a:p>
          <a:p>
            <a:pPr lvl="2"/>
            <a:r>
              <a:rPr lang="en-US" dirty="0" smtClean="0"/>
              <a:t>Hawarden aircraft factory (now Airbus)</a:t>
            </a:r>
          </a:p>
        </p:txBody>
      </p:sp>
      <p:pic>
        <p:nvPicPr>
          <p:cNvPr id="4" name="Picture 3"/>
          <p:cNvPicPr>
            <a:picLocks noChangeAspect="1"/>
          </p:cNvPicPr>
          <p:nvPr/>
        </p:nvPicPr>
        <p:blipFill>
          <a:blip r:embed="rId3"/>
          <a:stretch>
            <a:fillRect/>
          </a:stretch>
        </p:blipFill>
        <p:spPr>
          <a:xfrm rot="1993823">
            <a:off x="5438822" y="1866476"/>
            <a:ext cx="3513615" cy="2485127"/>
          </a:xfrm>
          <a:prstGeom prst="rect">
            <a:avLst/>
          </a:prstGeom>
        </p:spPr>
      </p:pic>
    </p:spTree>
    <p:extLst>
      <p:ext uri="{BB962C8B-B14F-4D97-AF65-F5344CB8AC3E}">
        <p14:creationId xmlns:p14="http://schemas.microsoft.com/office/powerpoint/2010/main" val="28805901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font script="Hans" typeface="宋体"/>
        <a:font script="Hant" typeface="新細明體"/>
      </a:majorFont>
      <a:minorFont>
        <a:latin typeface="Book Antiqua"/>
        <a:ea typeface=""/>
        <a:cs typeface=""/>
        <a:font script="Jpan" typeface="ＭＳ 明朝"/>
        <a:font script="Hans" typeface="宋体"/>
        <a:font script="Hant" typeface="新細明體"/>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1754</TotalTime>
  <Words>2241</Words>
  <Application>Microsoft Office PowerPoint</Application>
  <PresentationFormat>On-screen Show (16:9)</PresentationFormat>
  <Paragraphs>250</Paragraphs>
  <Slides>12</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 Narrow</vt:lpstr>
      <vt:lpstr>Book Antiqua</vt:lpstr>
      <vt:lpstr>Calibri</vt:lpstr>
      <vt:lpstr>Wingdings 2</vt:lpstr>
      <vt:lpstr>Habitat</vt:lpstr>
      <vt:lpstr>Dance Bands in Chester &amp; North Wales, 1930 – 1970:  Revealing a Hidden History</vt:lpstr>
      <vt:lpstr>Agenda</vt:lpstr>
      <vt:lpstr>Introduction</vt:lpstr>
      <vt:lpstr>Research Questions</vt:lpstr>
      <vt:lpstr>The Local Dance Band Scene</vt:lpstr>
      <vt:lpstr>The Hidden Dance Bands</vt:lpstr>
      <vt:lpstr>Social &amp; Political Environment</vt:lpstr>
      <vt:lpstr>People and Organisations</vt:lpstr>
      <vt:lpstr>Location Matters: Dance Bands in a Built Environment</vt:lpstr>
      <vt:lpstr>Conclusions</vt:lpstr>
      <vt:lpstr>What Next?</vt:lpstr>
      <vt:lpstr>References</vt:lpstr>
    </vt:vector>
  </TitlesOfParts>
  <Company>University of Chester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Dance Bands in Chester &amp; North Wales, 1930 – 1970:  Revealing a Hidden History</dc:title>
  <dc:creator>NTI Dept</dc:creator>
  <cp:lastModifiedBy>Helen Southall</cp:lastModifiedBy>
  <cp:revision>32</cp:revision>
  <dcterms:created xsi:type="dcterms:W3CDTF">2015-10-24T21:00:08Z</dcterms:created>
  <dcterms:modified xsi:type="dcterms:W3CDTF">2016-04-08T14:40:11Z</dcterms:modified>
</cp:coreProperties>
</file>