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3" r:id="rId8"/>
    <p:sldId id="267" r:id="rId9"/>
    <p:sldId id="264" r:id="rId10"/>
    <p:sldId id="268" r:id="rId11"/>
    <p:sldId id="265" r:id="rId12"/>
    <p:sldId id="266" r:id="rId1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6320" autoAdjust="0"/>
  </p:normalViewPr>
  <p:slideViewPr>
    <p:cSldViewPr>
      <p:cViewPr varScale="1">
        <p:scale>
          <a:sx n="47" d="100"/>
          <a:sy n="47" d="100"/>
        </p:scale>
        <p:origin x="-1386" y="-102"/>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1668"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F684EFE-9FC0-4782-9280-2B3C0F433334}" type="datetimeFigureOut">
              <a:rPr lang="en-GB" smtClean="0"/>
              <a:t>20/05/2014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05BD160-DA0D-441C-A655-A7CEB970FCD0}" type="slidenum">
              <a:rPr lang="en-GB" smtClean="0"/>
              <a:t>‹#›</a:t>
            </a:fld>
            <a:endParaRPr lang="en-GB"/>
          </a:p>
        </p:txBody>
      </p:sp>
    </p:spTree>
    <p:extLst>
      <p:ext uri="{BB962C8B-B14F-4D97-AF65-F5344CB8AC3E}">
        <p14:creationId xmlns:p14="http://schemas.microsoft.com/office/powerpoint/2010/main" val="2513130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5BD160-DA0D-441C-A655-A7CEB970FCD0}" type="slidenum">
              <a:rPr lang="en-GB" smtClean="0"/>
              <a:t>1</a:t>
            </a:fld>
            <a:endParaRPr lang="en-GB"/>
          </a:p>
        </p:txBody>
      </p:sp>
    </p:spTree>
    <p:extLst>
      <p:ext uri="{BB962C8B-B14F-4D97-AF65-F5344CB8AC3E}">
        <p14:creationId xmlns:p14="http://schemas.microsoft.com/office/powerpoint/2010/main" val="3086403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So a key role for social science is</a:t>
            </a:r>
            <a:r>
              <a:rPr lang="en-GB" sz="1400" baseline="0" dirty="0" smtClean="0"/>
              <a:t> to inform practitioners on how to understand different processes of change their limits and their realities.</a:t>
            </a:r>
          </a:p>
          <a:p>
            <a:endParaRPr lang="en-GB" sz="1400" baseline="0" dirty="0" smtClean="0"/>
          </a:p>
          <a:p>
            <a:r>
              <a:rPr lang="en-GB" sz="1400" baseline="0" dirty="0" smtClean="0"/>
              <a:t>These are not always directly related to cycling</a:t>
            </a:r>
          </a:p>
          <a:p>
            <a:r>
              <a:rPr lang="en-GB" sz="1400" baseline="0" dirty="0" smtClean="0"/>
              <a:t>nor even derived from cycling</a:t>
            </a:r>
          </a:p>
          <a:p>
            <a:endParaRPr lang="en-GB" sz="1400" baseline="0" dirty="0" smtClean="0"/>
          </a:p>
          <a:p>
            <a:r>
              <a:rPr lang="en-GB" sz="1400" baseline="0" dirty="0" smtClean="0"/>
              <a:t>But</a:t>
            </a:r>
          </a:p>
          <a:p>
            <a:r>
              <a:rPr lang="en-GB" sz="1400" baseline="0" dirty="0" smtClean="0"/>
              <a:t>We do need to understand how they apply to cycling and thus which ones are valid</a:t>
            </a:r>
          </a:p>
          <a:p>
            <a:r>
              <a:rPr lang="en-GB" sz="1400" baseline="0" dirty="0" smtClean="0"/>
              <a:t>Bring together multi-disciplinary perspectives, historical, political, sociological geographical with insights from social psychology, economics etc.</a:t>
            </a:r>
          </a:p>
          <a:p>
            <a:endParaRPr lang="en-GB" sz="1400" dirty="0" smtClean="0"/>
          </a:p>
          <a:p>
            <a:endParaRPr lang="en-GB" sz="1400" baseline="0" dirty="0" smtClean="0"/>
          </a:p>
          <a:p>
            <a:r>
              <a:rPr lang="en-GB" sz="1400" baseline="0" dirty="0" smtClean="0"/>
              <a:t>2 direct suggestions derived from existing study</a:t>
            </a:r>
          </a:p>
          <a:p>
            <a:r>
              <a:rPr lang="en-GB" sz="1400" baseline="0" dirty="0" smtClean="0"/>
              <a:t>1	based on the observations made on diversity, inclusion is an important factor for evaluation metrics.</a:t>
            </a:r>
          </a:p>
          <a:p>
            <a:pPr marL="228600" indent="-228600">
              <a:buAutoNum type="arabicPlain" startAt="2"/>
            </a:pPr>
            <a:r>
              <a:rPr lang="en-GB" sz="1400" baseline="0" dirty="0" smtClean="0"/>
              <a:t> 	evaluation processes and metrics - how do we measure impact?</a:t>
            </a:r>
            <a:endParaRPr lang="en-GB" baseline="0" dirty="0" smtClean="0"/>
          </a:p>
        </p:txBody>
      </p:sp>
      <p:sp>
        <p:nvSpPr>
          <p:cNvPr id="4" name="Slide Number Placeholder 3"/>
          <p:cNvSpPr>
            <a:spLocks noGrp="1"/>
          </p:cNvSpPr>
          <p:nvPr>
            <p:ph type="sldNum" sz="quarter" idx="10"/>
          </p:nvPr>
        </p:nvSpPr>
        <p:spPr/>
        <p:txBody>
          <a:bodyPr/>
          <a:lstStyle/>
          <a:p>
            <a:fld id="{D05BD160-DA0D-441C-A655-A7CEB970FCD0}" type="slidenum">
              <a:rPr lang="en-GB" smtClean="0"/>
              <a:t>10</a:t>
            </a:fld>
            <a:endParaRPr lang="en-GB"/>
          </a:p>
        </p:txBody>
      </p:sp>
    </p:spTree>
    <p:extLst>
      <p:ext uri="{BB962C8B-B14F-4D97-AF65-F5344CB8AC3E}">
        <p14:creationId xmlns:p14="http://schemas.microsoft.com/office/powerpoint/2010/main" val="3050089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smtClean="0"/>
          </a:p>
          <a:p>
            <a:r>
              <a:rPr lang="en-GB" sz="1400" dirty="0" smtClean="0"/>
              <a:t>We need to draw on the existing cultural studies of cycling </a:t>
            </a:r>
            <a:r>
              <a:rPr lang="en-GB" sz="1400" dirty="0" err="1" smtClean="0"/>
              <a:t>pracitices</a:t>
            </a:r>
            <a:r>
              <a:rPr lang="en-GB" sz="1400" dirty="0" smtClean="0"/>
              <a:t>, cultures and subcultures as ewe move forward into </a:t>
            </a:r>
            <a:r>
              <a:rPr lang="en-GB" sz="1400" dirty="0" err="1" smtClean="0"/>
              <a:t>outher</a:t>
            </a:r>
            <a:r>
              <a:rPr lang="en-GB" sz="1400" dirty="0" smtClean="0"/>
              <a:t> areas of planned intervention.</a:t>
            </a:r>
          </a:p>
          <a:p>
            <a:endParaRPr lang="en-GB" sz="1400" dirty="0"/>
          </a:p>
          <a:p>
            <a:r>
              <a:rPr lang="en-GB" sz="1400" dirty="0" smtClean="0"/>
              <a:t>Volume </a:t>
            </a:r>
            <a:r>
              <a:rPr lang="en-GB" sz="1400" dirty="0"/>
              <a:t>and physical measures </a:t>
            </a:r>
            <a:r>
              <a:rPr lang="en-GB" sz="1400" dirty="0" smtClean="0"/>
              <a:t>are insufficient metrics of interventions</a:t>
            </a:r>
          </a:p>
          <a:p>
            <a:endParaRPr lang="en-GB" sz="1400" dirty="0"/>
          </a:p>
          <a:p>
            <a:r>
              <a:rPr lang="en-GB" sz="1400" dirty="0" smtClean="0"/>
              <a:t>What you measure is really important</a:t>
            </a:r>
          </a:p>
          <a:p>
            <a:endParaRPr lang="en-GB" sz="1400" dirty="0" smtClean="0"/>
          </a:p>
          <a:p>
            <a:r>
              <a:rPr lang="en-GB" sz="1400" dirty="0" smtClean="0"/>
              <a:t>need </a:t>
            </a:r>
            <a:r>
              <a:rPr lang="en-GB" sz="1400" dirty="0"/>
              <a:t>for evaluation of human impact  - experience and perception of users/ non-users </a:t>
            </a:r>
            <a:r>
              <a:rPr lang="en-GB" sz="1400" dirty="0" smtClean="0"/>
              <a:t>important</a:t>
            </a:r>
          </a:p>
          <a:p>
            <a:endParaRPr lang="en-GB" sz="1400" dirty="0"/>
          </a:p>
          <a:p>
            <a:r>
              <a:rPr lang="en-GB" sz="1400" dirty="0"/>
              <a:t>  to end on a final case study and set of suggestions</a:t>
            </a:r>
          </a:p>
          <a:p>
            <a:endParaRPr lang="en-GB" sz="1400" dirty="0"/>
          </a:p>
          <a:p>
            <a:endParaRPr lang="en-GB" dirty="0"/>
          </a:p>
          <a:p>
            <a:endParaRPr lang="en-GB" dirty="0"/>
          </a:p>
        </p:txBody>
      </p:sp>
      <p:sp>
        <p:nvSpPr>
          <p:cNvPr id="4" name="Slide Number Placeholder 3"/>
          <p:cNvSpPr>
            <a:spLocks noGrp="1"/>
          </p:cNvSpPr>
          <p:nvPr>
            <p:ph type="sldNum" sz="quarter" idx="10"/>
          </p:nvPr>
        </p:nvSpPr>
        <p:spPr/>
        <p:txBody>
          <a:bodyPr/>
          <a:lstStyle/>
          <a:p>
            <a:fld id="{D05BD160-DA0D-441C-A655-A7CEB970FCD0}" type="slidenum">
              <a:rPr lang="en-GB" smtClean="0"/>
              <a:t>11</a:t>
            </a:fld>
            <a:endParaRPr lang="en-GB"/>
          </a:p>
        </p:txBody>
      </p:sp>
    </p:spTree>
    <p:extLst>
      <p:ext uri="{BB962C8B-B14F-4D97-AF65-F5344CB8AC3E}">
        <p14:creationId xmlns:p14="http://schemas.microsoft.com/office/powerpoint/2010/main" val="1144472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Parallel</a:t>
            </a:r>
            <a:r>
              <a:rPr lang="en-GB" sz="1400" baseline="0" dirty="0" smtClean="0"/>
              <a:t> experience in working with health intervention evaluations</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3 phases None, Quantitative, qualitative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t>Originally entirely absent – we’ve taken action therefore it must work!</a:t>
            </a:r>
            <a:endParaRPr lang="en-GB" sz="1400" dirty="0" smtClean="0"/>
          </a:p>
          <a:p>
            <a:endParaRPr lang="en-GB" sz="1400" baseline="0" dirty="0" smtClean="0"/>
          </a:p>
          <a:p>
            <a:r>
              <a:rPr lang="en-GB" sz="1400" baseline="0" dirty="0" smtClean="0"/>
              <a:t>Quantitative measures can simply reduce to macho posturing – mine’s bigger than yours</a:t>
            </a:r>
          </a:p>
          <a:p>
            <a:endParaRPr lang="en-GB" sz="1400" dirty="0"/>
          </a:p>
          <a:p>
            <a:r>
              <a:rPr lang="en-GB" sz="1400" dirty="0" smtClean="0"/>
              <a:t>When qualitative measures were </a:t>
            </a:r>
            <a:r>
              <a:rPr lang="en-GB" sz="1400" dirty="0" err="1" smtClean="0"/>
              <a:t>intorduced</a:t>
            </a:r>
            <a:r>
              <a:rPr lang="en-GB" sz="1400" dirty="0" smtClean="0"/>
              <a:t>, the interventions had to be redesigned, but the results were much more positive and lasting.</a:t>
            </a:r>
          </a:p>
          <a:p>
            <a:endParaRPr lang="en-GB" sz="1400" baseline="0" dirty="0" smtClean="0"/>
          </a:p>
        </p:txBody>
      </p:sp>
      <p:sp>
        <p:nvSpPr>
          <p:cNvPr id="4" name="Slide Number Placeholder 3"/>
          <p:cNvSpPr>
            <a:spLocks noGrp="1"/>
          </p:cNvSpPr>
          <p:nvPr>
            <p:ph type="sldNum" sz="quarter" idx="10"/>
          </p:nvPr>
        </p:nvSpPr>
        <p:spPr/>
        <p:txBody>
          <a:bodyPr/>
          <a:lstStyle/>
          <a:p>
            <a:fld id="{D05BD160-DA0D-441C-A655-A7CEB970FCD0}" type="slidenum">
              <a:rPr lang="en-GB" smtClean="0"/>
              <a:t>12</a:t>
            </a:fld>
            <a:endParaRPr lang="en-GB"/>
          </a:p>
        </p:txBody>
      </p:sp>
    </p:spTree>
    <p:extLst>
      <p:ext uri="{BB962C8B-B14F-4D97-AF65-F5344CB8AC3E}">
        <p14:creationId xmlns:p14="http://schemas.microsoft.com/office/powerpoint/2010/main" val="3347648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Firstly a note about the territory,</a:t>
            </a:r>
          </a:p>
          <a:p>
            <a:endParaRPr lang="en-GB" sz="1400" dirty="0" smtClean="0"/>
          </a:p>
          <a:p>
            <a:r>
              <a:rPr lang="en-GB" sz="1400" dirty="0" smtClean="0"/>
              <a:t>Over 60 years since </a:t>
            </a:r>
            <a:r>
              <a:rPr lang="en-GB" sz="1400" dirty="0" smtClean="0">
                <a:effectLst/>
              </a:rPr>
              <a:t>Sidney H. </a:t>
            </a:r>
            <a:r>
              <a:rPr lang="en-GB" sz="1400" dirty="0" smtClean="0"/>
              <a:t>Aronson published his article “</a:t>
            </a:r>
            <a:r>
              <a:rPr lang="en-GB" sz="1400" i="0" dirty="0" smtClean="0">
                <a:effectLst/>
              </a:rPr>
              <a:t>The Sociology of the Bicycle” (</a:t>
            </a:r>
            <a:r>
              <a:rPr lang="en-GB" sz="1400" i="1" dirty="0" smtClean="0">
                <a:effectLst/>
              </a:rPr>
              <a:t>Social Forces</a:t>
            </a:r>
            <a:r>
              <a:rPr lang="en-GB" sz="1400" dirty="0" smtClean="0">
                <a:effectLst/>
              </a:rPr>
              <a:t>  30(3) 1952) 305-312 ) </a:t>
            </a:r>
          </a:p>
          <a:p>
            <a:r>
              <a:rPr lang="en-GB" sz="1400" dirty="0" smtClean="0">
                <a:effectLst/>
              </a:rPr>
              <a:t>I continue in this vein</a:t>
            </a:r>
          </a:p>
          <a:p>
            <a:endParaRPr lang="en-GB" sz="1400" dirty="0" smtClean="0">
              <a:effectLst/>
            </a:endParaRPr>
          </a:p>
          <a:p>
            <a:r>
              <a:rPr lang="en-GB" sz="1400" dirty="0" smtClean="0">
                <a:effectLst/>
              </a:rPr>
              <a:t>Multiplication of existing academic studies on cycling and the bicycle since then</a:t>
            </a:r>
          </a:p>
          <a:p>
            <a:r>
              <a:rPr lang="en-GB" sz="1400" dirty="0" smtClean="0">
                <a:effectLst/>
              </a:rPr>
              <a:t> to cover all would take all day</a:t>
            </a:r>
          </a:p>
          <a:p>
            <a:r>
              <a:rPr lang="en-GB" sz="1400" dirty="0" smtClean="0">
                <a:effectLst/>
              </a:rPr>
              <a:t> so focussing on the</a:t>
            </a:r>
            <a:r>
              <a:rPr lang="en-GB" sz="1400" baseline="0" dirty="0" smtClean="0">
                <a:effectLst/>
              </a:rPr>
              <a:t> sociological</a:t>
            </a:r>
            <a:endParaRPr lang="en-GB" sz="1400" dirty="0" smtClean="0">
              <a:effectLst/>
            </a:endParaRPr>
          </a:p>
          <a:p>
            <a:endParaRPr lang="en-GB" sz="1400" dirty="0" smtClean="0">
              <a:effectLst/>
            </a:endParaRPr>
          </a:p>
          <a:p>
            <a:r>
              <a:rPr lang="en-GB" sz="1400" dirty="0" smtClean="0">
                <a:effectLst/>
              </a:rPr>
              <a:t>2</a:t>
            </a:r>
            <a:r>
              <a:rPr lang="en-GB" sz="1400" baseline="0" dirty="0" smtClean="0">
                <a:effectLst/>
              </a:rPr>
              <a:t> Parts</a:t>
            </a:r>
          </a:p>
          <a:p>
            <a:endParaRPr lang="en-GB" sz="1400" baseline="0" dirty="0" smtClean="0">
              <a:effectLst/>
            </a:endParaRPr>
          </a:p>
          <a:p>
            <a:pPr marL="228600" indent="-228600">
              <a:buAutoNum type="alphaLcParenR"/>
            </a:pPr>
            <a:r>
              <a:rPr lang="en-GB" sz="1400" baseline="0" dirty="0" smtClean="0">
                <a:effectLst/>
              </a:rPr>
              <a:t>Scoping paper to very briefly outline the </a:t>
            </a:r>
            <a:r>
              <a:rPr lang="en-GB" sz="1400" baseline="0" dirty="0" err="1" smtClean="0">
                <a:effectLst/>
              </a:rPr>
              <a:t>terrritory</a:t>
            </a:r>
            <a:r>
              <a:rPr lang="en-GB" sz="1400" baseline="0" dirty="0" smtClean="0">
                <a:effectLst/>
              </a:rPr>
              <a:t> already covered</a:t>
            </a:r>
          </a:p>
          <a:p>
            <a:pPr marL="228600" indent="-228600">
              <a:buAutoNum type="alphaLcParenR"/>
            </a:pPr>
            <a:r>
              <a:rPr lang="en-GB" sz="1400" baseline="0" dirty="0" smtClean="0">
                <a:effectLst/>
              </a:rPr>
              <a:t>To examine some of the ways in which </a:t>
            </a:r>
            <a:r>
              <a:rPr lang="en-GB" sz="1400" baseline="0" dirty="0" err="1" smtClean="0">
                <a:effectLst/>
              </a:rPr>
              <a:t>soc</a:t>
            </a:r>
            <a:r>
              <a:rPr lang="en-GB" sz="1400" baseline="0" dirty="0" smtClean="0">
                <a:effectLst/>
              </a:rPr>
              <a:t> science approaches can be invaluable in cycle promotion</a:t>
            </a:r>
          </a:p>
          <a:p>
            <a:pPr marL="228600" indent="-228600">
              <a:buAutoNum type="alphaLcParenR"/>
            </a:pPr>
            <a:endParaRPr lang="en-GB" baseline="0" dirty="0" smtClean="0">
              <a:effectLst/>
            </a:endParaRPr>
          </a:p>
          <a:p>
            <a:pPr marL="0" indent="0">
              <a:buNone/>
            </a:pPr>
            <a:endParaRPr lang="en-GB" dirty="0" smtClean="0">
              <a:effectLst/>
            </a:endParaRPr>
          </a:p>
        </p:txBody>
      </p:sp>
      <p:sp>
        <p:nvSpPr>
          <p:cNvPr id="4" name="Slide Number Placeholder 3"/>
          <p:cNvSpPr>
            <a:spLocks noGrp="1"/>
          </p:cNvSpPr>
          <p:nvPr>
            <p:ph type="sldNum" sz="quarter" idx="10"/>
          </p:nvPr>
        </p:nvSpPr>
        <p:spPr/>
        <p:txBody>
          <a:bodyPr/>
          <a:lstStyle/>
          <a:p>
            <a:fld id="{D05BD160-DA0D-441C-A655-A7CEB970FCD0}" type="slidenum">
              <a:rPr lang="en-GB" smtClean="0"/>
              <a:t>2</a:t>
            </a:fld>
            <a:endParaRPr lang="en-GB"/>
          </a:p>
        </p:txBody>
      </p:sp>
    </p:spTree>
    <p:extLst>
      <p:ext uri="{BB962C8B-B14F-4D97-AF65-F5344CB8AC3E}">
        <p14:creationId xmlns:p14="http://schemas.microsoft.com/office/powerpoint/2010/main" val="259327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The most obvious element is the historical study of the cycles as artefact</a:t>
            </a:r>
          </a:p>
          <a:p>
            <a:endParaRPr lang="en-GB" sz="1400" dirty="0" smtClean="0"/>
          </a:p>
          <a:p>
            <a:r>
              <a:rPr lang="en-GB" sz="1400" dirty="0" smtClean="0"/>
              <a:t>as in many areas of transport and technology this</a:t>
            </a:r>
            <a:r>
              <a:rPr lang="en-GB" sz="1400" baseline="0" dirty="0" smtClean="0"/>
              <a:t> has been pursued on an amateur/enthusiast  basis for many years </a:t>
            </a:r>
          </a:p>
          <a:p>
            <a:endParaRPr lang="en-GB" sz="1400" dirty="0" smtClean="0"/>
          </a:p>
          <a:p>
            <a:r>
              <a:rPr lang="en-GB" sz="1400" dirty="0" smtClean="0"/>
              <a:t>Important</a:t>
            </a:r>
            <a:r>
              <a:rPr lang="en-GB" sz="1400" baseline="0" dirty="0" smtClean="0"/>
              <a:t> role of International Cycling History Conference – with its published series of annual proceedings - since 1990 constantly trying to professionalise its study.</a:t>
            </a:r>
          </a:p>
          <a:p>
            <a:endParaRPr lang="en-GB" sz="1400" baseline="0" dirty="0" smtClean="0"/>
          </a:p>
          <a:p>
            <a:r>
              <a:rPr lang="en-GB" sz="1400" baseline="0" dirty="0" smtClean="0"/>
              <a:t>Interest in artefacts not just as engineering objects but also through</a:t>
            </a:r>
          </a:p>
          <a:p>
            <a:r>
              <a:rPr lang="en-GB" sz="1400" baseline="0" dirty="0" smtClean="0"/>
              <a:t>	aesthetics, </a:t>
            </a:r>
          </a:p>
          <a:p>
            <a:r>
              <a:rPr lang="en-GB" sz="1400" dirty="0"/>
              <a:t>	</a:t>
            </a:r>
            <a:r>
              <a:rPr lang="en-GB" sz="1400" dirty="0" err="1" smtClean="0"/>
              <a:t>sybols</a:t>
            </a:r>
            <a:r>
              <a:rPr lang="en-GB" sz="1400" dirty="0" smtClean="0"/>
              <a:t> (w/ </a:t>
            </a:r>
            <a:r>
              <a:rPr lang="en-GB" sz="1400" baseline="0" dirty="0" smtClean="0"/>
              <a:t>symbolic value and cultural value)</a:t>
            </a:r>
          </a:p>
          <a:p>
            <a:r>
              <a:rPr lang="en-GB" sz="1400" dirty="0"/>
              <a:t>	</a:t>
            </a:r>
            <a:r>
              <a:rPr lang="en-GB" sz="1400" dirty="0" smtClean="0"/>
              <a:t>economic objects</a:t>
            </a:r>
          </a:p>
          <a:p>
            <a:endParaRPr lang="en-GB" sz="1400" baseline="0" dirty="0"/>
          </a:p>
          <a:p>
            <a:r>
              <a:rPr lang="en-GB" sz="1400" dirty="0" smtClean="0"/>
              <a:t>Important input into car</a:t>
            </a:r>
            <a:r>
              <a:rPr lang="en-GB" sz="1400" baseline="0" dirty="0" smtClean="0"/>
              <a:t> industry</a:t>
            </a:r>
            <a:endParaRPr lang="en-GB" sz="1400" dirty="0"/>
          </a:p>
          <a:p>
            <a:endParaRPr lang="en-GB" sz="1400" baseline="0" dirty="0" smtClean="0"/>
          </a:p>
          <a:p>
            <a:r>
              <a:rPr lang="en-GB" sz="1400" baseline="0" dirty="0" smtClean="0"/>
              <a:t>Sometimes less so in relation to cycle </a:t>
            </a:r>
          </a:p>
          <a:p>
            <a:r>
              <a:rPr lang="en-GB" sz="1400" dirty="0"/>
              <a:t> </a:t>
            </a:r>
            <a:r>
              <a:rPr lang="en-GB" sz="1400" dirty="0" smtClean="0"/>
              <a:t>especially in the design of </a:t>
            </a:r>
            <a:r>
              <a:rPr lang="en-GB" sz="1400" dirty="0" err="1" smtClean="0"/>
              <a:t>ebikes</a:t>
            </a:r>
            <a:r>
              <a:rPr lang="en-GB" sz="1400" dirty="0" smtClean="0"/>
              <a:t> – some very unlovely machinery out there…. </a:t>
            </a:r>
            <a:endParaRPr lang="en-GB" sz="1400" dirty="0"/>
          </a:p>
        </p:txBody>
      </p:sp>
      <p:sp>
        <p:nvSpPr>
          <p:cNvPr id="4" name="Slide Number Placeholder 3"/>
          <p:cNvSpPr>
            <a:spLocks noGrp="1"/>
          </p:cNvSpPr>
          <p:nvPr>
            <p:ph type="sldNum" sz="quarter" idx="10"/>
          </p:nvPr>
        </p:nvSpPr>
        <p:spPr/>
        <p:txBody>
          <a:bodyPr/>
          <a:lstStyle/>
          <a:p>
            <a:fld id="{D05BD160-DA0D-441C-A655-A7CEB970FCD0}" type="slidenum">
              <a:rPr lang="en-GB" smtClean="0"/>
              <a:t>3</a:t>
            </a:fld>
            <a:endParaRPr lang="en-GB"/>
          </a:p>
        </p:txBody>
      </p:sp>
    </p:spTree>
    <p:extLst>
      <p:ext uri="{BB962C8B-B14F-4D97-AF65-F5344CB8AC3E}">
        <p14:creationId xmlns:p14="http://schemas.microsoft.com/office/powerpoint/2010/main" val="3994557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549709"/>
            <a:ext cx="5438140" cy="4632431"/>
          </a:xfrm>
        </p:spPr>
        <p:txBody>
          <a:bodyPr/>
          <a:lstStyle/>
          <a:p>
            <a:r>
              <a:rPr lang="en-GB" sz="1400" dirty="0" smtClean="0"/>
              <a:t>Bicycle used as </a:t>
            </a:r>
            <a:r>
              <a:rPr lang="en-GB" sz="1400" baseline="0" dirty="0" smtClean="0"/>
              <a:t>a key study in the emergence of social studies of technology and the social construction of technology</a:t>
            </a:r>
          </a:p>
          <a:p>
            <a:endParaRPr lang="en-GB" sz="1400" dirty="0" smtClean="0"/>
          </a:p>
          <a:p>
            <a:r>
              <a:rPr lang="en-GB" sz="1400" dirty="0" smtClean="0"/>
              <a:t>Move away from artefacts and towards use and users</a:t>
            </a:r>
          </a:p>
          <a:p>
            <a:endParaRPr lang="en-GB" sz="1400" dirty="0" smtClean="0"/>
          </a:p>
          <a:p>
            <a:r>
              <a:rPr lang="en-GB" sz="1400" dirty="0" smtClean="0"/>
              <a:t>Both technologies and practices as constructed</a:t>
            </a:r>
          </a:p>
          <a:p>
            <a:endParaRPr lang="en-GB" sz="1400" dirty="0" smtClean="0"/>
          </a:p>
          <a:p>
            <a:r>
              <a:rPr lang="en-GB" sz="1400" dirty="0" smtClean="0"/>
              <a:t>That is they are products of social forces</a:t>
            </a:r>
          </a:p>
          <a:p>
            <a:r>
              <a:rPr lang="en-GB" sz="1400" dirty="0"/>
              <a:t> </a:t>
            </a:r>
            <a:r>
              <a:rPr lang="en-GB" sz="1400" dirty="0" smtClean="0"/>
              <a:t>not just powered by innate capacity or inevitability of change</a:t>
            </a:r>
          </a:p>
          <a:p>
            <a:endParaRPr lang="en-GB" sz="1400" dirty="0" smtClean="0"/>
          </a:p>
          <a:p>
            <a:r>
              <a:rPr lang="en-GB" sz="1400" dirty="0" smtClean="0"/>
              <a:t>Reason for my own dislike of use of the terminology of evolution when talking about technologies – there is no random generation of changes until machines start sexual reproduction</a:t>
            </a:r>
          </a:p>
          <a:p>
            <a:endParaRPr lang="en-GB" sz="1400" dirty="0" smtClean="0"/>
          </a:p>
          <a:p>
            <a:r>
              <a:rPr lang="en-GB" sz="1400" dirty="0" smtClean="0"/>
              <a:t>Change may be iterative or radical but  each modification is a deliberate choice made</a:t>
            </a:r>
          </a:p>
          <a:p>
            <a:endParaRPr lang="en-GB" sz="1400" dirty="0"/>
          </a:p>
          <a:p>
            <a:r>
              <a:rPr lang="en-GB" sz="1400" dirty="0" smtClean="0"/>
              <a:t>Therefore we need to analyse what make makes for each choice</a:t>
            </a:r>
          </a:p>
          <a:p>
            <a:r>
              <a:rPr lang="en-GB" sz="1400" dirty="0"/>
              <a:t> </a:t>
            </a:r>
            <a:r>
              <a:rPr lang="en-GB" sz="1400" dirty="0" smtClean="0"/>
              <a:t>who and what lies behind each decision.</a:t>
            </a:r>
            <a:endParaRPr lang="en-GB" sz="1400" dirty="0"/>
          </a:p>
        </p:txBody>
      </p:sp>
      <p:sp>
        <p:nvSpPr>
          <p:cNvPr id="4" name="Slide Number Placeholder 3"/>
          <p:cNvSpPr>
            <a:spLocks noGrp="1"/>
          </p:cNvSpPr>
          <p:nvPr>
            <p:ph type="sldNum" sz="quarter" idx="10"/>
          </p:nvPr>
        </p:nvSpPr>
        <p:spPr/>
        <p:txBody>
          <a:bodyPr/>
          <a:lstStyle/>
          <a:p>
            <a:fld id="{D05BD160-DA0D-441C-A655-A7CEB970FCD0}" type="slidenum">
              <a:rPr lang="en-GB" smtClean="0"/>
              <a:t>4</a:t>
            </a:fld>
            <a:endParaRPr lang="en-GB"/>
          </a:p>
        </p:txBody>
      </p:sp>
    </p:spTree>
    <p:extLst>
      <p:ext uri="{BB962C8B-B14F-4D97-AF65-F5344CB8AC3E}">
        <p14:creationId xmlns:p14="http://schemas.microsoft.com/office/powerpoint/2010/main" val="3844251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Expanded</a:t>
            </a:r>
            <a:r>
              <a:rPr lang="en-GB" sz="1400" baseline="0" dirty="0" smtClean="0"/>
              <a:t> not just the study of transport  but understanding cultural dimension of all sorts of areas of activity</a:t>
            </a:r>
          </a:p>
          <a:p>
            <a:endParaRPr lang="en-GB" sz="1400" baseline="0" dirty="0" smtClean="0"/>
          </a:p>
          <a:p>
            <a:r>
              <a:rPr lang="en-GB" sz="1400" dirty="0"/>
              <a:t> </a:t>
            </a:r>
            <a:r>
              <a:rPr lang="en-GB" sz="1400" dirty="0" smtClean="0"/>
              <a:t>Understanding the complex inter-relations of different factors</a:t>
            </a:r>
          </a:p>
          <a:p>
            <a:r>
              <a:rPr lang="en-GB" sz="1400" baseline="0" dirty="0"/>
              <a:t> </a:t>
            </a:r>
            <a:endParaRPr lang="en-GB" sz="1400" dirty="0"/>
          </a:p>
          <a:p>
            <a:r>
              <a:rPr lang="en-GB" sz="1400" baseline="0" dirty="0" err="1" smtClean="0"/>
              <a:t>Urry’s</a:t>
            </a:r>
            <a:r>
              <a:rPr lang="en-GB" sz="1400" baseline="0" dirty="0" smtClean="0"/>
              <a:t> work on automobility is invaluable – using a systems approach we can comprehend and reveal the inter-relationships of power and interest that</a:t>
            </a:r>
            <a:r>
              <a:rPr lang="en-GB" sz="1400" dirty="0" smtClean="0"/>
              <a:t> underpin existing mobility patterns</a:t>
            </a:r>
            <a:endParaRPr lang="en-GB" sz="1400" baseline="0" dirty="0" smtClean="0"/>
          </a:p>
          <a:p>
            <a:r>
              <a:rPr lang="en-GB" sz="1400" dirty="0"/>
              <a:t> </a:t>
            </a:r>
            <a:endParaRPr lang="en-GB" sz="1400" dirty="0" smtClean="0"/>
          </a:p>
          <a:p>
            <a:r>
              <a:rPr lang="en-GB" sz="1400" baseline="0" dirty="0" smtClean="0"/>
              <a:t>A Key point to note</a:t>
            </a:r>
            <a:r>
              <a:rPr lang="en-GB" sz="1400" dirty="0" smtClean="0"/>
              <a:t> here is that this provides a significant challenge to the dominant neo-liberal perception which reduces events to individual choice</a:t>
            </a:r>
          </a:p>
          <a:p>
            <a:endParaRPr lang="en-GB" sz="1400" dirty="0" smtClean="0"/>
          </a:p>
          <a:p>
            <a:r>
              <a:rPr lang="en-GB" sz="1400" dirty="0"/>
              <a:t> </a:t>
            </a:r>
            <a:r>
              <a:rPr lang="en-GB" sz="1400" dirty="0" smtClean="0"/>
              <a:t>It reconnects these choices to the broader forces that combine to act across wider populations to create and maintain norms. </a:t>
            </a:r>
            <a:endParaRPr lang="en-GB" sz="1400" baseline="0" dirty="0" smtClean="0"/>
          </a:p>
          <a:p>
            <a:endParaRPr lang="en-GB" sz="1400" baseline="0" dirty="0" smtClean="0"/>
          </a:p>
          <a:p>
            <a:r>
              <a:rPr lang="en-GB" sz="1400" baseline="0" dirty="0" smtClean="0"/>
              <a:t> </a:t>
            </a:r>
            <a:endParaRPr lang="en-GB" sz="1400" dirty="0"/>
          </a:p>
        </p:txBody>
      </p:sp>
      <p:sp>
        <p:nvSpPr>
          <p:cNvPr id="4" name="Slide Number Placeholder 3"/>
          <p:cNvSpPr>
            <a:spLocks noGrp="1"/>
          </p:cNvSpPr>
          <p:nvPr>
            <p:ph type="sldNum" sz="quarter" idx="10"/>
          </p:nvPr>
        </p:nvSpPr>
        <p:spPr/>
        <p:txBody>
          <a:bodyPr/>
          <a:lstStyle/>
          <a:p>
            <a:fld id="{D05BD160-DA0D-441C-A655-A7CEB970FCD0}" type="slidenum">
              <a:rPr lang="en-GB" smtClean="0"/>
              <a:t>5</a:t>
            </a:fld>
            <a:endParaRPr lang="en-GB"/>
          </a:p>
        </p:txBody>
      </p:sp>
    </p:spTree>
    <p:extLst>
      <p:ext uri="{BB962C8B-B14F-4D97-AF65-F5344CB8AC3E}">
        <p14:creationId xmlns:p14="http://schemas.microsoft.com/office/powerpoint/2010/main" val="2177325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Emergence of a specific</a:t>
            </a:r>
            <a:r>
              <a:rPr lang="en-GB" sz="1400" baseline="0" dirty="0" smtClean="0"/>
              <a:t> field of cycling studies</a:t>
            </a:r>
          </a:p>
          <a:p>
            <a:endParaRPr lang="en-GB" sz="1400" dirty="0" smtClean="0"/>
          </a:p>
          <a:p>
            <a:r>
              <a:rPr lang="en-GB" sz="1400" dirty="0" smtClean="0"/>
              <a:t>Reason for </a:t>
            </a:r>
            <a:r>
              <a:rPr lang="en-GB" sz="1400" dirty="0"/>
              <a:t>the meeting of many academics here and in S4C (and other networks)</a:t>
            </a:r>
          </a:p>
          <a:p>
            <a:endParaRPr lang="en-GB" sz="1400" baseline="0" dirty="0" smtClean="0"/>
          </a:p>
          <a:p>
            <a:r>
              <a:rPr lang="en-GB" sz="1400" baseline="0" dirty="0" smtClean="0"/>
              <a:t>What scholars in this field share is a commitment to change</a:t>
            </a:r>
          </a:p>
          <a:p>
            <a:endParaRPr lang="en-GB" sz="1400" baseline="0" dirty="0" smtClean="0"/>
          </a:p>
          <a:p>
            <a:r>
              <a:rPr lang="en-GB" sz="1400" dirty="0"/>
              <a:t> </a:t>
            </a:r>
            <a:r>
              <a:rPr lang="en-GB" sz="1400" dirty="0" smtClean="0"/>
              <a:t>Transport historian </a:t>
            </a:r>
            <a:r>
              <a:rPr lang="en-GB" sz="1400" dirty="0" err="1" smtClean="0"/>
              <a:t>Gijs</a:t>
            </a:r>
            <a:r>
              <a:rPr lang="en-GB" sz="1400" dirty="0" smtClean="0"/>
              <a:t> Mom has described this as a new emancipatory field</a:t>
            </a:r>
          </a:p>
          <a:p>
            <a:r>
              <a:rPr lang="en-GB" sz="1400" baseline="0" dirty="0"/>
              <a:t> </a:t>
            </a:r>
            <a:r>
              <a:rPr lang="en-GB" sz="1400" baseline="0" dirty="0" smtClean="0"/>
              <a:t>Many studies, some showcased over next 4 days. And increasing numbers of presentations at specialist or general conferences  examine particular </a:t>
            </a:r>
            <a:r>
              <a:rPr lang="en-GB" sz="1400" baseline="0" dirty="0" err="1" smtClean="0"/>
              <a:t>practies</a:t>
            </a:r>
            <a:endParaRPr lang="en-GB" sz="1400" baseline="0" dirty="0" smtClean="0"/>
          </a:p>
          <a:p>
            <a:r>
              <a:rPr lang="en-GB" sz="1400" dirty="0"/>
              <a:t>	</a:t>
            </a:r>
            <a:r>
              <a:rPr lang="en-GB" sz="1400" dirty="0" smtClean="0"/>
              <a:t>what makes them flourish or decline?</a:t>
            </a:r>
          </a:p>
          <a:p>
            <a:r>
              <a:rPr lang="en-GB" sz="1400" baseline="0" dirty="0" smtClean="0"/>
              <a:t>	what constraints and opportunities</a:t>
            </a:r>
            <a:r>
              <a:rPr lang="en-GB" sz="1400" dirty="0" smtClean="0"/>
              <a:t> surround them?</a:t>
            </a:r>
          </a:p>
          <a:p>
            <a:r>
              <a:rPr lang="en-GB" sz="1400" dirty="0" smtClean="0"/>
              <a:t>(and sometimes) </a:t>
            </a:r>
          </a:p>
          <a:p>
            <a:r>
              <a:rPr lang="en-GB" sz="1400" dirty="0" smtClean="0"/>
              <a:t>	what are the greater </a:t>
            </a:r>
            <a:r>
              <a:rPr lang="en-GB" sz="1400" dirty="0" err="1" smtClean="0"/>
              <a:t>impications</a:t>
            </a:r>
            <a:r>
              <a:rPr lang="en-GB" sz="1400" dirty="0" smtClean="0"/>
              <a:t>: social and political?</a:t>
            </a:r>
          </a:p>
          <a:p>
            <a:endParaRPr lang="en-GB" sz="1400" baseline="0" dirty="0" smtClean="0"/>
          </a:p>
        </p:txBody>
      </p:sp>
      <p:sp>
        <p:nvSpPr>
          <p:cNvPr id="4" name="Slide Number Placeholder 3"/>
          <p:cNvSpPr>
            <a:spLocks noGrp="1"/>
          </p:cNvSpPr>
          <p:nvPr>
            <p:ph type="sldNum" sz="quarter" idx="10"/>
          </p:nvPr>
        </p:nvSpPr>
        <p:spPr/>
        <p:txBody>
          <a:bodyPr/>
          <a:lstStyle/>
          <a:p>
            <a:fld id="{D05BD160-DA0D-441C-A655-A7CEB970FCD0}" type="slidenum">
              <a:rPr lang="en-GB" smtClean="0"/>
              <a:t>6</a:t>
            </a:fld>
            <a:endParaRPr lang="en-GB"/>
          </a:p>
        </p:txBody>
      </p:sp>
    </p:spTree>
    <p:extLst>
      <p:ext uri="{BB962C8B-B14F-4D97-AF65-F5344CB8AC3E}">
        <p14:creationId xmlns:p14="http://schemas.microsoft.com/office/powerpoint/2010/main" val="2835798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A bibliography or even a meaningful overview is hard to maintain in such a rapidly changing field. But trends can be discerned</a:t>
            </a:r>
          </a:p>
          <a:p>
            <a:endParaRPr lang="en-GB" sz="1400" dirty="0"/>
          </a:p>
          <a:p>
            <a:r>
              <a:rPr lang="en-GB" sz="1400" dirty="0" smtClean="0"/>
              <a:t>More importantly there are clearly visible lessons emerging.</a:t>
            </a:r>
          </a:p>
          <a:p>
            <a:endParaRPr lang="en-GB" sz="1400" dirty="0" smtClean="0"/>
          </a:p>
          <a:p>
            <a:r>
              <a:rPr lang="en-GB" sz="1400" dirty="0" smtClean="0"/>
              <a:t>Example recent work by Shove and others on social practices </a:t>
            </a:r>
          </a:p>
          <a:p>
            <a:r>
              <a:rPr lang="en-GB" sz="1400" dirty="0" smtClean="0"/>
              <a:t> analysed as a confluence of competencies, meanings and materials</a:t>
            </a:r>
          </a:p>
          <a:p>
            <a:endParaRPr lang="en-GB" sz="1400" dirty="0" smtClean="0"/>
          </a:p>
          <a:p>
            <a:r>
              <a:rPr lang="en-GB" sz="1400" dirty="0" smtClean="0"/>
              <a:t>cycling is a case study used although the work itself has nothing to do with cycling </a:t>
            </a:r>
          </a:p>
          <a:p>
            <a:endParaRPr lang="en-GB" sz="1400" dirty="0"/>
          </a:p>
          <a:p>
            <a:r>
              <a:rPr lang="en-GB" sz="1400" dirty="0" smtClean="0"/>
              <a:t>Work has broader value to help us understand what people do and don’t do beyond the reductive individualist approaches</a:t>
            </a:r>
          </a:p>
          <a:p>
            <a:endParaRPr lang="en-GB" sz="1400" dirty="0" smtClean="0"/>
          </a:p>
          <a:p>
            <a:r>
              <a:rPr lang="en-GB" sz="1400" dirty="0" smtClean="0"/>
              <a:t>This brings me to the second key point</a:t>
            </a:r>
            <a:endParaRPr lang="en-GB" sz="1400" dirty="0"/>
          </a:p>
        </p:txBody>
      </p:sp>
      <p:sp>
        <p:nvSpPr>
          <p:cNvPr id="4" name="Slide Number Placeholder 3"/>
          <p:cNvSpPr>
            <a:spLocks noGrp="1"/>
          </p:cNvSpPr>
          <p:nvPr>
            <p:ph type="sldNum" sz="quarter" idx="10"/>
          </p:nvPr>
        </p:nvSpPr>
        <p:spPr/>
        <p:txBody>
          <a:bodyPr/>
          <a:lstStyle/>
          <a:p>
            <a:fld id="{D05BD160-DA0D-441C-A655-A7CEB970FCD0}" type="slidenum">
              <a:rPr lang="en-GB" smtClean="0"/>
              <a:t>7</a:t>
            </a:fld>
            <a:endParaRPr lang="en-GB"/>
          </a:p>
        </p:txBody>
      </p:sp>
    </p:spTree>
    <p:extLst>
      <p:ext uri="{BB962C8B-B14F-4D97-AF65-F5344CB8AC3E}">
        <p14:creationId xmlns:p14="http://schemas.microsoft.com/office/powerpoint/2010/main" val="3057561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Although we are outwardly thinking about cycling, we are really thinking about collective behaviour change</a:t>
            </a:r>
          </a:p>
          <a:p>
            <a:endParaRPr lang="en-GB"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We can understand and draw on collective change without reference to cycling studies</a:t>
            </a:r>
          </a:p>
          <a:p>
            <a:endParaRPr lang="en-GB" sz="1400" dirty="0" smtClean="0"/>
          </a:p>
          <a:p>
            <a:r>
              <a:rPr lang="en-GB" sz="1400" dirty="0" smtClean="0"/>
              <a:t>The starting point and title for the day is doubling numbers</a:t>
            </a:r>
          </a:p>
          <a:p>
            <a:endParaRPr lang="en-GB" sz="1400" dirty="0" smtClean="0"/>
          </a:p>
          <a:p>
            <a:r>
              <a:rPr lang="en-GB" sz="1400" dirty="0" smtClean="0"/>
              <a:t>Actually the cycling part of it is almost incidental for the way in which academia can  help.</a:t>
            </a:r>
          </a:p>
          <a:p>
            <a:endParaRPr lang="en-GB" sz="1400" dirty="0"/>
          </a:p>
          <a:p>
            <a:r>
              <a:rPr lang="en-GB" sz="1400" dirty="0" smtClean="0"/>
              <a:t> what is really under consideration is a process of change </a:t>
            </a:r>
          </a:p>
          <a:p>
            <a:endParaRPr lang="en-GB" sz="1400" dirty="0" smtClean="0"/>
          </a:p>
          <a:p>
            <a:r>
              <a:rPr lang="en-GB" sz="1400" dirty="0"/>
              <a:t> </a:t>
            </a:r>
            <a:r>
              <a:rPr lang="en-GB" sz="1400" dirty="0" smtClean="0"/>
              <a:t>therefore we need to think about the models of social change that we are working with</a:t>
            </a:r>
            <a:endParaRPr lang="en-GB" sz="1400" dirty="0"/>
          </a:p>
        </p:txBody>
      </p:sp>
      <p:sp>
        <p:nvSpPr>
          <p:cNvPr id="4" name="Slide Number Placeholder 3"/>
          <p:cNvSpPr>
            <a:spLocks noGrp="1"/>
          </p:cNvSpPr>
          <p:nvPr>
            <p:ph type="sldNum" sz="quarter" idx="10"/>
          </p:nvPr>
        </p:nvSpPr>
        <p:spPr/>
        <p:txBody>
          <a:bodyPr/>
          <a:lstStyle/>
          <a:p>
            <a:fld id="{D05BD160-DA0D-441C-A655-A7CEB970FCD0}" type="slidenum">
              <a:rPr lang="en-GB" smtClean="0"/>
              <a:t>8</a:t>
            </a:fld>
            <a:endParaRPr lang="en-GB"/>
          </a:p>
        </p:txBody>
      </p:sp>
    </p:spTree>
    <p:extLst>
      <p:ext uri="{BB962C8B-B14F-4D97-AF65-F5344CB8AC3E}">
        <p14:creationId xmlns:p14="http://schemas.microsoft.com/office/powerpoint/2010/main" val="1412230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4238" y="4632431"/>
            <a:ext cx="5438140" cy="4466987"/>
          </a:xfrm>
        </p:spPr>
        <p:txBody>
          <a:bodyPr/>
          <a:lstStyle/>
          <a:p>
            <a:r>
              <a:rPr lang="en-GB" sz="1400" dirty="0" smtClean="0"/>
              <a:t>In may senses, studies on cycling and cyclists are</a:t>
            </a:r>
            <a:r>
              <a:rPr lang="en-GB" sz="1400" baseline="0" dirty="0" smtClean="0"/>
              <a:t> marginal to how social science can inform the doubling of cycling</a:t>
            </a:r>
          </a:p>
          <a:p>
            <a:endParaRPr lang="en-GB" sz="1400" baseline="0" dirty="0" smtClean="0"/>
          </a:p>
          <a:p>
            <a:r>
              <a:rPr lang="en-GB" sz="1400" baseline="0" dirty="0" smtClean="0"/>
              <a:t>Need to look beyond the subject itself cast our net wider than just those who are studying cycling</a:t>
            </a:r>
          </a:p>
          <a:p>
            <a:endParaRPr lang="en-GB" sz="1400" baseline="0" dirty="0" smtClean="0"/>
          </a:p>
          <a:p>
            <a:r>
              <a:rPr lang="en-GB" sz="1400" baseline="0" dirty="0" smtClean="0"/>
              <a:t>How does social science inform other policy intervention areas?</a:t>
            </a:r>
          </a:p>
          <a:p>
            <a:endParaRPr lang="en-GB" sz="1400" baseline="0" dirty="0" smtClean="0"/>
          </a:p>
          <a:p>
            <a:r>
              <a:rPr lang="en-GB" sz="1400" baseline="0" dirty="0" smtClean="0"/>
              <a:t>Design of intervention strategies can often be done without any mode of change</a:t>
            </a:r>
          </a:p>
          <a:p>
            <a:endParaRPr lang="en-GB" sz="1400" baseline="0" dirty="0" smtClean="0"/>
          </a:p>
          <a:p>
            <a:r>
              <a:rPr lang="en-GB" sz="1400" baseline="0" dirty="0" smtClean="0"/>
              <a:t>Example - Work with public health nutrition interventions and community food initiatives</a:t>
            </a:r>
          </a:p>
          <a:p>
            <a:endParaRPr lang="en-GB" sz="1400" baseline="0" dirty="0" smtClean="0"/>
          </a:p>
          <a:p>
            <a:r>
              <a:rPr lang="en-GB" sz="1400" baseline="0" dirty="0" smtClean="0"/>
              <a:t>If you don’t understand the ways in which change happens or the expectations that are implicit within your working understanding of change, then it is difficult to design meaningful interventions to create lasting change</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D05BD160-DA0D-441C-A655-A7CEB970FCD0}" type="slidenum">
              <a:rPr lang="en-GB" smtClean="0"/>
              <a:t>9</a:t>
            </a:fld>
            <a:endParaRPr lang="en-GB"/>
          </a:p>
        </p:txBody>
      </p:sp>
    </p:spTree>
    <p:extLst>
      <p:ext uri="{BB962C8B-B14F-4D97-AF65-F5344CB8AC3E}">
        <p14:creationId xmlns:p14="http://schemas.microsoft.com/office/powerpoint/2010/main" val="3050089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92320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2918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12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381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1454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21548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8BD707-D9CF-40AE-B4C6-C98DA3205C09}" type="datetimeFigureOut">
              <a:rPr lang="en-US" smtClean="0"/>
              <a:pPr/>
              <a:t>5/20/2014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46821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8BD707-D9CF-40AE-B4C6-C98DA3205C09}" type="datetimeFigureOut">
              <a:rPr lang="en-US" smtClean="0"/>
              <a:pPr/>
              <a:t>5/20/2014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58104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533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8149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49696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011359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772400" cy="2667000"/>
          </a:xfrm>
        </p:spPr>
        <p:txBody>
          <a:bodyPr>
            <a:normAutofit/>
          </a:bodyPr>
          <a:lstStyle/>
          <a:p>
            <a:r>
              <a:rPr lang="en-GB" dirty="0" smtClean="0"/>
              <a:t>Social Sciences </a:t>
            </a:r>
            <a:br>
              <a:rPr lang="en-GB" dirty="0" smtClean="0"/>
            </a:br>
            <a:r>
              <a:rPr lang="en-GB" dirty="0" smtClean="0"/>
              <a:t>and </a:t>
            </a:r>
            <a:r>
              <a:rPr lang="en-GB" dirty="0"/>
              <a:t>C</a:t>
            </a:r>
            <a:r>
              <a:rPr lang="en-GB" dirty="0" smtClean="0"/>
              <a:t>ycling Cultures:</a:t>
            </a:r>
            <a:br>
              <a:rPr lang="en-GB" dirty="0" smtClean="0"/>
            </a:br>
            <a:r>
              <a:rPr lang="en-GB" sz="3600" dirty="0" smtClean="0"/>
              <a:t>What can Social Science research contribute to doubling cycling numbers?</a:t>
            </a:r>
            <a:endParaRPr lang="en-GB" sz="3600" dirty="0"/>
          </a:p>
        </p:txBody>
      </p:sp>
      <p:sp>
        <p:nvSpPr>
          <p:cNvPr id="3" name="Subtitle 2"/>
          <p:cNvSpPr>
            <a:spLocks noGrp="1"/>
          </p:cNvSpPr>
          <p:nvPr>
            <p:ph type="subTitle" idx="1"/>
          </p:nvPr>
        </p:nvSpPr>
        <p:spPr>
          <a:xfrm>
            <a:off x="1371600" y="4876800"/>
            <a:ext cx="6400800" cy="1371600"/>
          </a:xfrm>
        </p:spPr>
        <p:txBody>
          <a:bodyPr>
            <a:normAutofit fontScale="92500"/>
          </a:bodyPr>
          <a:lstStyle/>
          <a:p>
            <a:r>
              <a:rPr lang="en-GB" dirty="0" smtClean="0"/>
              <a:t>Dr </a:t>
            </a:r>
            <a:r>
              <a:rPr lang="en-GB" dirty="0" smtClean="0"/>
              <a:t>Peter </a:t>
            </a:r>
            <a:r>
              <a:rPr lang="en-GB" dirty="0" smtClean="0"/>
              <a:t>Cox</a:t>
            </a:r>
          </a:p>
          <a:p>
            <a:r>
              <a:rPr lang="en-GB" dirty="0"/>
              <a:t> </a:t>
            </a:r>
            <a:r>
              <a:rPr lang="en-GB" dirty="0" smtClean="0"/>
              <a:t>Network Meeting, </a:t>
            </a:r>
            <a:r>
              <a:rPr lang="en-GB" dirty="0" err="1" smtClean="0"/>
              <a:t>TUWien</a:t>
            </a:r>
            <a:r>
              <a:rPr lang="en-GB" dirty="0" smtClean="0"/>
              <a:t> 10/6/2014</a:t>
            </a:r>
            <a:endParaRPr lang="en-GB" dirty="0"/>
          </a:p>
        </p:txBody>
      </p:sp>
      <p:pic>
        <p:nvPicPr>
          <p:cNvPr id="1026" name="Picture 2" descr="G:\Work in progress\2013 Velocity Vienna\S4C\scientistsforcycl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4049"/>
            <a:ext cx="2832218" cy="121805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399" y="346094"/>
            <a:ext cx="2630087" cy="83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7781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to assist in doubling numbers?</a:t>
            </a:r>
            <a:endParaRPr lang="en-GB" dirty="0"/>
          </a:p>
        </p:txBody>
      </p:sp>
      <p:sp>
        <p:nvSpPr>
          <p:cNvPr id="3" name="Content Placeholder 2"/>
          <p:cNvSpPr>
            <a:spLocks noGrp="1"/>
          </p:cNvSpPr>
          <p:nvPr>
            <p:ph idx="1"/>
          </p:nvPr>
        </p:nvSpPr>
        <p:spPr/>
        <p:txBody>
          <a:bodyPr>
            <a:normAutofit/>
          </a:bodyPr>
          <a:lstStyle/>
          <a:p>
            <a:r>
              <a:rPr lang="en-GB" dirty="0" smtClean="0"/>
              <a:t>Examine the role of social sciences in other policy interventions and social change</a:t>
            </a:r>
          </a:p>
          <a:p>
            <a:pPr lvl="1"/>
            <a:r>
              <a:rPr lang="en-GB" dirty="0" smtClean="0"/>
              <a:t>models of change (actors, agency, ownership)</a:t>
            </a:r>
          </a:p>
          <a:p>
            <a:pPr lvl="1"/>
            <a:r>
              <a:rPr lang="en-GB" dirty="0" smtClean="0"/>
              <a:t>models of intervention</a:t>
            </a:r>
          </a:p>
          <a:p>
            <a:pPr lvl="1"/>
            <a:r>
              <a:rPr lang="en-GB" dirty="0" smtClean="0"/>
              <a:t>evaluation (VITAL!)</a:t>
            </a:r>
          </a:p>
          <a:p>
            <a:pPr lvl="1"/>
            <a:endParaRPr lang="en-GB" dirty="0"/>
          </a:p>
        </p:txBody>
      </p:sp>
    </p:spTree>
    <p:extLst>
      <p:ext uri="{BB962C8B-B14F-4D97-AF65-F5344CB8AC3E}">
        <p14:creationId xmlns:p14="http://schemas.microsoft.com/office/powerpoint/2010/main" val="4051770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 issues</a:t>
            </a:r>
            <a:endParaRPr lang="en-GB" dirty="0"/>
          </a:p>
        </p:txBody>
      </p:sp>
      <p:sp>
        <p:nvSpPr>
          <p:cNvPr id="3" name="Content Placeholder 2"/>
          <p:cNvSpPr>
            <a:spLocks noGrp="1"/>
          </p:cNvSpPr>
          <p:nvPr>
            <p:ph idx="1"/>
          </p:nvPr>
        </p:nvSpPr>
        <p:spPr/>
        <p:txBody>
          <a:bodyPr/>
          <a:lstStyle/>
          <a:p>
            <a:r>
              <a:rPr lang="en-GB" dirty="0" smtClean="0"/>
              <a:t>Dealing with diversity</a:t>
            </a:r>
          </a:p>
          <a:p>
            <a:r>
              <a:rPr lang="en-GB" dirty="0" smtClean="0"/>
              <a:t>Understanding the impact of existing interventions on users</a:t>
            </a:r>
          </a:p>
          <a:p>
            <a:r>
              <a:rPr lang="en-GB" dirty="0" smtClean="0"/>
              <a:t>Role and experience of non-users</a:t>
            </a:r>
          </a:p>
          <a:p>
            <a:r>
              <a:rPr lang="en-GB" dirty="0" smtClean="0"/>
              <a:t>Doubling numbers means doubling (at least) desirability – experience of use of intervention, facilities needs to be not just acceptable but very enjoyable</a:t>
            </a:r>
            <a:endParaRPr lang="en-GB" dirty="0"/>
          </a:p>
        </p:txBody>
      </p:sp>
    </p:spTree>
    <p:extLst>
      <p:ext uri="{BB962C8B-B14F-4D97-AF65-F5344CB8AC3E}">
        <p14:creationId xmlns:p14="http://schemas.microsoft.com/office/powerpoint/2010/main" val="1947294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Evaluation issues</a:t>
            </a:r>
            <a:endParaRPr lang="en-GB" dirty="0"/>
          </a:p>
        </p:txBody>
      </p:sp>
      <p:sp>
        <p:nvSpPr>
          <p:cNvPr id="3" name="Content Placeholder 2"/>
          <p:cNvSpPr>
            <a:spLocks noGrp="1"/>
          </p:cNvSpPr>
          <p:nvPr>
            <p:ph idx="1"/>
          </p:nvPr>
        </p:nvSpPr>
        <p:spPr/>
        <p:txBody>
          <a:bodyPr/>
          <a:lstStyle/>
          <a:p>
            <a:r>
              <a:rPr lang="en-GB" dirty="0" smtClean="0"/>
              <a:t>Quantitative measures insufficient alone</a:t>
            </a:r>
          </a:p>
          <a:p>
            <a:r>
              <a:rPr lang="en-GB" dirty="0" smtClean="0"/>
              <a:t>What is the user experience?</a:t>
            </a:r>
          </a:p>
          <a:p>
            <a:pPr lvl="1"/>
            <a:r>
              <a:rPr lang="en-GB" dirty="0" smtClean="0"/>
              <a:t>Does it make action easier?</a:t>
            </a:r>
          </a:p>
          <a:p>
            <a:pPr lvl="1"/>
            <a:r>
              <a:rPr lang="en-GB" dirty="0" smtClean="0"/>
              <a:t>More pleasant?</a:t>
            </a:r>
          </a:p>
          <a:p>
            <a:pPr lvl="1"/>
            <a:r>
              <a:rPr lang="en-GB" dirty="0" smtClean="0"/>
              <a:t>Provide greater feelings of security? For whom?</a:t>
            </a:r>
          </a:p>
          <a:p>
            <a:pPr lvl="1"/>
            <a:r>
              <a:rPr lang="en-GB" dirty="0" smtClean="0"/>
              <a:t>Are new conflicts created?</a:t>
            </a:r>
          </a:p>
          <a:p>
            <a:pPr lvl="1"/>
            <a:r>
              <a:rPr lang="en-GB" dirty="0" smtClean="0"/>
              <a:t>How does it feel to use new facilities?</a:t>
            </a:r>
          </a:p>
          <a:p>
            <a:pPr lvl="1"/>
            <a:r>
              <a:rPr lang="en-GB" dirty="0" smtClean="0"/>
              <a:t>Short-term and long-term evaluation</a:t>
            </a:r>
          </a:p>
          <a:p>
            <a:pPr lvl="1"/>
            <a:endParaRPr lang="en-GB" dirty="0" smtClean="0"/>
          </a:p>
          <a:p>
            <a:pPr marL="457200" lvl="1" indent="0">
              <a:buNone/>
            </a:pPr>
            <a:endParaRPr lang="en-GB" dirty="0" smtClean="0"/>
          </a:p>
          <a:p>
            <a:endParaRPr lang="en-GB" dirty="0"/>
          </a:p>
        </p:txBody>
      </p:sp>
    </p:spTree>
    <p:extLst>
      <p:ext uri="{BB962C8B-B14F-4D97-AF65-F5344CB8AC3E}">
        <p14:creationId xmlns:p14="http://schemas.microsoft.com/office/powerpoint/2010/main" val="3049425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Social Science</a:t>
            </a:r>
            <a:endParaRPr lang="en-GB" dirty="0"/>
          </a:p>
        </p:txBody>
      </p:sp>
      <p:sp>
        <p:nvSpPr>
          <p:cNvPr id="3" name="Content Placeholder 2"/>
          <p:cNvSpPr>
            <a:spLocks noGrp="1"/>
          </p:cNvSpPr>
          <p:nvPr>
            <p:ph idx="1"/>
          </p:nvPr>
        </p:nvSpPr>
        <p:spPr/>
        <p:txBody>
          <a:bodyPr>
            <a:normAutofit lnSpcReduction="10000"/>
          </a:bodyPr>
          <a:lstStyle/>
          <a:p>
            <a:r>
              <a:rPr lang="en-GB" dirty="0" smtClean="0"/>
              <a:t>A broad range of academic disciplines in the humanities and social sciences</a:t>
            </a:r>
          </a:p>
          <a:p>
            <a:pPr marL="457200" lvl="1" indent="0">
              <a:buNone/>
            </a:pPr>
            <a:r>
              <a:rPr lang="en-GB" dirty="0" smtClean="0"/>
              <a:t>Sociology</a:t>
            </a:r>
          </a:p>
          <a:p>
            <a:pPr marL="457200" lvl="1" indent="0">
              <a:buNone/>
            </a:pPr>
            <a:r>
              <a:rPr lang="en-GB" dirty="0" smtClean="0"/>
              <a:t>Politics</a:t>
            </a:r>
          </a:p>
          <a:p>
            <a:pPr marL="457200" lvl="1" indent="0">
              <a:buNone/>
            </a:pPr>
            <a:r>
              <a:rPr lang="en-GB" dirty="0" smtClean="0"/>
              <a:t>Geography</a:t>
            </a:r>
          </a:p>
          <a:p>
            <a:pPr marL="457200" lvl="1" indent="0">
              <a:buNone/>
            </a:pPr>
            <a:r>
              <a:rPr lang="en-GB" dirty="0" smtClean="0"/>
              <a:t>History</a:t>
            </a:r>
          </a:p>
          <a:p>
            <a:pPr marL="457200" lvl="1" indent="0">
              <a:buNone/>
            </a:pPr>
            <a:r>
              <a:rPr lang="en-GB" dirty="0" smtClean="0"/>
              <a:t>Psychology</a:t>
            </a:r>
          </a:p>
          <a:p>
            <a:pPr marL="457200" lvl="1" indent="0">
              <a:buNone/>
            </a:pPr>
            <a:r>
              <a:rPr lang="en-GB" dirty="0" smtClean="0"/>
              <a:t>Philosophy</a:t>
            </a:r>
          </a:p>
          <a:p>
            <a:pPr marL="457200" lvl="1" indent="0">
              <a:buNone/>
            </a:pPr>
            <a:r>
              <a:rPr lang="en-GB" dirty="0"/>
              <a:t>	</a:t>
            </a:r>
            <a:r>
              <a:rPr lang="en-GB" dirty="0" smtClean="0"/>
              <a:t>&amp; many more…</a:t>
            </a:r>
            <a:endParaRPr lang="en-GB" dirty="0"/>
          </a:p>
        </p:txBody>
      </p:sp>
    </p:spTree>
    <p:extLst>
      <p:ext uri="{BB962C8B-B14F-4D97-AF65-F5344CB8AC3E}">
        <p14:creationId xmlns:p14="http://schemas.microsoft.com/office/powerpoint/2010/main" val="2927626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Bicycle as a material object</a:t>
            </a:r>
            <a:endParaRPr lang="en-GB" dirty="0"/>
          </a:p>
        </p:txBody>
      </p:sp>
      <p:sp>
        <p:nvSpPr>
          <p:cNvPr id="3" name="Content Placeholder 2"/>
          <p:cNvSpPr>
            <a:spLocks noGrp="1"/>
          </p:cNvSpPr>
          <p:nvPr>
            <p:ph idx="1"/>
          </p:nvPr>
        </p:nvSpPr>
        <p:spPr/>
        <p:txBody>
          <a:bodyPr/>
          <a:lstStyle/>
          <a:p>
            <a:r>
              <a:rPr lang="en-GB" dirty="0" smtClean="0"/>
              <a:t>Artefact </a:t>
            </a:r>
          </a:p>
          <a:p>
            <a:pPr lvl="1"/>
            <a:r>
              <a:rPr lang="en-GB" dirty="0" smtClean="0"/>
              <a:t>Designed</a:t>
            </a:r>
          </a:p>
          <a:p>
            <a:pPr lvl="1"/>
            <a:r>
              <a:rPr lang="en-GB" dirty="0" smtClean="0"/>
              <a:t>Produced</a:t>
            </a:r>
          </a:p>
          <a:p>
            <a:pPr lvl="1"/>
            <a:r>
              <a:rPr lang="en-GB" dirty="0" smtClean="0"/>
              <a:t>Marketed</a:t>
            </a:r>
          </a:p>
          <a:p>
            <a:pPr lvl="1"/>
            <a:r>
              <a:rPr lang="en-GB" dirty="0" smtClean="0"/>
              <a:t>Used in many different ways and roles (sport transport, tourism, leisure)</a:t>
            </a:r>
          </a:p>
          <a:p>
            <a:r>
              <a:rPr lang="en-GB" dirty="0" smtClean="0"/>
              <a:t>Can be studied through different lenses </a:t>
            </a:r>
          </a:p>
          <a:p>
            <a:pPr lvl="1"/>
            <a:r>
              <a:rPr lang="en-GB" dirty="0" smtClean="0"/>
              <a:t>(e.g. history, economics, politics, law)</a:t>
            </a:r>
          </a:p>
          <a:p>
            <a:endParaRPr lang="en-GB" dirty="0"/>
          </a:p>
        </p:txBody>
      </p:sp>
    </p:spTree>
    <p:extLst>
      <p:ext uri="{BB962C8B-B14F-4D97-AF65-F5344CB8AC3E}">
        <p14:creationId xmlns:p14="http://schemas.microsoft.com/office/powerpoint/2010/main" val="3166716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Sociology of technology</a:t>
            </a:r>
            <a:endParaRPr lang="en-GB" dirty="0"/>
          </a:p>
        </p:txBody>
      </p:sp>
      <p:sp>
        <p:nvSpPr>
          <p:cNvPr id="3" name="Content Placeholder 2"/>
          <p:cNvSpPr>
            <a:spLocks noGrp="1"/>
          </p:cNvSpPr>
          <p:nvPr>
            <p:ph idx="1"/>
          </p:nvPr>
        </p:nvSpPr>
        <p:spPr/>
        <p:txBody>
          <a:bodyPr/>
          <a:lstStyle/>
          <a:p>
            <a:r>
              <a:rPr lang="en-GB" dirty="0" smtClean="0"/>
              <a:t>Relationship between technology and its users</a:t>
            </a:r>
          </a:p>
          <a:p>
            <a:r>
              <a:rPr lang="en-GB" dirty="0" smtClean="0"/>
              <a:t>Transformation of studies of the bicycle into studies of cycling and the cyclist</a:t>
            </a:r>
          </a:p>
          <a:p>
            <a:r>
              <a:rPr lang="en-GB" dirty="0" smtClean="0"/>
              <a:t>Analysing the forces involved in changes</a:t>
            </a:r>
          </a:p>
          <a:p>
            <a:pPr lvl="1"/>
            <a:r>
              <a:rPr lang="en-GB" dirty="0"/>
              <a:t> </a:t>
            </a:r>
            <a:r>
              <a:rPr lang="en-GB" dirty="0" smtClean="0"/>
              <a:t>of type of activity</a:t>
            </a:r>
          </a:p>
          <a:p>
            <a:pPr lvl="1"/>
            <a:r>
              <a:rPr lang="en-GB" dirty="0" smtClean="0"/>
              <a:t> of volume of activity</a:t>
            </a:r>
          </a:p>
          <a:p>
            <a:pPr lvl="1"/>
            <a:r>
              <a:rPr lang="en-GB" dirty="0" smtClean="0"/>
              <a:t> of meaning of activity</a:t>
            </a:r>
          </a:p>
          <a:p>
            <a:pPr lvl="1"/>
            <a:r>
              <a:rPr lang="en-GB" dirty="0" smtClean="0"/>
              <a:t> of technologies themselves </a:t>
            </a:r>
          </a:p>
          <a:p>
            <a:pPr lvl="1"/>
            <a:endParaRPr lang="en-GB" dirty="0" smtClean="0"/>
          </a:p>
          <a:p>
            <a:endParaRPr lang="en-GB" dirty="0"/>
          </a:p>
        </p:txBody>
      </p:sp>
    </p:spTree>
    <p:extLst>
      <p:ext uri="{BB962C8B-B14F-4D97-AF65-F5344CB8AC3E}">
        <p14:creationId xmlns:p14="http://schemas.microsoft.com/office/powerpoint/2010/main" val="3287356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Sociology of mobilities</a:t>
            </a:r>
            <a:endParaRPr lang="en-GB" dirty="0"/>
          </a:p>
        </p:txBody>
      </p:sp>
      <p:sp>
        <p:nvSpPr>
          <p:cNvPr id="3" name="Content Placeholder 2"/>
          <p:cNvSpPr>
            <a:spLocks noGrp="1"/>
          </p:cNvSpPr>
          <p:nvPr>
            <p:ph idx="1"/>
          </p:nvPr>
        </p:nvSpPr>
        <p:spPr/>
        <p:txBody>
          <a:bodyPr>
            <a:normAutofit lnSpcReduction="10000"/>
          </a:bodyPr>
          <a:lstStyle/>
          <a:p>
            <a:r>
              <a:rPr lang="en-GB" dirty="0" smtClean="0"/>
              <a:t>Critical movement in social science towards understandings of culture and social practices</a:t>
            </a:r>
          </a:p>
          <a:p>
            <a:pPr lvl="1"/>
            <a:r>
              <a:rPr lang="en-GB" dirty="0" smtClean="0"/>
              <a:t>Not just the study of institutions</a:t>
            </a:r>
          </a:p>
          <a:p>
            <a:r>
              <a:rPr lang="en-GB" dirty="0" smtClean="0"/>
              <a:t>Focus on mobility – a world characterised by in movement</a:t>
            </a:r>
          </a:p>
          <a:p>
            <a:r>
              <a:rPr lang="en-GB" dirty="0" smtClean="0"/>
              <a:t>Studies on cycling practices an obvious specialism</a:t>
            </a:r>
          </a:p>
          <a:p>
            <a:r>
              <a:rPr lang="en-GB" dirty="0" smtClean="0"/>
              <a:t>Foundation of Cycling and Society Research Group (2004) </a:t>
            </a:r>
          </a:p>
          <a:p>
            <a:endParaRPr lang="en-GB" dirty="0"/>
          </a:p>
        </p:txBody>
      </p:sp>
    </p:spTree>
    <p:extLst>
      <p:ext uri="{BB962C8B-B14F-4D97-AF65-F5344CB8AC3E}">
        <p14:creationId xmlns:p14="http://schemas.microsoft.com/office/powerpoint/2010/main" val="137853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Cycling and society</a:t>
            </a:r>
            <a:endParaRPr lang="en-GB" dirty="0"/>
          </a:p>
        </p:txBody>
      </p:sp>
      <p:sp>
        <p:nvSpPr>
          <p:cNvPr id="3" name="Content Placeholder 2"/>
          <p:cNvSpPr>
            <a:spLocks noGrp="1"/>
          </p:cNvSpPr>
          <p:nvPr>
            <p:ph idx="1"/>
          </p:nvPr>
        </p:nvSpPr>
        <p:spPr/>
        <p:txBody>
          <a:bodyPr/>
          <a:lstStyle/>
          <a:p>
            <a:r>
              <a:rPr lang="en-GB" dirty="0" smtClean="0"/>
              <a:t>Growth of studies of practices and cultures</a:t>
            </a:r>
          </a:p>
          <a:p>
            <a:r>
              <a:rPr lang="en-GB" dirty="0" smtClean="0"/>
              <a:t>Commitment to a “public sociology” </a:t>
            </a:r>
          </a:p>
          <a:p>
            <a:pPr lvl="1"/>
            <a:r>
              <a:rPr lang="en-GB" dirty="0" smtClean="0"/>
              <a:t>Involved in action for change</a:t>
            </a:r>
          </a:p>
          <a:p>
            <a:pPr lvl="1"/>
            <a:r>
              <a:rPr lang="en-GB" dirty="0" smtClean="0"/>
              <a:t>A new </a:t>
            </a:r>
            <a:r>
              <a:rPr lang="en-GB" dirty="0"/>
              <a:t>“emancipatory” </a:t>
            </a:r>
            <a:r>
              <a:rPr lang="en-GB" dirty="0" smtClean="0"/>
              <a:t>field of study (</a:t>
            </a:r>
            <a:r>
              <a:rPr lang="en-GB" dirty="0" err="1" smtClean="0"/>
              <a:t>Gijs</a:t>
            </a:r>
            <a:r>
              <a:rPr lang="en-GB" dirty="0" smtClean="0"/>
              <a:t> Mom 2011)</a:t>
            </a:r>
          </a:p>
          <a:p>
            <a:pPr lvl="1"/>
            <a:r>
              <a:rPr lang="en-GB" dirty="0" smtClean="0"/>
              <a:t>Rapid proliferation of studies </a:t>
            </a:r>
          </a:p>
          <a:p>
            <a:pPr lvl="1"/>
            <a:r>
              <a:rPr lang="en-GB" dirty="0" smtClean="0"/>
              <a:t>Cross-disciplinary collaboration</a:t>
            </a:r>
          </a:p>
          <a:p>
            <a:endParaRPr lang="en-GB" dirty="0"/>
          </a:p>
        </p:txBody>
      </p:sp>
    </p:spTree>
    <p:extLst>
      <p:ext uri="{BB962C8B-B14F-4D97-AF65-F5344CB8AC3E}">
        <p14:creationId xmlns:p14="http://schemas.microsoft.com/office/powerpoint/2010/main" val="2476568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Lessons learned</a:t>
            </a:r>
            <a:endParaRPr lang="en-GB" dirty="0"/>
          </a:p>
        </p:txBody>
      </p:sp>
      <p:sp>
        <p:nvSpPr>
          <p:cNvPr id="3" name="Content Placeholder 2"/>
          <p:cNvSpPr>
            <a:spLocks noGrp="1"/>
          </p:cNvSpPr>
          <p:nvPr>
            <p:ph idx="1"/>
          </p:nvPr>
        </p:nvSpPr>
        <p:spPr/>
        <p:txBody>
          <a:bodyPr/>
          <a:lstStyle/>
          <a:p>
            <a:r>
              <a:rPr lang="en-GB" dirty="0" smtClean="0"/>
              <a:t>Diversity</a:t>
            </a:r>
          </a:p>
          <a:p>
            <a:pPr lvl="1"/>
            <a:r>
              <a:rPr lang="en-GB" dirty="0" smtClean="0"/>
              <a:t>Different people</a:t>
            </a:r>
          </a:p>
          <a:p>
            <a:pPr lvl="1"/>
            <a:r>
              <a:rPr lang="en-GB" dirty="0" smtClean="0"/>
              <a:t>Different practices</a:t>
            </a:r>
          </a:p>
          <a:p>
            <a:pPr lvl="1"/>
            <a:r>
              <a:rPr lang="en-GB" dirty="0" smtClean="0"/>
              <a:t>Different needs at different times</a:t>
            </a:r>
          </a:p>
          <a:p>
            <a:r>
              <a:rPr lang="en-GB" dirty="0" smtClean="0"/>
              <a:t>Site specificity –  good solutions and </a:t>
            </a:r>
            <a:r>
              <a:rPr lang="en-GB" dirty="0"/>
              <a:t>best </a:t>
            </a:r>
            <a:r>
              <a:rPr lang="en-GB" dirty="0" smtClean="0"/>
              <a:t>practice principles but no </a:t>
            </a:r>
            <a:r>
              <a:rPr lang="en-GB" i="1" dirty="0" smtClean="0"/>
              <a:t>universal </a:t>
            </a:r>
            <a:r>
              <a:rPr lang="en-GB" dirty="0" smtClean="0"/>
              <a:t>solutions</a:t>
            </a:r>
          </a:p>
          <a:p>
            <a:endParaRPr lang="en-GB" dirty="0"/>
          </a:p>
        </p:txBody>
      </p:sp>
    </p:spTree>
    <p:extLst>
      <p:ext uri="{BB962C8B-B14F-4D97-AF65-F5344CB8AC3E}">
        <p14:creationId xmlns:p14="http://schemas.microsoft.com/office/powerpoint/2010/main" val="255071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But…</a:t>
            </a:r>
            <a:endParaRPr lang="en-GB" dirty="0"/>
          </a:p>
        </p:txBody>
      </p:sp>
      <p:sp>
        <p:nvSpPr>
          <p:cNvPr id="3" name="Content Placeholder 2"/>
          <p:cNvSpPr>
            <a:spLocks noGrp="1"/>
          </p:cNvSpPr>
          <p:nvPr>
            <p:ph idx="1"/>
          </p:nvPr>
        </p:nvSpPr>
        <p:spPr/>
        <p:txBody>
          <a:bodyPr>
            <a:normAutofit/>
          </a:bodyPr>
          <a:lstStyle/>
          <a:p>
            <a:r>
              <a:rPr lang="en-GB" dirty="0"/>
              <a:t>Studies of cycling only part of the </a:t>
            </a:r>
            <a:r>
              <a:rPr lang="en-GB" dirty="0" smtClean="0"/>
              <a:t>story</a:t>
            </a:r>
          </a:p>
          <a:p>
            <a:r>
              <a:rPr lang="en-GB" dirty="0" smtClean="0"/>
              <a:t>Increasing cycling = changing collective  behaviour (not individual)</a:t>
            </a:r>
          </a:p>
          <a:p>
            <a:r>
              <a:rPr lang="en-GB" dirty="0" smtClean="0"/>
              <a:t>Understand collective behaviour change</a:t>
            </a:r>
            <a:endParaRPr lang="en-GB" dirty="0"/>
          </a:p>
          <a:p>
            <a:r>
              <a:rPr lang="en-GB" dirty="0" smtClean="0"/>
              <a:t>Vital and growing role of social sciences in all areas of social policy: transport planning is a relatively late arrival</a:t>
            </a:r>
            <a:endParaRPr lang="en-GB" dirty="0"/>
          </a:p>
        </p:txBody>
      </p:sp>
    </p:spTree>
    <p:extLst>
      <p:ext uri="{BB962C8B-B14F-4D97-AF65-F5344CB8AC3E}">
        <p14:creationId xmlns:p14="http://schemas.microsoft.com/office/powerpoint/2010/main" val="126810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to assist in doubling numbers?</a:t>
            </a:r>
            <a:endParaRPr lang="en-GB" dirty="0"/>
          </a:p>
        </p:txBody>
      </p:sp>
      <p:sp>
        <p:nvSpPr>
          <p:cNvPr id="3" name="Content Placeholder 2"/>
          <p:cNvSpPr>
            <a:spLocks noGrp="1"/>
          </p:cNvSpPr>
          <p:nvPr>
            <p:ph idx="1"/>
          </p:nvPr>
        </p:nvSpPr>
        <p:spPr/>
        <p:txBody>
          <a:bodyPr>
            <a:normAutofit/>
          </a:bodyPr>
          <a:lstStyle/>
          <a:p>
            <a:r>
              <a:rPr lang="en-GB" dirty="0" smtClean="0"/>
              <a:t>Doubling numbers is a change which requires policy intervention</a:t>
            </a:r>
          </a:p>
          <a:p>
            <a:r>
              <a:rPr lang="en-GB" dirty="0" smtClean="0"/>
              <a:t>“Complexity of human society insists that the product of an intervention does not necessarily coincide with its intention”!</a:t>
            </a:r>
            <a:endParaRPr lang="en-GB" dirty="0"/>
          </a:p>
        </p:txBody>
      </p:sp>
    </p:spTree>
    <p:extLst>
      <p:ext uri="{BB962C8B-B14F-4D97-AF65-F5344CB8AC3E}">
        <p14:creationId xmlns:p14="http://schemas.microsoft.com/office/powerpoint/2010/main" val="376567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517</TotalTime>
  <Words>1415</Words>
  <Application>Microsoft Office PowerPoint</Application>
  <PresentationFormat>On-screen Show (4:3)</PresentationFormat>
  <Paragraphs>220</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Social Sciences  and Cycling Cultures: What can Social Science research contribute to doubling cycling numbers?</vt:lpstr>
      <vt:lpstr>Social Science</vt:lpstr>
      <vt:lpstr>Bicycle as a material object</vt:lpstr>
      <vt:lpstr>Sociology of technology</vt:lpstr>
      <vt:lpstr>Sociology of mobilities</vt:lpstr>
      <vt:lpstr>Cycling and society</vt:lpstr>
      <vt:lpstr>Lessons learned</vt:lpstr>
      <vt:lpstr>But…</vt:lpstr>
      <vt:lpstr>How to assist in doubling numbers?</vt:lpstr>
      <vt:lpstr>How to assist in doubling numbers?</vt:lpstr>
      <vt:lpstr>Practical issues</vt:lpstr>
      <vt:lpstr>Evaluation issues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Sciences  and Cycling Cultures</dc:title>
  <dc:creator>Peter Cox</dc:creator>
  <cp:lastModifiedBy>University of Chester</cp:lastModifiedBy>
  <cp:revision>25</cp:revision>
  <cp:lastPrinted>2013-06-07T12:16:59Z</cp:lastPrinted>
  <dcterms:created xsi:type="dcterms:W3CDTF">2006-08-16T00:00:00Z</dcterms:created>
  <dcterms:modified xsi:type="dcterms:W3CDTF">2014-05-20T15:48:35Z</dcterms:modified>
</cp:coreProperties>
</file>