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Work placements for full time students</c:v>
                </c:pt>
                <c:pt idx="1">
                  <c:v>Work based learning modules within a defined curriculum mostly comprised of subject discipline modules within a university created curriculum</c:v>
                </c:pt>
                <c:pt idx="2">
                  <c:v>Curriculum based around subject discipline modules negotiated with an employer</c:v>
                </c:pt>
                <c:pt idx="3">
                  <c:v>Negotiable (with students/ employers) curriculum based upon work based learning modules</c:v>
                </c:pt>
                <c:pt idx="4">
                  <c:v>Negotiable (with students/ employers) curriculum including work based and subject discipline modules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13</c:v>
                </c:pt>
                <c:pt idx="1">
                  <c:v>16</c:v>
                </c:pt>
                <c:pt idx="2">
                  <c:v>16</c:v>
                </c:pt>
                <c:pt idx="3">
                  <c:v>16</c:v>
                </c:pt>
                <c:pt idx="4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489552"/>
        <c:axId val="62490112"/>
      </c:barChart>
      <c:catAx>
        <c:axId val="6248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90112"/>
        <c:crosses val="autoZero"/>
        <c:auto val="1"/>
        <c:lblAlgn val="ctr"/>
        <c:lblOffset val="100"/>
        <c:noMultiLvlLbl val="0"/>
      </c:catAx>
      <c:valAx>
        <c:axId val="62490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89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All APL/RPL claims are graded</c:v>
                </c:pt>
                <c:pt idx="1">
                  <c:v>All APL/RPL claims are ungraded</c:v>
                </c:pt>
                <c:pt idx="2">
                  <c:v>Generic APL/RPL claims are graded</c:v>
                </c:pt>
                <c:pt idx="3">
                  <c:v>Generic APL/RPL claims are ungraded</c:v>
                </c:pt>
                <c:pt idx="4">
                  <c:v>Subject specific APL/RPL claims are ugraded</c:v>
                </c:pt>
                <c:pt idx="5">
                  <c:v>Subject specific APL/RPL claims are ungraded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15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8821040"/>
        <c:axId val="179494064"/>
      </c:barChart>
      <c:catAx>
        <c:axId val="178821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94064"/>
        <c:crosses val="autoZero"/>
        <c:auto val="1"/>
        <c:lblAlgn val="ctr"/>
        <c:lblOffset val="100"/>
        <c:noMultiLvlLbl val="0"/>
      </c:catAx>
      <c:valAx>
        <c:axId val="179494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821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10 or below</c:v>
                </c:pt>
                <c:pt idx="1">
                  <c:v>11 to 20</c:v>
                </c:pt>
                <c:pt idx="2">
                  <c:v>21 to 50</c:v>
                </c:pt>
                <c:pt idx="3">
                  <c:v>51 to 100</c:v>
                </c:pt>
                <c:pt idx="4">
                  <c:v>Over 100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6</c:v>
                </c:pt>
                <c:pt idx="2">
                  <c:v>3</c:v>
                </c:pt>
                <c:pt idx="3">
                  <c:v>0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496304"/>
        <c:axId val="179496864"/>
      </c:barChart>
      <c:catAx>
        <c:axId val="179496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96864"/>
        <c:crosses val="autoZero"/>
        <c:auto val="1"/>
        <c:lblAlgn val="ctr"/>
        <c:lblOffset val="100"/>
        <c:noMultiLvlLbl val="0"/>
      </c:catAx>
      <c:valAx>
        <c:axId val="179496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96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Programme can adapt to APL/RPL</c:v>
                </c:pt>
                <c:pt idx="1">
                  <c:v>APL/RPL must adapt to the programme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499104"/>
        <c:axId val="179499664"/>
      </c:barChart>
      <c:catAx>
        <c:axId val="179499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99664"/>
        <c:crosses val="autoZero"/>
        <c:auto val="1"/>
        <c:lblAlgn val="ctr"/>
        <c:lblOffset val="100"/>
        <c:noMultiLvlLbl val="0"/>
      </c:catAx>
      <c:valAx>
        <c:axId val="179499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99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Whole award</c:v>
                </c:pt>
                <c:pt idx="1">
                  <c:v>Up to two thirds of a named award</c:v>
                </c:pt>
                <c:pt idx="2">
                  <c:v>Up to half a named award</c:v>
                </c:pt>
                <c:pt idx="3">
                  <c:v>Up to one third of a named award</c:v>
                </c:pt>
                <c:pt idx="4">
                  <c:v>Awaiting a decision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</c:v>
                </c:pt>
                <c:pt idx="1">
                  <c:v>10</c:v>
                </c:pt>
                <c:pt idx="2">
                  <c:v>6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872912"/>
        <c:axId val="179873472"/>
      </c:barChart>
      <c:catAx>
        <c:axId val="17987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873472"/>
        <c:crosses val="autoZero"/>
        <c:auto val="1"/>
        <c:lblAlgn val="ctr"/>
        <c:lblOffset val="100"/>
        <c:noMultiLvlLbl val="0"/>
      </c:catAx>
      <c:valAx>
        <c:axId val="179873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87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APCL/RPCL only</c:v>
                </c:pt>
                <c:pt idx="1">
                  <c:v>Accept APCL/RPCL and APEL/APCL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875712"/>
        <c:axId val="179876272"/>
      </c:barChart>
      <c:catAx>
        <c:axId val="17987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876272"/>
        <c:crosses val="autoZero"/>
        <c:auto val="1"/>
        <c:lblAlgn val="ctr"/>
        <c:lblOffset val="100"/>
        <c:noMultiLvlLbl val="0"/>
      </c:catAx>
      <c:valAx>
        <c:axId val="179876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87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Subject specific modules only</c:v>
                </c:pt>
                <c:pt idx="1">
                  <c:v>Generic non-specific credit only</c:v>
                </c:pt>
                <c:pt idx="2">
                  <c:v>Specific and generic credit allowable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878512"/>
        <c:axId val="179879072"/>
      </c:barChart>
      <c:catAx>
        <c:axId val="179878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879072"/>
        <c:crosses val="autoZero"/>
        <c:auto val="1"/>
        <c:lblAlgn val="ctr"/>
        <c:lblOffset val="100"/>
        <c:noMultiLvlLbl val="0"/>
      </c:catAx>
      <c:valAx>
        <c:axId val="179879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878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Non-NARIC recognised university</c:v>
                </c:pt>
                <c:pt idx="1">
                  <c:v>Higher level NVQ</c:v>
                </c:pt>
                <c:pt idx="2">
                  <c:v>Accredited professional qualification</c:v>
                </c:pt>
                <c:pt idx="3">
                  <c:v>Unaccredited professional qualification</c:v>
                </c:pt>
                <c:pt idx="4">
                  <c:v>Industry specific qualification</c:v>
                </c:pt>
                <c:pt idx="5">
                  <c:v>Employer specific qualification</c:v>
                </c:pt>
                <c:pt idx="6">
                  <c:v>MOOC Certificate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</c:v>
                </c:pt>
                <c:pt idx="1">
                  <c:v>13</c:v>
                </c:pt>
                <c:pt idx="2">
                  <c:v>14</c:v>
                </c:pt>
                <c:pt idx="3">
                  <c:v>12</c:v>
                </c:pt>
                <c:pt idx="4">
                  <c:v>13</c:v>
                </c:pt>
                <c:pt idx="5">
                  <c:v>10</c:v>
                </c:pt>
                <c:pt idx="6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679568"/>
        <c:axId val="179680128"/>
      </c:barChart>
      <c:catAx>
        <c:axId val="179679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680128"/>
        <c:crosses val="autoZero"/>
        <c:auto val="1"/>
        <c:lblAlgn val="ctr"/>
        <c:lblOffset val="100"/>
        <c:noMultiLvlLbl val="0"/>
      </c:catAx>
      <c:valAx>
        <c:axId val="179680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679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Probably</c:v>
                </c:pt>
                <c:pt idx="1">
                  <c:v>Maybe</c:v>
                </c:pt>
                <c:pt idx="2">
                  <c:v>Unlikely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9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682368"/>
        <c:axId val="179682928"/>
      </c:barChart>
      <c:catAx>
        <c:axId val="179682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682928"/>
        <c:crosses val="autoZero"/>
        <c:auto val="1"/>
        <c:lblAlgn val="ctr"/>
        <c:lblOffset val="100"/>
        <c:noMultiLvlLbl val="0"/>
      </c:catAx>
      <c:valAx>
        <c:axId val="179682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682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Probably</c:v>
                </c:pt>
                <c:pt idx="1">
                  <c:v>Maybe</c:v>
                </c:pt>
                <c:pt idx="2">
                  <c:v>Unlikely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9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685168"/>
        <c:axId val="179685728"/>
      </c:barChart>
      <c:catAx>
        <c:axId val="179685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685728"/>
        <c:crosses val="autoZero"/>
        <c:auto val="1"/>
        <c:lblAlgn val="ctr"/>
        <c:lblOffset val="100"/>
        <c:noMultiLvlLbl val="0"/>
      </c:catAx>
      <c:valAx>
        <c:axId val="179685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68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Probably</c:v>
                </c:pt>
                <c:pt idx="1">
                  <c:v>Maybe</c:v>
                </c:pt>
                <c:pt idx="2">
                  <c:v>Unlikely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6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0319232"/>
        <c:axId val="180319792"/>
      </c:barChart>
      <c:catAx>
        <c:axId val="180319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319792"/>
        <c:crosses val="autoZero"/>
        <c:auto val="1"/>
        <c:lblAlgn val="ctr"/>
        <c:lblOffset val="100"/>
        <c:noMultiLvlLbl val="0"/>
      </c:catAx>
      <c:valAx>
        <c:axId val="180319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319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0-50</c:v>
                </c:pt>
                <c:pt idx="1">
                  <c:v>51-100</c:v>
                </c:pt>
                <c:pt idx="2">
                  <c:v>101-200</c:v>
                </c:pt>
                <c:pt idx="3">
                  <c:v>201-500</c:v>
                </c:pt>
                <c:pt idx="4">
                  <c:v>501-1000</c:v>
                </c:pt>
                <c:pt idx="5">
                  <c:v>Over 1000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1">
                  <c:v>5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927424"/>
        <c:axId val="177927984"/>
      </c:barChart>
      <c:catAx>
        <c:axId val="177927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927984"/>
        <c:crosses val="autoZero"/>
        <c:auto val="1"/>
        <c:lblAlgn val="ctr"/>
        <c:lblOffset val="100"/>
        <c:noMultiLvlLbl val="0"/>
      </c:catAx>
      <c:valAx>
        <c:axId val="177927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927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Each is assessed on merit</c:v>
                </c:pt>
                <c:pt idx="1">
                  <c:v>Consult with an external body eg NARIC</c:v>
                </c:pt>
                <c:pt idx="2">
                  <c:v>We have a list</c:v>
                </c:pt>
                <c:pt idx="3">
                  <c:v>We use someone else's list</c:v>
                </c:pt>
                <c:pt idx="4">
                  <c:v>Mapped against learning outcomes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13</c:v>
                </c:pt>
                <c:pt idx="1">
                  <c:v>7</c:v>
                </c:pt>
                <c:pt idx="2">
                  <c:v>4</c:v>
                </c:pt>
                <c:pt idx="3">
                  <c:v>0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0322032"/>
        <c:axId val="180322592"/>
      </c:barChart>
      <c:catAx>
        <c:axId val="18032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322592"/>
        <c:crosses val="autoZero"/>
        <c:auto val="1"/>
        <c:lblAlgn val="ctr"/>
        <c:lblOffset val="100"/>
        <c:noMultiLvlLbl val="0"/>
      </c:catAx>
      <c:valAx>
        <c:axId val="180322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322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Portfolio of evidence</c:v>
                </c:pt>
                <c:pt idx="1">
                  <c:v>Reflective review</c:v>
                </c:pt>
                <c:pt idx="2">
                  <c:v>Portfolio and reflective review </c:v>
                </c:pt>
                <c:pt idx="3">
                  <c:v>Written assessment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1</c:v>
                </c:pt>
                <c:pt idx="2">
                  <c:v>11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0324832"/>
        <c:axId val="180325392"/>
      </c:barChart>
      <c:catAx>
        <c:axId val="18032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325392"/>
        <c:crosses val="autoZero"/>
        <c:auto val="1"/>
        <c:lblAlgn val="ctr"/>
        <c:lblOffset val="100"/>
        <c:noMultiLvlLbl val="0"/>
      </c:catAx>
      <c:valAx>
        <c:axId val="18032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324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Statement summarising professional attainment</c:v>
                </c:pt>
                <c:pt idx="1">
                  <c:v>Reference to evidence of professional attainment</c:v>
                </c:pt>
                <c:pt idx="2">
                  <c:v>Use of academic literature</c:v>
                </c:pt>
                <c:pt idx="3">
                  <c:v>Statement outlining future actions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11</c:v>
                </c:pt>
                <c:pt idx="2">
                  <c:v>9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5152336"/>
        <c:axId val="185152896"/>
      </c:barChart>
      <c:catAx>
        <c:axId val="185152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152896"/>
        <c:crosses val="autoZero"/>
        <c:auto val="1"/>
        <c:lblAlgn val="ctr"/>
        <c:lblOffset val="100"/>
        <c:noMultiLvlLbl val="0"/>
      </c:catAx>
      <c:valAx>
        <c:axId val="18515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152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Below 20</c:v>
                </c:pt>
                <c:pt idx="1">
                  <c:v>21-50</c:v>
                </c:pt>
                <c:pt idx="2">
                  <c:v>51-100</c:v>
                </c:pt>
                <c:pt idx="3">
                  <c:v>101-200</c:v>
                </c:pt>
                <c:pt idx="4">
                  <c:v>201-500</c:v>
                </c:pt>
                <c:pt idx="5">
                  <c:v>Over 500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6</c:v>
                </c:pt>
                <c:pt idx="2">
                  <c:v>4</c:v>
                </c:pt>
                <c:pt idx="4">
                  <c:v>5</c:v>
                </c:pt>
                <c:pt idx="5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930224"/>
        <c:axId val="177930784"/>
      </c:barChart>
      <c:catAx>
        <c:axId val="177930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930784"/>
        <c:crosses val="autoZero"/>
        <c:auto val="1"/>
        <c:lblAlgn val="ctr"/>
        <c:lblOffset val="100"/>
        <c:noMultiLvlLbl val="0"/>
      </c:catAx>
      <c:valAx>
        <c:axId val="177930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930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None</c:v>
                </c:pt>
                <c:pt idx="1">
                  <c:v>0-20%</c:v>
                </c:pt>
                <c:pt idx="2">
                  <c:v>21-50%</c:v>
                </c:pt>
                <c:pt idx="3">
                  <c:v>51-100%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  <c:pt idx="2">
                  <c:v>4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933024"/>
        <c:axId val="177933584"/>
      </c:barChart>
      <c:catAx>
        <c:axId val="177933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933584"/>
        <c:crosses val="autoZero"/>
        <c:auto val="1"/>
        <c:lblAlgn val="ctr"/>
        <c:lblOffset val="100"/>
        <c:noMultiLvlLbl val="0"/>
      </c:catAx>
      <c:valAx>
        <c:axId val="177933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933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None allowed</c:v>
                </c:pt>
                <c:pt idx="1">
                  <c:v>Up to three years</c:v>
                </c:pt>
                <c:pt idx="2">
                  <c:v>Up to five years</c:v>
                </c:pt>
                <c:pt idx="3">
                  <c:v>Up to seven years</c:v>
                </c:pt>
                <c:pt idx="4">
                  <c:v>Up to 15 years</c:v>
                </c:pt>
                <c:pt idx="5">
                  <c:v>No upper limit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1</c:v>
                </c:pt>
                <c:pt idx="2">
                  <c:v>14</c:v>
                </c:pt>
                <c:pt idx="3">
                  <c:v>1</c:v>
                </c:pt>
                <c:pt idx="4">
                  <c:v>1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8418512"/>
        <c:axId val="178419072"/>
      </c:barChart>
      <c:catAx>
        <c:axId val="178418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419072"/>
        <c:crosses val="autoZero"/>
        <c:auto val="1"/>
        <c:lblAlgn val="ctr"/>
        <c:lblOffset val="100"/>
        <c:noMultiLvlLbl val="0"/>
      </c:catAx>
      <c:valAx>
        <c:axId val="178419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418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484106153397494E-2"/>
          <c:y val="0.13924603174603176"/>
          <c:w val="0.9190529308836396"/>
          <c:h val="0.673577990251218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We do not allow any claims out of time</c:v>
                </c:pt>
                <c:pt idx="1">
                  <c:v>Give currency by updating knowledge</c:v>
                </c:pt>
                <c:pt idx="2">
                  <c:v>Give currency through application of knowledge</c:v>
                </c:pt>
                <c:pt idx="3">
                  <c:v>Assessment of experiential knowledge</c:v>
                </c:pt>
                <c:pt idx="4">
                  <c:v>Assessment via line manager appraisal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11</c:v>
                </c:pt>
                <c:pt idx="2">
                  <c:v>6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8421312"/>
        <c:axId val="178421872"/>
      </c:barChart>
      <c:catAx>
        <c:axId val="178421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421872"/>
        <c:crosses val="autoZero"/>
        <c:auto val="1"/>
        <c:lblAlgn val="ctr"/>
        <c:lblOffset val="100"/>
        <c:noMultiLvlLbl val="0"/>
      </c:catAx>
      <c:valAx>
        <c:axId val="178421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421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Admissions only</c:v>
                </c:pt>
                <c:pt idx="1">
                  <c:v>Obtaining credit only</c:v>
                </c:pt>
                <c:pt idx="2">
                  <c:v>Admissions and credit 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</c:v>
                </c:pt>
                <c:pt idx="1">
                  <c:v>7</c:v>
                </c:pt>
                <c:pt idx="2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8424112"/>
        <c:axId val="178424672"/>
      </c:barChart>
      <c:catAx>
        <c:axId val="178424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424672"/>
        <c:crosses val="autoZero"/>
        <c:auto val="1"/>
        <c:lblAlgn val="ctr"/>
        <c:lblOffset val="100"/>
        <c:noMultiLvlLbl val="0"/>
      </c:catAx>
      <c:valAx>
        <c:axId val="178424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42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4"/>
                <c:pt idx="0">
                  <c:v>Fewer than 20</c:v>
                </c:pt>
                <c:pt idx="1">
                  <c:v>21-50</c:v>
                </c:pt>
                <c:pt idx="2">
                  <c:v>51-100</c:v>
                </c:pt>
                <c:pt idx="3">
                  <c:v>Over 100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</c:v>
                </c:pt>
                <c:pt idx="2">
                  <c:v>1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8815440"/>
        <c:axId val="178816000"/>
      </c:barChart>
      <c:catAx>
        <c:axId val="178815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816000"/>
        <c:crosses val="autoZero"/>
        <c:auto val="1"/>
        <c:lblAlgn val="ctr"/>
        <c:lblOffset val="100"/>
        <c:noMultiLvlLbl val="0"/>
      </c:catAx>
      <c:valAx>
        <c:axId val="178816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815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Portfolio</c:v>
                </c:pt>
                <c:pt idx="1">
                  <c:v>Portfolio and reflective review</c:v>
                </c:pt>
                <c:pt idx="2">
                  <c:v>Reflective review</c:v>
                </c:pt>
                <c:pt idx="3">
                  <c:v>Portfolio and interview</c:v>
                </c:pt>
                <c:pt idx="4">
                  <c:v>interview</c:v>
                </c:pt>
                <c:pt idx="5">
                  <c:v>Special assignments</c:v>
                </c:pt>
                <c:pt idx="6">
                  <c:v>Professional membership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</c:v>
                </c:pt>
                <c:pt idx="1">
                  <c:v>5</c:v>
                </c:pt>
                <c:pt idx="2">
                  <c:v>1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8818240"/>
        <c:axId val="178818800"/>
      </c:barChart>
      <c:catAx>
        <c:axId val="178818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818800"/>
        <c:crosses val="autoZero"/>
        <c:auto val="1"/>
        <c:lblAlgn val="ctr"/>
        <c:lblOffset val="100"/>
        <c:noMultiLvlLbl val="0"/>
      </c:catAx>
      <c:valAx>
        <c:axId val="178818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81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959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3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908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3481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611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796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847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7060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710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123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942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5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45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00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588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803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481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7F7FC7B-A525-4848-A8AD-3A1D68B398D1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8F863-3634-44C7-A919-45428E2E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8158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dirty="0" smtClean="0"/>
              <a:t>A partial </a:t>
            </a:r>
            <a:r>
              <a:rPr lang="en-GB" sz="6600" dirty="0" smtClean="0"/>
              <a:t>overview of Work based learning in English and Welsh universities</a:t>
            </a:r>
            <a:endParaRPr lang="en-GB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Dr Jon Talbot</a:t>
            </a:r>
          </a:p>
          <a:p>
            <a:r>
              <a:rPr lang="en-GB" dirty="0" smtClean="0"/>
              <a:t>University of </a:t>
            </a:r>
            <a:r>
              <a:rPr lang="en-GB" dirty="0" err="1" smtClean="0"/>
              <a:t>chester</a:t>
            </a:r>
            <a:r>
              <a:rPr lang="en-GB" dirty="0" smtClean="0"/>
              <a:t>, united kingdom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890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Estimated number of students admitted to WBL programmes on the basis of RPL claims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7780130"/>
              </p:ext>
            </p:extLst>
          </p:nvPr>
        </p:nvGraphicFramePr>
        <p:xfrm>
          <a:off x="748145" y="2052638"/>
          <a:ext cx="9302318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842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Evidence of RPL as the basis for admission purposes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364437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165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 methods of RPL claims for credit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9049569"/>
              </p:ext>
            </p:extLst>
          </p:nvPr>
        </p:nvGraphicFramePr>
        <p:xfrm>
          <a:off x="736270" y="2052638"/>
          <a:ext cx="9314193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719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Estimated number of students making APL claims for credit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402227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4915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Trojan horse v Procrustean approaches to curriculum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74713" y="2005013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401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Permitted </a:t>
            </a:r>
            <a:r>
              <a:rPr lang="en-GB" dirty="0" smtClean="0"/>
              <a:t>RPL as part of an award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9294213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789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RPCL or RPEL?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7778323"/>
              </p:ext>
            </p:extLst>
          </p:nvPr>
        </p:nvGraphicFramePr>
        <p:xfrm>
          <a:off x="1103313" y="2052638"/>
          <a:ext cx="851570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229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RPEL: specific or generic credit?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71525" y="2028825"/>
          <a:ext cx="8945563" cy="4195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451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Acceptable sources of non-formal learning for RPEL claims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8716010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03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Acceptability of a certificate obtained via automated assessment as the basis for an RPEL claim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2229835"/>
              </p:ext>
            </p:extLst>
          </p:nvPr>
        </p:nvGraphicFramePr>
        <p:xfrm>
          <a:off x="1103313" y="2052638"/>
          <a:ext cx="8361321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134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unnoticed revolution?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First university WBL programme 1996 (Middlesex)- probably the largest provider: Chester from 1998</a:t>
            </a:r>
          </a:p>
          <a:p>
            <a:endParaRPr lang="en-GB" dirty="0" smtClean="0"/>
          </a:p>
          <a:p>
            <a:r>
              <a:rPr lang="en-GB" dirty="0" smtClean="0"/>
              <a:t>Currently at least 40 universities out of 131 in England and Wales have some sort of WBL provision.</a:t>
            </a:r>
          </a:p>
          <a:p>
            <a:endParaRPr lang="en-GB" dirty="0" smtClean="0"/>
          </a:p>
          <a:p>
            <a:r>
              <a:rPr lang="en-GB" dirty="0" smtClean="0"/>
              <a:t>No official statistics since data is collected on the basis of subject</a:t>
            </a:r>
          </a:p>
          <a:p>
            <a:endParaRPr lang="en-GB" dirty="0" smtClean="0"/>
          </a:p>
          <a:p>
            <a:r>
              <a:rPr lang="en-GB" dirty="0" smtClean="0"/>
              <a:t>Survey summer 2015: 41 universities in England and Wales with WBL contacted, 26 responses. Survey to discover who will accept MOOC certificates as the basis for a RPL claim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00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Acceptability of </a:t>
            </a:r>
            <a:r>
              <a:rPr lang="en-GB" sz="3200" dirty="0" smtClean="0"/>
              <a:t>an </a:t>
            </a:r>
            <a:r>
              <a:rPr lang="en-GB" sz="3200" dirty="0" smtClean="0"/>
              <a:t>online source of learning as the basis for a RPEL claim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180073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900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Acceptability of a Non-formal qualification in a foreign language as the basis for a RPEL claim</a:t>
            </a:r>
            <a:endParaRPr lang="en-GB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6098115"/>
              </p:ext>
            </p:extLst>
          </p:nvPr>
        </p:nvGraphicFramePr>
        <p:xfrm>
          <a:off x="771896" y="2052638"/>
          <a:ext cx="9278567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08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Practices associated with the assessment of Non-formal learning as the basis for RPEL claims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0821377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25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Methods for assessing RPEL claims- credit exchange v developmental model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8174627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2202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 of reflective reviews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0837466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78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Enables an estimation of the number of students engaged in WBL in English and Welsh universities- 10,000-20,000</a:t>
            </a:r>
          </a:p>
          <a:p>
            <a:r>
              <a:rPr lang="en-GB" dirty="0" smtClean="0"/>
              <a:t>Is not a comprehensive survey- some very large providers are excluded. The Open University is becoming increasingly work based</a:t>
            </a:r>
          </a:p>
          <a:p>
            <a:r>
              <a:rPr lang="en-GB" dirty="0" smtClean="0"/>
              <a:t>Provides valuable broader lessons about flexibility in terms of curriculum design, short </a:t>
            </a:r>
            <a:r>
              <a:rPr lang="en-GB" smtClean="0"/>
              <a:t>cycle awards, VNIL </a:t>
            </a:r>
            <a:r>
              <a:rPr lang="en-GB" dirty="0" smtClean="0"/>
              <a:t>and application of learning</a:t>
            </a:r>
          </a:p>
          <a:p>
            <a:r>
              <a:rPr lang="en-GB" dirty="0" smtClean="0"/>
              <a:t>Gives some insight into the variety of practices in some respects but not others- the survey identified only four universities where the curriculum is potentially fully negotiable. I suspect it is probably only two</a:t>
            </a:r>
          </a:p>
          <a:p>
            <a:r>
              <a:rPr lang="en-GB" dirty="0" smtClean="0"/>
              <a:t>Highlights the need for more comprehensive surveys both in respect of WBL and RPL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73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Work based learning?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5924319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308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many students are engaged in WBL?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8148548"/>
              </p:ext>
            </p:extLst>
          </p:nvPr>
        </p:nvGraphicFramePr>
        <p:xfrm>
          <a:off x="760021" y="2052638"/>
          <a:ext cx="929044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4223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many FTEs in WBL (estimated)?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2838322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663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Estimated proportion of WBL students who are distance learners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705678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672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RPL in WBL Departments: currency of allowable RPCL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938960"/>
              </p:ext>
            </p:extLst>
          </p:nvPr>
        </p:nvGraphicFramePr>
        <p:xfrm>
          <a:off x="736270" y="2052638"/>
          <a:ext cx="9314193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999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Methods for giving currency to outdated APCL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073322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692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uses of RPL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595134"/>
              </p:ext>
            </p:extLst>
          </p:nvPr>
        </p:nvGraphicFramePr>
        <p:xfrm>
          <a:off x="646111" y="2052638"/>
          <a:ext cx="9404352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746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86</TotalTime>
  <Words>410</Words>
  <Application>Microsoft Office PowerPoint</Application>
  <PresentationFormat>Widescreen</PresentationFormat>
  <Paragraphs>39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Century Gothic</vt:lpstr>
      <vt:lpstr>Wingdings 3</vt:lpstr>
      <vt:lpstr>Ion</vt:lpstr>
      <vt:lpstr>A partial overview of Work based learning in English and Welsh universities</vt:lpstr>
      <vt:lpstr>An unnoticed revolution?</vt:lpstr>
      <vt:lpstr>What is Work based learning?</vt:lpstr>
      <vt:lpstr>How many students are engaged in WBL?</vt:lpstr>
      <vt:lpstr>How many FTEs in WBL (estimated)?</vt:lpstr>
      <vt:lpstr>Estimated proportion of WBL students who are distance learners</vt:lpstr>
      <vt:lpstr>RPL in WBL Departments: currency of allowable RPCL</vt:lpstr>
      <vt:lpstr>Methods for giving currency to outdated APCL</vt:lpstr>
      <vt:lpstr>The uses of RPL</vt:lpstr>
      <vt:lpstr>Estimated number of students admitted to WBL programmes on the basis of RPL claims</vt:lpstr>
      <vt:lpstr>Evidence of RPL as the basis for admission purposes</vt:lpstr>
      <vt:lpstr>Assessment methods of RPL claims for credit </vt:lpstr>
      <vt:lpstr>Estimated number of students making APL claims for credit</vt:lpstr>
      <vt:lpstr>Trojan horse v Procrustean approaches to curriculum</vt:lpstr>
      <vt:lpstr>Permitted RPL as part of an award</vt:lpstr>
      <vt:lpstr>RPCL or RPEL?</vt:lpstr>
      <vt:lpstr>RPEL: specific or generic credit?</vt:lpstr>
      <vt:lpstr>Acceptable sources of non-formal learning for RPEL claims</vt:lpstr>
      <vt:lpstr>Acceptability of a certificate obtained via automated assessment as the basis for an RPEL claim</vt:lpstr>
      <vt:lpstr>Acceptability of an online source of learning as the basis for a RPEL claim</vt:lpstr>
      <vt:lpstr>Acceptability of a Non-formal qualification in a foreign language as the basis for a RPEL claim</vt:lpstr>
      <vt:lpstr>Practices associated with the assessment of Non-formal learning as the basis for RPEL claims</vt:lpstr>
      <vt:lpstr>Methods for assessing RPEL claims- credit exchange v developmental model</vt:lpstr>
      <vt:lpstr>Content of reflective reviews</vt:lpstr>
      <vt:lpstr>Summary and conclusions</vt:lpstr>
    </vt:vector>
  </TitlesOfParts>
  <Company>University of Chester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overview of Work based learning in English and Welsh universities</dc:title>
  <dc:creator>Jon Talbot</dc:creator>
  <cp:lastModifiedBy>Jon Talbot</cp:lastModifiedBy>
  <cp:revision>10</cp:revision>
  <dcterms:created xsi:type="dcterms:W3CDTF">2016-01-05T14:07:19Z</dcterms:created>
  <dcterms:modified xsi:type="dcterms:W3CDTF">2016-01-08T13:30:08Z</dcterms:modified>
</cp:coreProperties>
</file>