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4" r:id="rId3"/>
    <p:sldId id="257" r:id="rId4"/>
    <p:sldId id="281" r:id="rId5"/>
    <p:sldId id="282" r:id="rId6"/>
    <p:sldId id="258" r:id="rId7"/>
    <p:sldId id="259" r:id="rId8"/>
    <p:sldId id="260" r:id="rId9"/>
    <p:sldId id="261" r:id="rId10"/>
    <p:sldId id="283" r:id="rId11"/>
    <p:sldId id="284" r:id="rId12"/>
    <p:sldId id="285" r:id="rId13"/>
    <p:sldId id="286" r:id="rId14"/>
    <p:sldId id="287" r:id="rId15"/>
    <p:sldId id="288" r:id="rId16"/>
    <p:sldId id="289" r:id="rId17"/>
    <p:sldId id="290" r:id="rId18"/>
    <p:sldId id="291" r:id="rId19"/>
    <p:sldId id="292" r:id="rId20"/>
    <p:sldId id="262" r:id="rId21"/>
    <p:sldId id="263" r:id="rId22"/>
    <p:sldId id="264" r:id="rId23"/>
    <p:sldId id="265" r:id="rId24"/>
    <p:sldId id="266" r:id="rId25"/>
    <p:sldId id="267" r:id="rId26"/>
    <p:sldId id="268" r:id="rId27"/>
    <p:sldId id="269" r:id="rId28"/>
    <p:sldId id="270" r:id="rId29"/>
    <p:sldId id="271" r:id="rId30"/>
    <p:sldId id="272" r:id="rId31"/>
    <p:sldId id="273" r:id="rId32"/>
    <p:sldId id="274" r:id="rId33"/>
    <p:sldId id="275" r:id="rId34"/>
    <p:sldId id="276" r:id="rId35"/>
    <p:sldId id="293" r:id="rId36"/>
    <p:sldId id="277" r:id="rId37"/>
    <p:sldId id="278" r:id="rId38"/>
    <p:sldId id="279" r:id="rId39"/>
    <p:sldId id="280"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3.xml"/><Relationship Id="rId1" Type="http://schemas.microsoft.com/office/2011/relationships/chartStyle" Target="style3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Work placements for full time students</c:v>
                </c:pt>
                <c:pt idx="1">
                  <c:v>Work based learning modules within a defined curriculum mostly comprised of subject discipline modules within a university created curriculum</c:v>
                </c:pt>
                <c:pt idx="2">
                  <c:v>Curriculum based around subject discipline modules negotiated with an employer</c:v>
                </c:pt>
                <c:pt idx="3">
                  <c:v>Negotiable (with students/ employers) curriculum based upon work based learning modules</c:v>
                </c:pt>
                <c:pt idx="4">
                  <c:v>Negotiable (with students/ employers) curriculum including work based and subject discipline modules</c:v>
                </c:pt>
              </c:strCache>
            </c:strRef>
          </c:cat>
          <c:val>
            <c:numRef>
              <c:f>Sheet1!$B$2:$B$6</c:f>
              <c:numCache>
                <c:formatCode>General</c:formatCode>
                <c:ptCount val="5"/>
                <c:pt idx="0">
                  <c:v>13</c:v>
                </c:pt>
                <c:pt idx="1">
                  <c:v>16</c:v>
                </c:pt>
                <c:pt idx="2">
                  <c:v>16</c:v>
                </c:pt>
                <c:pt idx="3">
                  <c:v>16</c:v>
                </c:pt>
                <c:pt idx="4">
                  <c:v>13</c:v>
                </c:pt>
              </c:numCache>
            </c:numRef>
          </c:val>
        </c:ser>
        <c:dLbls>
          <c:showLegendKey val="0"/>
          <c:showVal val="0"/>
          <c:showCatName val="0"/>
          <c:showSerName val="0"/>
          <c:showPercent val="0"/>
          <c:showBubbleSize val="0"/>
        </c:dLbls>
        <c:gapWidth val="219"/>
        <c:overlap val="-27"/>
        <c:axId val="152829936"/>
        <c:axId val="152830496"/>
      </c:barChart>
      <c:catAx>
        <c:axId val="152829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0496"/>
        <c:crosses val="autoZero"/>
        <c:auto val="1"/>
        <c:lblAlgn val="ctr"/>
        <c:lblOffset val="100"/>
        <c:noMultiLvlLbl val="0"/>
      </c:catAx>
      <c:valAx>
        <c:axId val="152830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29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Strongly discourage</c:v>
                </c:pt>
                <c:pt idx="1">
                  <c:v>Discourage</c:v>
                </c:pt>
                <c:pt idx="2">
                  <c:v>Neither encourage or discourage</c:v>
                </c:pt>
                <c:pt idx="3">
                  <c:v>Encourage</c:v>
                </c:pt>
                <c:pt idx="4">
                  <c:v>Strongly encourage</c:v>
                </c:pt>
              </c:strCache>
            </c:strRef>
          </c:cat>
          <c:val>
            <c:numRef>
              <c:f>Sheet1!$B$2:$B$6</c:f>
              <c:numCache>
                <c:formatCode>General</c:formatCode>
                <c:ptCount val="5"/>
                <c:pt idx="0">
                  <c:v>6</c:v>
                </c:pt>
                <c:pt idx="1">
                  <c:v>6</c:v>
                </c:pt>
                <c:pt idx="2">
                  <c:v>9</c:v>
                </c:pt>
                <c:pt idx="3">
                  <c:v>2</c:v>
                </c:pt>
                <c:pt idx="4">
                  <c:v>2</c:v>
                </c:pt>
              </c:numCache>
            </c:numRef>
          </c:val>
        </c:ser>
        <c:dLbls>
          <c:showLegendKey val="0"/>
          <c:showVal val="0"/>
          <c:showCatName val="0"/>
          <c:showSerName val="0"/>
          <c:showPercent val="0"/>
          <c:showBubbleSize val="0"/>
        </c:dLbls>
        <c:gapWidth val="219"/>
        <c:overlap val="-27"/>
        <c:axId val="153276448"/>
        <c:axId val="153277008"/>
      </c:barChart>
      <c:catAx>
        <c:axId val="153276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7008"/>
        <c:crosses val="autoZero"/>
        <c:auto val="1"/>
        <c:lblAlgn val="ctr"/>
        <c:lblOffset val="100"/>
        <c:noMultiLvlLbl val="0"/>
      </c:catAx>
      <c:valAx>
        <c:axId val="153277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6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Undirected</c:v>
                </c:pt>
              </c:strCache>
            </c:strRef>
          </c:tx>
          <c:spPr>
            <a:solidFill>
              <a:schemeClr val="accent1"/>
            </a:solidFill>
            <a:ln>
              <a:noFill/>
            </a:ln>
            <a:effectLst/>
          </c:spPr>
          <c:invertIfNegative val="0"/>
          <c:cat>
            <c:strRef>
              <c:f>Sheet1!$A$2:$A$7</c:f>
              <c:strCache>
                <c:ptCount val="6"/>
                <c:pt idx="0">
                  <c:v>Bookboon</c:v>
                </c:pt>
                <c:pt idx="1">
                  <c:v>Boundless</c:v>
                </c:pt>
                <c:pt idx="2">
                  <c:v>Google books</c:v>
                </c:pt>
                <c:pt idx="3">
                  <c:v>Wiki books</c:v>
                </c:pt>
                <c:pt idx="4">
                  <c:v>Open Stax College</c:v>
                </c:pt>
                <c:pt idx="5">
                  <c:v>Chegg</c:v>
                </c:pt>
              </c:strCache>
            </c:strRef>
          </c:cat>
          <c:val>
            <c:numRef>
              <c:f>Sheet1!$B$2:$B$7</c:f>
              <c:numCache>
                <c:formatCode>General</c:formatCode>
                <c:ptCount val="6"/>
                <c:pt idx="2">
                  <c:v>9</c:v>
                </c:pt>
                <c:pt idx="3">
                  <c:v>3</c:v>
                </c:pt>
              </c:numCache>
            </c:numRef>
          </c:val>
        </c:ser>
        <c:ser>
          <c:idx val="1"/>
          <c:order val="1"/>
          <c:tx>
            <c:strRef>
              <c:f>Sheet1!$C$1</c:f>
              <c:strCache>
                <c:ptCount val="1"/>
                <c:pt idx="0">
                  <c:v>Directed</c:v>
                </c:pt>
              </c:strCache>
            </c:strRef>
          </c:tx>
          <c:spPr>
            <a:solidFill>
              <a:schemeClr val="accent2"/>
            </a:solidFill>
            <a:ln>
              <a:noFill/>
            </a:ln>
            <a:effectLst/>
          </c:spPr>
          <c:invertIfNegative val="0"/>
          <c:cat>
            <c:strRef>
              <c:f>Sheet1!$A$2:$A$7</c:f>
              <c:strCache>
                <c:ptCount val="6"/>
                <c:pt idx="0">
                  <c:v>Bookboon</c:v>
                </c:pt>
                <c:pt idx="1">
                  <c:v>Boundless</c:v>
                </c:pt>
                <c:pt idx="2">
                  <c:v>Google books</c:v>
                </c:pt>
                <c:pt idx="3">
                  <c:v>Wiki books</c:v>
                </c:pt>
                <c:pt idx="4">
                  <c:v>Open Stax College</c:v>
                </c:pt>
                <c:pt idx="5">
                  <c:v>Chegg</c:v>
                </c:pt>
              </c:strCache>
            </c:strRef>
          </c:cat>
          <c:val>
            <c:numRef>
              <c:f>Sheet1!$C$2:$C$7</c:f>
              <c:numCache>
                <c:formatCode>General</c:formatCode>
                <c:ptCount val="6"/>
                <c:pt idx="0">
                  <c:v>2</c:v>
                </c:pt>
                <c:pt idx="1">
                  <c:v>1</c:v>
                </c:pt>
                <c:pt idx="2">
                  <c:v>4</c:v>
                </c:pt>
                <c:pt idx="3">
                  <c:v>1</c:v>
                </c:pt>
                <c:pt idx="4">
                  <c:v>1</c:v>
                </c:pt>
                <c:pt idx="5">
                  <c:v>1</c:v>
                </c:pt>
              </c:numCache>
            </c:numRef>
          </c:val>
        </c:ser>
        <c:dLbls>
          <c:showLegendKey val="0"/>
          <c:showVal val="0"/>
          <c:showCatName val="0"/>
          <c:showSerName val="0"/>
          <c:showPercent val="0"/>
          <c:showBubbleSize val="0"/>
        </c:dLbls>
        <c:gapWidth val="219"/>
        <c:overlap val="-27"/>
        <c:axId val="153279808"/>
        <c:axId val="153280368"/>
      </c:barChart>
      <c:catAx>
        <c:axId val="153279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80368"/>
        <c:crosses val="autoZero"/>
        <c:auto val="1"/>
        <c:lblAlgn val="ctr"/>
        <c:lblOffset val="100"/>
        <c:noMultiLvlLbl val="0"/>
      </c:catAx>
      <c:valAx>
        <c:axId val="153280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98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Undirected</c:v>
                </c:pt>
              </c:strCache>
            </c:strRef>
          </c:tx>
          <c:spPr>
            <a:solidFill>
              <a:schemeClr val="accent1"/>
            </a:solidFill>
            <a:ln>
              <a:noFill/>
            </a:ln>
            <a:effectLst/>
          </c:spPr>
          <c:invertIfNegative val="0"/>
          <c:cat>
            <c:strRef>
              <c:f>Sheet1!$A$2:$A$6</c:f>
              <c:strCache>
                <c:ptCount val="5"/>
                <c:pt idx="0">
                  <c:v>Khan Academy</c:v>
                </c:pt>
                <c:pt idx="1">
                  <c:v>Youtube</c:v>
                </c:pt>
                <c:pt idx="2">
                  <c:v>Flickr</c:v>
                </c:pt>
                <c:pt idx="3">
                  <c:v>Vimeo</c:v>
                </c:pt>
                <c:pt idx="4">
                  <c:v>Box of Broadcasts</c:v>
                </c:pt>
              </c:strCache>
            </c:strRef>
          </c:cat>
          <c:val>
            <c:numRef>
              <c:f>Sheet1!$B$2:$B$6</c:f>
              <c:numCache>
                <c:formatCode>General</c:formatCode>
                <c:ptCount val="5"/>
                <c:pt idx="0">
                  <c:v>1</c:v>
                </c:pt>
                <c:pt idx="1">
                  <c:v>14</c:v>
                </c:pt>
                <c:pt idx="2">
                  <c:v>6</c:v>
                </c:pt>
                <c:pt idx="3">
                  <c:v>0</c:v>
                </c:pt>
                <c:pt idx="4">
                  <c:v>0</c:v>
                </c:pt>
              </c:numCache>
            </c:numRef>
          </c:val>
        </c:ser>
        <c:ser>
          <c:idx val="1"/>
          <c:order val="1"/>
          <c:tx>
            <c:strRef>
              <c:f>Sheet1!$C$1</c:f>
              <c:strCache>
                <c:ptCount val="1"/>
                <c:pt idx="0">
                  <c:v>Directed</c:v>
                </c:pt>
              </c:strCache>
            </c:strRef>
          </c:tx>
          <c:spPr>
            <a:solidFill>
              <a:schemeClr val="accent2"/>
            </a:solidFill>
            <a:ln>
              <a:noFill/>
            </a:ln>
            <a:effectLst/>
          </c:spPr>
          <c:invertIfNegative val="0"/>
          <c:cat>
            <c:strRef>
              <c:f>Sheet1!$A$2:$A$6</c:f>
              <c:strCache>
                <c:ptCount val="5"/>
                <c:pt idx="0">
                  <c:v>Khan Academy</c:v>
                </c:pt>
                <c:pt idx="1">
                  <c:v>Youtube</c:v>
                </c:pt>
                <c:pt idx="2">
                  <c:v>Flickr</c:v>
                </c:pt>
                <c:pt idx="3">
                  <c:v>Vimeo</c:v>
                </c:pt>
                <c:pt idx="4">
                  <c:v>Box of Broadcasts</c:v>
                </c:pt>
              </c:strCache>
            </c:strRef>
          </c:cat>
          <c:val>
            <c:numRef>
              <c:f>Sheet1!$C$2:$C$6</c:f>
              <c:numCache>
                <c:formatCode>General</c:formatCode>
                <c:ptCount val="5"/>
                <c:pt idx="0">
                  <c:v>3</c:v>
                </c:pt>
                <c:pt idx="1">
                  <c:v>15</c:v>
                </c:pt>
                <c:pt idx="2">
                  <c:v>5</c:v>
                </c:pt>
                <c:pt idx="3">
                  <c:v>1</c:v>
                </c:pt>
                <c:pt idx="4">
                  <c:v>1</c:v>
                </c:pt>
              </c:numCache>
            </c:numRef>
          </c:val>
        </c:ser>
        <c:dLbls>
          <c:showLegendKey val="0"/>
          <c:showVal val="0"/>
          <c:showCatName val="0"/>
          <c:showSerName val="0"/>
          <c:showPercent val="0"/>
          <c:showBubbleSize val="0"/>
        </c:dLbls>
        <c:gapWidth val="219"/>
        <c:overlap val="-27"/>
        <c:axId val="188812416"/>
        <c:axId val="188812976"/>
      </c:barChart>
      <c:catAx>
        <c:axId val="188812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12976"/>
        <c:crosses val="autoZero"/>
        <c:auto val="1"/>
        <c:lblAlgn val="ctr"/>
        <c:lblOffset val="100"/>
        <c:noMultiLvlLbl val="0"/>
      </c:catAx>
      <c:valAx>
        <c:axId val="188812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124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Undirected</c:v>
                </c:pt>
              </c:strCache>
            </c:strRef>
          </c:tx>
          <c:spPr>
            <a:solidFill>
              <a:schemeClr val="accent1"/>
            </a:solidFill>
            <a:ln>
              <a:noFill/>
            </a:ln>
            <a:effectLst/>
          </c:spPr>
          <c:invertIfNegative val="0"/>
          <c:cat>
            <c:strRef>
              <c:f>Sheet1!$A$2:$A$8</c:f>
              <c:strCache>
                <c:ptCount val="7"/>
                <c:pt idx="0">
                  <c:v>Open Tapestry</c:v>
                </c:pt>
                <c:pt idx="1">
                  <c:v>Connexions</c:v>
                </c:pt>
                <c:pt idx="2">
                  <c:v>Tutor2u</c:v>
                </c:pt>
                <c:pt idx="3">
                  <c:v>Google Scholar</c:v>
                </c:pt>
                <c:pt idx="4">
                  <c:v>MedEd</c:v>
                </c:pt>
                <c:pt idx="5">
                  <c:v>Wikieducator</c:v>
                </c:pt>
                <c:pt idx="6">
                  <c:v>Learning from Woerk</c:v>
                </c:pt>
              </c:strCache>
            </c:strRef>
          </c:cat>
          <c:val>
            <c:numRef>
              <c:f>Sheet1!$B$2:$B$8</c:f>
              <c:numCache>
                <c:formatCode>General</c:formatCode>
                <c:ptCount val="7"/>
                <c:pt idx="1">
                  <c:v>2</c:v>
                </c:pt>
                <c:pt idx="2">
                  <c:v>1</c:v>
                </c:pt>
                <c:pt idx="3">
                  <c:v>14</c:v>
                </c:pt>
                <c:pt idx="5">
                  <c:v>2</c:v>
                </c:pt>
                <c:pt idx="6">
                  <c:v>2</c:v>
                </c:pt>
              </c:numCache>
            </c:numRef>
          </c:val>
        </c:ser>
        <c:ser>
          <c:idx val="1"/>
          <c:order val="1"/>
          <c:tx>
            <c:strRef>
              <c:f>Sheet1!$C$1</c:f>
              <c:strCache>
                <c:ptCount val="1"/>
                <c:pt idx="0">
                  <c:v>Directed</c:v>
                </c:pt>
              </c:strCache>
            </c:strRef>
          </c:tx>
          <c:spPr>
            <a:solidFill>
              <a:schemeClr val="accent2"/>
            </a:solidFill>
            <a:ln>
              <a:noFill/>
            </a:ln>
            <a:effectLst/>
          </c:spPr>
          <c:invertIfNegative val="0"/>
          <c:cat>
            <c:strRef>
              <c:f>Sheet1!$A$2:$A$8</c:f>
              <c:strCache>
                <c:ptCount val="7"/>
                <c:pt idx="0">
                  <c:v>Open Tapestry</c:v>
                </c:pt>
                <c:pt idx="1">
                  <c:v>Connexions</c:v>
                </c:pt>
                <c:pt idx="2">
                  <c:v>Tutor2u</c:v>
                </c:pt>
                <c:pt idx="3">
                  <c:v>Google Scholar</c:v>
                </c:pt>
                <c:pt idx="4">
                  <c:v>MedEd</c:v>
                </c:pt>
                <c:pt idx="5">
                  <c:v>Wikieducator</c:v>
                </c:pt>
                <c:pt idx="6">
                  <c:v>Learning from Woerk</c:v>
                </c:pt>
              </c:strCache>
            </c:strRef>
          </c:cat>
          <c:val>
            <c:numRef>
              <c:f>Sheet1!$C$2:$C$8</c:f>
              <c:numCache>
                <c:formatCode>General</c:formatCode>
                <c:ptCount val="7"/>
                <c:pt idx="0">
                  <c:v>1</c:v>
                </c:pt>
                <c:pt idx="1">
                  <c:v>1</c:v>
                </c:pt>
                <c:pt idx="2">
                  <c:v>1</c:v>
                </c:pt>
                <c:pt idx="3">
                  <c:v>14</c:v>
                </c:pt>
                <c:pt idx="4">
                  <c:v>2</c:v>
                </c:pt>
                <c:pt idx="5">
                  <c:v>1</c:v>
                </c:pt>
                <c:pt idx="6">
                  <c:v>4</c:v>
                </c:pt>
              </c:numCache>
            </c:numRef>
          </c:val>
        </c:ser>
        <c:dLbls>
          <c:showLegendKey val="0"/>
          <c:showVal val="0"/>
          <c:showCatName val="0"/>
          <c:showSerName val="0"/>
          <c:showPercent val="0"/>
          <c:showBubbleSize val="0"/>
        </c:dLbls>
        <c:gapWidth val="219"/>
        <c:overlap val="-27"/>
        <c:axId val="188815776"/>
        <c:axId val="188816336"/>
      </c:barChart>
      <c:catAx>
        <c:axId val="188815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16336"/>
        <c:crosses val="autoZero"/>
        <c:auto val="1"/>
        <c:lblAlgn val="ctr"/>
        <c:lblOffset val="100"/>
        <c:noMultiLvlLbl val="0"/>
      </c:catAx>
      <c:valAx>
        <c:axId val="1888163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157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Undirected</c:v>
                </c:pt>
              </c:strCache>
            </c:strRef>
          </c:tx>
          <c:spPr>
            <a:solidFill>
              <a:schemeClr val="accent1"/>
            </a:solidFill>
            <a:ln>
              <a:noFill/>
            </a:ln>
            <a:effectLst/>
          </c:spPr>
          <c:invertIfNegative val="0"/>
          <c:cat>
            <c:strRef>
              <c:f>Sheet1!$A$2:$A$8</c:f>
              <c:strCache>
                <c:ptCount val="7"/>
                <c:pt idx="0">
                  <c:v>Coursera</c:v>
                </c:pt>
                <c:pt idx="1">
                  <c:v>Udacity</c:v>
                </c:pt>
                <c:pt idx="2">
                  <c:v>Saylor Academy</c:v>
                </c:pt>
                <c:pt idx="3">
                  <c:v>Alison</c:v>
                </c:pt>
                <c:pt idx="4">
                  <c:v>edX</c:v>
                </c:pt>
                <c:pt idx="5">
                  <c:v>Futurelearn</c:v>
                </c:pt>
                <c:pt idx="6">
                  <c:v>None</c:v>
                </c:pt>
              </c:strCache>
            </c:strRef>
          </c:cat>
          <c:val>
            <c:numRef>
              <c:f>Sheet1!$B$2:$B$8</c:f>
              <c:numCache>
                <c:formatCode>General</c:formatCode>
                <c:ptCount val="7"/>
                <c:pt idx="0">
                  <c:v>5</c:v>
                </c:pt>
                <c:pt idx="1">
                  <c:v>4</c:v>
                </c:pt>
                <c:pt idx="2">
                  <c:v>0</c:v>
                </c:pt>
                <c:pt idx="3">
                  <c:v>0</c:v>
                </c:pt>
                <c:pt idx="4">
                  <c:v>0</c:v>
                </c:pt>
                <c:pt idx="5">
                  <c:v>1</c:v>
                </c:pt>
                <c:pt idx="6">
                  <c:v>19</c:v>
                </c:pt>
              </c:numCache>
            </c:numRef>
          </c:val>
        </c:ser>
        <c:ser>
          <c:idx val="1"/>
          <c:order val="1"/>
          <c:tx>
            <c:strRef>
              <c:f>Sheet1!$C$1</c:f>
              <c:strCache>
                <c:ptCount val="1"/>
                <c:pt idx="0">
                  <c:v>Directed</c:v>
                </c:pt>
              </c:strCache>
            </c:strRef>
          </c:tx>
          <c:spPr>
            <a:solidFill>
              <a:schemeClr val="accent2"/>
            </a:solidFill>
            <a:ln>
              <a:noFill/>
            </a:ln>
            <a:effectLst/>
          </c:spPr>
          <c:invertIfNegative val="0"/>
          <c:cat>
            <c:strRef>
              <c:f>Sheet1!$A$2:$A$8</c:f>
              <c:strCache>
                <c:ptCount val="7"/>
                <c:pt idx="0">
                  <c:v>Coursera</c:v>
                </c:pt>
                <c:pt idx="1">
                  <c:v>Udacity</c:v>
                </c:pt>
                <c:pt idx="2">
                  <c:v>Saylor Academy</c:v>
                </c:pt>
                <c:pt idx="3">
                  <c:v>Alison</c:v>
                </c:pt>
                <c:pt idx="4">
                  <c:v>edX</c:v>
                </c:pt>
                <c:pt idx="5">
                  <c:v>Futurelearn</c:v>
                </c:pt>
                <c:pt idx="6">
                  <c:v>None</c:v>
                </c:pt>
              </c:strCache>
            </c:strRef>
          </c:cat>
          <c:val>
            <c:numRef>
              <c:f>Sheet1!$C$2:$C$8</c:f>
              <c:numCache>
                <c:formatCode>General</c:formatCode>
                <c:ptCount val="7"/>
                <c:pt idx="0">
                  <c:v>5</c:v>
                </c:pt>
                <c:pt idx="1">
                  <c:v>4</c:v>
                </c:pt>
                <c:pt idx="2">
                  <c:v>1</c:v>
                </c:pt>
                <c:pt idx="3">
                  <c:v>1</c:v>
                </c:pt>
                <c:pt idx="4">
                  <c:v>3</c:v>
                </c:pt>
                <c:pt idx="5">
                  <c:v>10</c:v>
                </c:pt>
                <c:pt idx="6">
                  <c:v>11</c:v>
                </c:pt>
              </c:numCache>
            </c:numRef>
          </c:val>
        </c:ser>
        <c:dLbls>
          <c:showLegendKey val="0"/>
          <c:showVal val="0"/>
          <c:showCatName val="0"/>
          <c:showSerName val="0"/>
          <c:showPercent val="0"/>
          <c:showBubbleSize val="0"/>
        </c:dLbls>
        <c:gapWidth val="219"/>
        <c:overlap val="-27"/>
        <c:axId val="188819136"/>
        <c:axId val="188819696"/>
      </c:barChart>
      <c:catAx>
        <c:axId val="188819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19696"/>
        <c:crosses val="autoZero"/>
        <c:auto val="1"/>
        <c:lblAlgn val="ctr"/>
        <c:lblOffset val="100"/>
        <c:noMultiLvlLbl val="0"/>
      </c:catAx>
      <c:valAx>
        <c:axId val="188819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191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None allowed</c:v>
                </c:pt>
                <c:pt idx="1">
                  <c:v>Up to three years</c:v>
                </c:pt>
                <c:pt idx="2">
                  <c:v>Up to five years</c:v>
                </c:pt>
                <c:pt idx="3">
                  <c:v>Up to seven years</c:v>
                </c:pt>
                <c:pt idx="4">
                  <c:v>Up to 15 years</c:v>
                </c:pt>
                <c:pt idx="5">
                  <c:v>No upper limit</c:v>
                </c:pt>
              </c:strCache>
            </c:strRef>
          </c:cat>
          <c:val>
            <c:numRef>
              <c:f>Sheet1!$B$2:$B$7</c:f>
              <c:numCache>
                <c:formatCode>General</c:formatCode>
                <c:ptCount val="6"/>
                <c:pt idx="0">
                  <c:v>2</c:v>
                </c:pt>
                <c:pt idx="1">
                  <c:v>1</c:v>
                </c:pt>
                <c:pt idx="2">
                  <c:v>14</c:v>
                </c:pt>
                <c:pt idx="3">
                  <c:v>1</c:v>
                </c:pt>
                <c:pt idx="4">
                  <c:v>1</c:v>
                </c:pt>
                <c:pt idx="5">
                  <c:v>5</c:v>
                </c:pt>
              </c:numCache>
            </c:numRef>
          </c:val>
        </c:ser>
        <c:dLbls>
          <c:showLegendKey val="0"/>
          <c:showVal val="0"/>
          <c:showCatName val="0"/>
          <c:showSerName val="0"/>
          <c:showPercent val="0"/>
          <c:showBubbleSize val="0"/>
        </c:dLbls>
        <c:gapWidth val="219"/>
        <c:overlap val="-27"/>
        <c:axId val="188821936"/>
        <c:axId val="188822496"/>
      </c:barChart>
      <c:catAx>
        <c:axId val="188821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22496"/>
        <c:crosses val="autoZero"/>
        <c:auto val="1"/>
        <c:lblAlgn val="ctr"/>
        <c:lblOffset val="100"/>
        <c:noMultiLvlLbl val="0"/>
      </c:catAx>
      <c:valAx>
        <c:axId val="188822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21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484106153397494E-2"/>
          <c:y val="0.13924603174603176"/>
          <c:w val="0.9190529308836396"/>
          <c:h val="0.67357799025121856"/>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We do not allow any claims out of time</c:v>
                </c:pt>
                <c:pt idx="1">
                  <c:v>Give currency by updating knowledge</c:v>
                </c:pt>
                <c:pt idx="2">
                  <c:v>Give currency through application of knowledge</c:v>
                </c:pt>
                <c:pt idx="3">
                  <c:v>Assessment of experiential knowledge</c:v>
                </c:pt>
                <c:pt idx="4">
                  <c:v>Assessment via line manager appraisal</c:v>
                </c:pt>
              </c:strCache>
            </c:strRef>
          </c:cat>
          <c:val>
            <c:numRef>
              <c:f>Sheet1!$B$2:$B$6</c:f>
              <c:numCache>
                <c:formatCode>General</c:formatCode>
                <c:ptCount val="5"/>
                <c:pt idx="0">
                  <c:v>4</c:v>
                </c:pt>
                <c:pt idx="1">
                  <c:v>11</c:v>
                </c:pt>
                <c:pt idx="2">
                  <c:v>6</c:v>
                </c:pt>
                <c:pt idx="3">
                  <c:v>2</c:v>
                </c:pt>
                <c:pt idx="4">
                  <c:v>1</c:v>
                </c:pt>
              </c:numCache>
            </c:numRef>
          </c:val>
        </c:ser>
        <c:dLbls>
          <c:showLegendKey val="0"/>
          <c:showVal val="0"/>
          <c:showCatName val="0"/>
          <c:showSerName val="0"/>
          <c:showPercent val="0"/>
          <c:showBubbleSize val="0"/>
        </c:dLbls>
        <c:gapWidth val="219"/>
        <c:overlap val="-27"/>
        <c:axId val="188824736"/>
        <c:axId val="188825296"/>
      </c:barChart>
      <c:catAx>
        <c:axId val="188824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25296"/>
        <c:crosses val="autoZero"/>
        <c:auto val="1"/>
        <c:lblAlgn val="ctr"/>
        <c:lblOffset val="100"/>
        <c:noMultiLvlLbl val="0"/>
      </c:catAx>
      <c:valAx>
        <c:axId val="188825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24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Admissions only</c:v>
                </c:pt>
                <c:pt idx="1">
                  <c:v>Obtaining credit only</c:v>
                </c:pt>
                <c:pt idx="2">
                  <c:v>Admissions and credit </c:v>
                </c:pt>
              </c:strCache>
            </c:strRef>
          </c:cat>
          <c:val>
            <c:numRef>
              <c:f>Sheet1!$B$2:$B$4</c:f>
              <c:numCache>
                <c:formatCode>General</c:formatCode>
                <c:ptCount val="3"/>
                <c:pt idx="0">
                  <c:v>2</c:v>
                </c:pt>
                <c:pt idx="1">
                  <c:v>7</c:v>
                </c:pt>
                <c:pt idx="2">
                  <c:v>13</c:v>
                </c:pt>
              </c:numCache>
            </c:numRef>
          </c:val>
        </c:ser>
        <c:dLbls>
          <c:showLegendKey val="0"/>
          <c:showVal val="0"/>
          <c:showCatName val="0"/>
          <c:showSerName val="0"/>
          <c:showPercent val="0"/>
          <c:showBubbleSize val="0"/>
        </c:dLbls>
        <c:gapWidth val="219"/>
        <c:overlap val="-27"/>
        <c:axId val="188827536"/>
        <c:axId val="188828096"/>
      </c:barChart>
      <c:catAx>
        <c:axId val="188827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28096"/>
        <c:crosses val="autoZero"/>
        <c:auto val="1"/>
        <c:lblAlgn val="ctr"/>
        <c:lblOffset val="100"/>
        <c:noMultiLvlLbl val="0"/>
      </c:catAx>
      <c:valAx>
        <c:axId val="188828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27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4"/>
                <c:pt idx="0">
                  <c:v>Fewer than 20</c:v>
                </c:pt>
                <c:pt idx="1">
                  <c:v>21-50</c:v>
                </c:pt>
                <c:pt idx="2">
                  <c:v>51-100</c:v>
                </c:pt>
                <c:pt idx="3">
                  <c:v>Over 100</c:v>
                </c:pt>
              </c:strCache>
            </c:strRef>
          </c:cat>
          <c:val>
            <c:numRef>
              <c:f>Sheet1!$B$2:$B$6</c:f>
              <c:numCache>
                <c:formatCode>General</c:formatCode>
                <c:ptCount val="5"/>
                <c:pt idx="0">
                  <c:v>5</c:v>
                </c:pt>
                <c:pt idx="1">
                  <c:v>1</c:v>
                </c:pt>
                <c:pt idx="2">
                  <c:v>1</c:v>
                </c:pt>
                <c:pt idx="3">
                  <c:v>8</c:v>
                </c:pt>
              </c:numCache>
            </c:numRef>
          </c:val>
        </c:ser>
        <c:dLbls>
          <c:showLegendKey val="0"/>
          <c:showVal val="0"/>
          <c:showCatName val="0"/>
          <c:showSerName val="0"/>
          <c:showPercent val="0"/>
          <c:showBubbleSize val="0"/>
        </c:dLbls>
        <c:gapWidth val="219"/>
        <c:overlap val="-27"/>
        <c:axId val="189435712"/>
        <c:axId val="189436272"/>
      </c:barChart>
      <c:catAx>
        <c:axId val="189435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36272"/>
        <c:crosses val="autoZero"/>
        <c:auto val="1"/>
        <c:lblAlgn val="ctr"/>
        <c:lblOffset val="100"/>
        <c:noMultiLvlLbl val="0"/>
      </c:catAx>
      <c:valAx>
        <c:axId val="189436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35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Sheet1!$A$2:$A$8</c:f>
              <c:strCache>
                <c:ptCount val="7"/>
                <c:pt idx="0">
                  <c:v>Portfolio</c:v>
                </c:pt>
                <c:pt idx="1">
                  <c:v>Portfolio and reflective review</c:v>
                </c:pt>
                <c:pt idx="2">
                  <c:v>Reflective review</c:v>
                </c:pt>
                <c:pt idx="3">
                  <c:v>Portfolio and interview</c:v>
                </c:pt>
                <c:pt idx="4">
                  <c:v>interview</c:v>
                </c:pt>
                <c:pt idx="5">
                  <c:v>Special assignments</c:v>
                </c:pt>
                <c:pt idx="6">
                  <c:v>Professional membership</c:v>
                </c:pt>
              </c:strCache>
            </c:strRef>
          </c:cat>
          <c:val>
            <c:numRef>
              <c:f>Sheet1!$B$2:$B$8</c:f>
              <c:numCache>
                <c:formatCode>General</c:formatCode>
                <c:ptCount val="7"/>
                <c:pt idx="0">
                  <c:v>6</c:v>
                </c:pt>
                <c:pt idx="1">
                  <c:v>5</c:v>
                </c:pt>
                <c:pt idx="2">
                  <c:v>1</c:v>
                </c:pt>
                <c:pt idx="3">
                  <c:v>3</c:v>
                </c:pt>
                <c:pt idx="4">
                  <c:v>1</c:v>
                </c:pt>
                <c:pt idx="5">
                  <c:v>2</c:v>
                </c:pt>
                <c:pt idx="6">
                  <c:v>1</c:v>
                </c:pt>
              </c:numCache>
            </c:numRef>
          </c:val>
        </c:ser>
        <c:dLbls>
          <c:showLegendKey val="0"/>
          <c:showVal val="0"/>
          <c:showCatName val="0"/>
          <c:showSerName val="0"/>
          <c:showPercent val="0"/>
          <c:showBubbleSize val="0"/>
        </c:dLbls>
        <c:gapWidth val="219"/>
        <c:overlap val="-27"/>
        <c:axId val="189438512"/>
        <c:axId val="189439072"/>
      </c:barChart>
      <c:catAx>
        <c:axId val="189438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39072"/>
        <c:crosses val="autoZero"/>
        <c:auto val="1"/>
        <c:lblAlgn val="ctr"/>
        <c:lblOffset val="100"/>
        <c:noMultiLvlLbl val="0"/>
      </c:catAx>
      <c:valAx>
        <c:axId val="1894390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38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0-50</c:v>
                </c:pt>
                <c:pt idx="1">
                  <c:v>51-100</c:v>
                </c:pt>
                <c:pt idx="2">
                  <c:v>101-200</c:v>
                </c:pt>
                <c:pt idx="3">
                  <c:v>201-500</c:v>
                </c:pt>
                <c:pt idx="4">
                  <c:v>501-1000</c:v>
                </c:pt>
                <c:pt idx="5">
                  <c:v>Over 1000</c:v>
                </c:pt>
              </c:strCache>
            </c:strRef>
          </c:cat>
          <c:val>
            <c:numRef>
              <c:f>Sheet1!$B$2:$B$7</c:f>
              <c:numCache>
                <c:formatCode>General</c:formatCode>
                <c:ptCount val="6"/>
                <c:pt idx="1">
                  <c:v>5</c:v>
                </c:pt>
                <c:pt idx="2">
                  <c:v>3</c:v>
                </c:pt>
                <c:pt idx="3">
                  <c:v>3</c:v>
                </c:pt>
                <c:pt idx="4">
                  <c:v>3</c:v>
                </c:pt>
                <c:pt idx="5">
                  <c:v>11</c:v>
                </c:pt>
              </c:numCache>
            </c:numRef>
          </c:val>
        </c:ser>
        <c:dLbls>
          <c:showLegendKey val="0"/>
          <c:showVal val="0"/>
          <c:showCatName val="0"/>
          <c:showSerName val="0"/>
          <c:showPercent val="0"/>
          <c:showBubbleSize val="0"/>
        </c:dLbls>
        <c:gapWidth val="219"/>
        <c:overlap val="-27"/>
        <c:axId val="152832736"/>
        <c:axId val="152833296"/>
      </c:barChart>
      <c:catAx>
        <c:axId val="152832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3296"/>
        <c:crosses val="autoZero"/>
        <c:auto val="1"/>
        <c:lblAlgn val="ctr"/>
        <c:lblOffset val="100"/>
        <c:noMultiLvlLbl val="0"/>
      </c:catAx>
      <c:valAx>
        <c:axId val="152833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2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All APL/RPL claims are graded</c:v>
                </c:pt>
                <c:pt idx="1">
                  <c:v>All APL/RPL claims are ungraded</c:v>
                </c:pt>
                <c:pt idx="2">
                  <c:v>Generic APL/RPL claims are graded</c:v>
                </c:pt>
                <c:pt idx="3">
                  <c:v>Generic APL/RPL claims are ungraded</c:v>
                </c:pt>
                <c:pt idx="4">
                  <c:v>Subject specific APL/RPL claims are ugraded</c:v>
                </c:pt>
                <c:pt idx="5">
                  <c:v>Subject specific APL/RPL claims are ungraded</c:v>
                </c:pt>
              </c:strCache>
            </c:strRef>
          </c:cat>
          <c:val>
            <c:numRef>
              <c:f>Sheet1!$B$2:$B$7</c:f>
              <c:numCache>
                <c:formatCode>General</c:formatCode>
                <c:ptCount val="6"/>
                <c:pt idx="0">
                  <c:v>2</c:v>
                </c:pt>
                <c:pt idx="1">
                  <c:v>15</c:v>
                </c:pt>
                <c:pt idx="2">
                  <c:v>1</c:v>
                </c:pt>
                <c:pt idx="3">
                  <c:v>1</c:v>
                </c:pt>
                <c:pt idx="4">
                  <c:v>3</c:v>
                </c:pt>
                <c:pt idx="5">
                  <c:v>0</c:v>
                </c:pt>
              </c:numCache>
            </c:numRef>
          </c:val>
        </c:ser>
        <c:dLbls>
          <c:showLegendKey val="0"/>
          <c:showVal val="0"/>
          <c:showCatName val="0"/>
          <c:showSerName val="0"/>
          <c:showPercent val="0"/>
          <c:showBubbleSize val="0"/>
        </c:dLbls>
        <c:gapWidth val="219"/>
        <c:overlap val="-27"/>
        <c:axId val="189441312"/>
        <c:axId val="189441872"/>
      </c:barChart>
      <c:catAx>
        <c:axId val="189441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1872"/>
        <c:crosses val="autoZero"/>
        <c:auto val="1"/>
        <c:lblAlgn val="ctr"/>
        <c:lblOffset val="100"/>
        <c:noMultiLvlLbl val="0"/>
      </c:catAx>
      <c:valAx>
        <c:axId val="189441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1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10 or below</c:v>
                </c:pt>
                <c:pt idx="1">
                  <c:v>11 to 20</c:v>
                </c:pt>
                <c:pt idx="2">
                  <c:v>21 to 50</c:v>
                </c:pt>
                <c:pt idx="3">
                  <c:v>51 to 100</c:v>
                </c:pt>
                <c:pt idx="4">
                  <c:v>Over 100</c:v>
                </c:pt>
              </c:strCache>
            </c:strRef>
          </c:cat>
          <c:val>
            <c:numRef>
              <c:f>Sheet1!$B$2:$B$6</c:f>
              <c:numCache>
                <c:formatCode>General</c:formatCode>
                <c:ptCount val="5"/>
                <c:pt idx="0">
                  <c:v>5</c:v>
                </c:pt>
                <c:pt idx="1">
                  <c:v>6</c:v>
                </c:pt>
                <c:pt idx="2">
                  <c:v>3</c:v>
                </c:pt>
                <c:pt idx="3">
                  <c:v>0</c:v>
                </c:pt>
                <c:pt idx="4">
                  <c:v>8</c:v>
                </c:pt>
              </c:numCache>
            </c:numRef>
          </c:val>
        </c:ser>
        <c:dLbls>
          <c:showLegendKey val="0"/>
          <c:showVal val="0"/>
          <c:showCatName val="0"/>
          <c:showSerName val="0"/>
          <c:showPercent val="0"/>
          <c:showBubbleSize val="0"/>
        </c:dLbls>
        <c:gapWidth val="219"/>
        <c:overlap val="-27"/>
        <c:axId val="189444112"/>
        <c:axId val="189444672"/>
      </c:barChart>
      <c:catAx>
        <c:axId val="189444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4672"/>
        <c:crosses val="autoZero"/>
        <c:auto val="1"/>
        <c:lblAlgn val="ctr"/>
        <c:lblOffset val="100"/>
        <c:noMultiLvlLbl val="0"/>
      </c:catAx>
      <c:valAx>
        <c:axId val="189444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4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Sheet1!$A$2:$A$3</c:f>
              <c:strCache>
                <c:ptCount val="2"/>
                <c:pt idx="0">
                  <c:v>Programme can adapt to APL/RPL</c:v>
                </c:pt>
                <c:pt idx="1">
                  <c:v>APL/RPL must adapt to the programme</c:v>
                </c:pt>
              </c:strCache>
            </c:strRef>
          </c:cat>
          <c:val>
            <c:numRef>
              <c:f>Sheet1!$B$2:$B$3</c:f>
              <c:numCache>
                <c:formatCode>General</c:formatCode>
                <c:ptCount val="2"/>
                <c:pt idx="0">
                  <c:v>4</c:v>
                </c:pt>
                <c:pt idx="1">
                  <c:v>18</c:v>
                </c:pt>
              </c:numCache>
            </c:numRef>
          </c:val>
        </c:ser>
        <c:dLbls>
          <c:showLegendKey val="0"/>
          <c:showVal val="0"/>
          <c:showCatName val="0"/>
          <c:showSerName val="0"/>
          <c:showPercent val="0"/>
          <c:showBubbleSize val="0"/>
        </c:dLbls>
        <c:gapWidth val="219"/>
        <c:overlap val="-27"/>
        <c:axId val="189446912"/>
        <c:axId val="189447472"/>
      </c:barChart>
      <c:catAx>
        <c:axId val="189446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7472"/>
        <c:crosses val="autoZero"/>
        <c:auto val="1"/>
        <c:lblAlgn val="ctr"/>
        <c:lblOffset val="100"/>
        <c:noMultiLvlLbl val="0"/>
      </c:catAx>
      <c:valAx>
        <c:axId val="1894474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6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Whole award</c:v>
                </c:pt>
                <c:pt idx="1">
                  <c:v>Up to two thirds of a named award</c:v>
                </c:pt>
                <c:pt idx="2">
                  <c:v>Up to half a named award</c:v>
                </c:pt>
                <c:pt idx="3">
                  <c:v>Up to one third of a named award</c:v>
                </c:pt>
                <c:pt idx="4">
                  <c:v>Awaiting a decision</c:v>
                </c:pt>
              </c:strCache>
            </c:strRef>
          </c:cat>
          <c:val>
            <c:numRef>
              <c:f>Sheet1!$B$2:$B$6</c:f>
              <c:numCache>
                <c:formatCode>General</c:formatCode>
                <c:ptCount val="5"/>
                <c:pt idx="0">
                  <c:v>3</c:v>
                </c:pt>
                <c:pt idx="1">
                  <c:v>10</c:v>
                </c:pt>
                <c:pt idx="2">
                  <c:v>6</c:v>
                </c:pt>
                <c:pt idx="3">
                  <c:v>2</c:v>
                </c:pt>
                <c:pt idx="4">
                  <c:v>1</c:v>
                </c:pt>
              </c:numCache>
            </c:numRef>
          </c:val>
        </c:ser>
        <c:dLbls>
          <c:showLegendKey val="0"/>
          <c:showVal val="0"/>
          <c:showCatName val="0"/>
          <c:showSerName val="0"/>
          <c:showPercent val="0"/>
          <c:showBubbleSize val="0"/>
        </c:dLbls>
        <c:gapWidth val="219"/>
        <c:overlap val="-27"/>
        <c:axId val="189449712"/>
        <c:axId val="189761744"/>
      </c:barChart>
      <c:catAx>
        <c:axId val="189449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761744"/>
        <c:crosses val="autoZero"/>
        <c:auto val="1"/>
        <c:lblAlgn val="ctr"/>
        <c:lblOffset val="100"/>
        <c:noMultiLvlLbl val="0"/>
      </c:catAx>
      <c:valAx>
        <c:axId val="189761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449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Sheet1!$A$2:$A$3</c:f>
              <c:strCache>
                <c:ptCount val="2"/>
                <c:pt idx="0">
                  <c:v>APCL/RPCL only</c:v>
                </c:pt>
                <c:pt idx="1">
                  <c:v>Accept APCL/RPCL and APEL/APCL</c:v>
                </c:pt>
              </c:strCache>
            </c:strRef>
          </c:cat>
          <c:val>
            <c:numRef>
              <c:f>Sheet1!$B$2:$B$3</c:f>
              <c:numCache>
                <c:formatCode>General</c:formatCode>
                <c:ptCount val="2"/>
                <c:pt idx="0">
                  <c:v>3</c:v>
                </c:pt>
                <c:pt idx="1">
                  <c:v>18</c:v>
                </c:pt>
              </c:numCache>
            </c:numRef>
          </c:val>
        </c:ser>
        <c:dLbls>
          <c:showLegendKey val="0"/>
          <c:showVal val="0"/>
          <c:showCatName val="0"/>
          <c:showSerName val="0"/>
          <c:showPercent val="0"/>
          <c:showBubbleSize val="0"/>
        </c:dLbls>
        <c:gapWidth val="219"/>
        <c:overlap val="-27"/>
        <c:axId val="189763984"/>
        <c:axId val="189764544"/>
      </c:barChart>
      <c:catAx>
        <c:axId val="189763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764544"/>
        <c:crosses val="autoZero"/>
        <c:auto val="1"/>
        <c:lblAlgn val="ctr"/>
        <c:lblOffset val="100"/>
        <c:noMultiLvlLbl val="0"/>
      </c:catAx>
      <c:valAx>
        <c:axId val="189764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763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Subject specific modules only</c:v>
                </c:pt>
                <c:pt idx="1">
                  <c:v>Generic non-specific credit only</c:v>
                </c:pt>
                <c:pt idx="2">
                  <c:v>Specific and generic credit allowable</c:v>
                </c:pt>
              </c:strCache>
            </c:strRef>
          </c:cat>
          <c:val>
            <c:numRef>
              <c:f>Sheet1!$B$2:$B$4</c:f>
              <c:numCache>
                <c:formatCode>General</c:formatCode>
                <c:ptCount val="3"/>
                <c:pt idx="0">
                  <c:v>1</c:v>
                </c:pt>
                <c:pt idx="1">
                  <c:v>1</c:v>
                </c:pt>
                <c:pt idx="2">
                  <c:v>16</c:v>
                </c:pt>
              </c:numCache>
            </c:numRef>
          </c:val>
        </c:ser>
        <c:dLbls>
          <c:showLegendKey val="0"/>
          <c:showVal val="0"/>
          <c:showCatName val="0"/>
          <c:showSerName val="0"/>
          <c:showPercent val="0"/>
          <c:showBubbleSize val="0"/>
        </c:dLbls>
        <c:gapWidth val="219"/>
        <c:overlap val="-27"/>
        <c:axId val="189766784"/>
        <c:axId val="189767344"/>
      </c:barChart>
      <c:catAx>
        <c:axId val="18976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767344"/>
        <c:crosses val="autoZero"/>
        <c:auto val="1"/>
        <c:lblAlgn val="ctr"/>
        <c:lblOffset val="100"/>
        <c:noMultiLvlLbl val="0"/>
      </c:catAx>
      <c:valAx>
        <c:axId val="1897673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766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Sheet1!$A$2:$A$8</c:f>
              <c:strCache>
                <c:ptCount val="7"/>
                <c:pt idx="0">
                  <c:v>Non-NARIC recognised university</c:v>
                </c:pt>
                <c:pt idx="1">
                  <c:v>Higher level NVQ</c:v>
                </c:pt>
                <c:pt idx="2">
                  <c:v>Accredited professional qualification</c:v>
                </c:pt>
                <c:pt idx="3">
                  <c:v>Unaccredited professional qualification</c:v>
                </c:pt>
                <c:pt idx="4">
                  <c:v>Industry specific qualification</c:v>
                </c:pt>
                <c:pt idx="5">
                  <c:v>Employer specific qualification</c:v>
                </c:pt>
                <c:pt idx="6">
                  <c:v>MOOC Certificate</c:v>
                </c:pt>
              </c:strCache>
            </c:strRef>
          </c:cat>
          <c:val>
            <c:numRef>
              <c:f>Sheet1!$B$2:$B$8</c:f>
              <c:numCache>
                <c:formatCode>General</c:formatCode>
                <c:ptCount val="7"/>
                <c:pt idx="0">
                  <c:v>7</c:v>
                </c:pt>
                <c:pt idx="1">
                  <c:v>13</c:v>
                </c:pt>
                <c:pt idx="2">
                  <c:v>14</c:v>
                </c:pt>
                <c:pt idx="3">
                  <c:v>12</c:v>
                </c:pt>
                <c:pt idx="4">
                  <c:v>13</c:v>
                </c:pt>
                <c:pt idx="5">
                  <c:v>10</c:v>
                </c:pt>
                <c:pt idx="6">
                  <c:v>5</c:v>
                </c:pt>
              </c:numCache>
            </c:numRef>
          </c:val>
        </c:ser>
        <c:dLbls>
          <c:showLegendKey val="0"/>
          <c:showVal val="0"/>
          <c:showCatName val="0"/>
          <c:showSerName val="0"/>
          <c:showPercent val="0"/>
          <c:showBubbleSize val="0"/>
        </c:dLbls>
        <c:gapWidth val="219"/>
        <c:overlap val="-27"/>
        <c:axId val="190332864"/>
        <c:axId val="190333424"/>
      </c:barChart>
      <c:catAx>
        <c:axId val="190332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33424"/>
        <c:crosses val="autoZero"/>
        <c:auto val="1"/>
        <c:lblAlgn val="ctr"/>
        <c:lblOffset val="100"/>
        <c:noMultiLvlLbl val="0"/>
      </c:catAx>
      <c:valAx>
        <c:axId val="190333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32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3"/>
                <c:pt idx="0">
                  <c:v>Probably</c:v>
                </c:pt>
                <c:pt idx="1">
                  <c:v>Maybe</c:v>
                </c:pt>
                <c:pt idx="2">
                  <c:v>Unlikely</c:v>
                </c:pt>
              </c:strCache>
            </c:strRef>
          </c:cat>
          <c:val>
            <c:numRef>
              <c:f>Sheet1!$B$2:$B$5</c:f>
              <c:numCache>
                <c:formatCode>General</c:formatCode>
                <c:ptCount val="4"/>
                <c:pt idx="0">
                  <c:v>3</c:v>
                </c:pt>
                <c:pt idx="1">
                  <c:v>9</c:v>
                </c:pt>
                <c:pt idx="2">
                  <c:v>7</c:v>
                </c:pt>
              </c:numCache>
            </c:numRef>
          </c:val>
        </c:ser>
        <c:dLbls>
          <c:showLegendKey val="0"/>
          <c:showVal val="0"/>
          <c:showCatName val="0"/>
          <c:showSerName val="0"/>
          <c:showPercent val="0"/>
          <c:showBubbleSize val="0"/>
        </c:dLbls>
        <c:gapWidth val="219"/>
        <c:overlap val="-27"/>
        <c:axId val="190335664"/>
        <c:axId val="190336224"/>
      </c:barChart>
      <c:catAx>
        <c:axId val="190335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36224"/>
        <c:crosses val="autoZero"/>
        <c:auto val="1"/>
        <c:lblAlgn val="ctr"/>
        <c:lblOffset val="100"/>
        <c:noMultiLvlLbl val="0"/>
      </c:catAx>
      <c:valAx>
        <c:axId val="190336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35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Probably</c:v>
                </c:pt>
                <c:pt idx="1">
                  <c:v>Maybe</c:v>
                </c:pt>
                <c:pt idx="2">
                  <c:v>Unlikely</c:v>
                </c:pt>
              </c:strCache>
            </c:strRef>
          </c:cat>
          <c:val>
            <c:numRef>
              <c:f>Sheet1!$B$2:$B$4</c:f>
              <c:numCache>
                <c:formatCode>General</c:formatCode>
                <c:ptCount val="3"/>
                <c:pt idx="0">
                  <c:v>5</c:v>
                </c:pt>
                <c:pt idx="1">
                  <c:v>9</c:v>
                </c:pt>
                <c:pt idx="2">
                  <c:v>6</c:v>
                </c:pt>
              </c:numCache>
            </c:numRef>
          </c:val>
        </c:ser>
        <c:dLbls>
          <c:showLegendKey val="0"/>
          <c:showVal val="0"/>
          <c:showCatName val="0"/>
          <c:showSerName val="0"/>
          <c:showPercent val="0"/>
          <c:showBubbleSize val="0"/>
        </c:dLbls>
        <c:gapWidth val="219"/>
        <c:overlap val="-27"/>
        <c:axId val="190338464"/>
        <c:axId val="190339024"/>
      </c:barChart>
      <c:catAx>
        <c:axId val="190338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39024"/>
        <c:crosses val="autoZero"/>
        <c:auto val="1"/>
        <c:lblAlgn val="ctr"/>
        <c:lblOffset val="100"/>
        <c:noMultiLvlLbl val="0"/>
      </c:catAx>
      <c:valAx>
        <c:axId val="190339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38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Probably</c:v>
                </c:pt>
                <c:pt idx="1">
                  <c:v>Maybe</c:v>
                </c:pt>
                <c:pt idx="2">
                  <c:v>Unlikely</c:v>
                </c:pt>
              </c:strCache>
            </c:strRef>
          </c:cat>
          <c:val>
            <c:numRef>
              <c:f>Sheet1!$B$2:$B$4</c:f>
              <c:numCache>
                <c:formatCode>General</c:formatCode>
                <c:ptCount val="3"/>
                <c:pt idx="0">
                  <c:v>3</c:v>
                </c:pt>
                <c:pt idx="1">
                  <c:v>6</c:v>
                </c:pt>
                <c:pt idx="2">
                  <c:v>9</c:v>
                </c:pt>
              </c:numCache>
            </c:numRef>
          </c:val>
        </c:ser>
        <c:dLbls>
          <c:showLegendKey val="0"/>
          <c:showVal val="0"/>
          <c:showCatName val="0"/>
          <c:showSerName val="0"/>
          <c:showPercent val="0"/>
          <c:showBubbleSize val="0"/>
        </c:dLbls>
        <c:gapWidth val="219"/>
        <c:overlap val="-27"/>
        <c:axId val="190341264"/>
        <c:axId val="190341824"/>
      </c:barChart>
      <c:catAx>
        <c:axId val="190341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41824"/>
        <c:crosses val="autoZero"/>
        <c:auto val="1"/>
        <c:lblAlgn val="ctr"/>
        <c:lblOffset val="100"/>
        <c:noMultiLvlLbl val="0"/>
      </c:catAx>
      <c:valAx>
        <c:axId val="190341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41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chemeClr val="accent1"/>
            </a:solidFill>
            <a:ln>
              <a:noFill/>
            </a:ln>
            <a:effectLst/>
          </c:spPr>
          <c:invertIfNegative val="0"/>
          <c:cat>
            <c:strRef>
              <c:f>Sheet1!$A$2:$A$7</c:f>
              <c:strCache>
                <c:ptCount val="6"/>
                <c:pt idx="0">
                  <c:v>Below 20</c:v>
                </c:pt>
                <c:pt idx="1">
                  <c:v>21-50</c:v>
                </c:pt>
                <c:pt idx="2">
                  <c:v>51-100</c:v>
                </c:pt>
                <c:pt idx="3">
                  <c:v>101-200</c:v>
                </c:pt>
                <c:pt idx="4">
                  <c:v>201-500</c:v>
                </c:pt>
                <c:pt idx="5">
                  <c:v>Over 500</c:v>
                </c:pt>
              </c:strCache>
            </c:strRef>
          </c:cat>
          <c:val>
            <c:numRef>
              <c:f>Sheet1!$B$2:$B$7</c:f>
              <c:numCache>
                <c:formatCode>General</c:formatCode>
                <c:ptCount val="6"/>
                <c:pt idx="0">
                  <c:v>1</c:v>
                </c:pt>
                <c:pt idx="1">
                  <c:v>6</c:v>
                </c:pt>
                <c:pt idx="2">
                  <c:v>4</c:v>
                </c:pt>
                <c:pt idx="4">
                  <c:v>5</c:v>
                </c:pt>
                <c:pt idx="5">
                  <c:v>9</c:v>
                </c:pt>
              </c:numCache>
            </c:numRef>
          </c:val>
        </c:ser>
        <c:dLbls>
          <c:showLegendKey val="0"/>
          <c:showVal val="0"/>
          <c:showCatName val="0"/>
          <c:showSerName val="0"/>
          <c:showPercent val="0"/>
          <c:showBubbleSize val="0"/>
        </c:dLbls>
        <c:gapWidth val="219"/>
        <c:overlap val="-27"/>
        <c:axId val="152835536"/>
        <c:axId val="152836096"/>
      </c:barChart>
      <c:catAx>
        <c:axId val="152835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6096"/>
        <c:crosses val="autoZero"/>
        <c:auto val="1"/>
        <c:lblAlgn val="ctr"/>
        <c:lblOffset val="100"/>
        <c:noMultiLvlLbl val="0"/>
      </c:catAx>
      <c:valAx>
        <c:axId val="152836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5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Academic tutors</c:v>
                </c:pt>
                <c:pt idx="1">
                  <c:v>Quality Assurance Unit</c:v>
                </c:pt>
                <c:pt idx="2">
                  <c:v>Academic tutors and Quality Assurance Unit</c:v>
                </c:pt>
                <c:pt idx="3">
                  <c:v>Named individual/ academic head</c:v>
                </c:pt>
                <c:pt idx="4">
                  <c:v>Faculty Committee</c:v>
                </c:pt>
                <c:pt idx="5">
                  <c:v>Admissions Officer</c:v>
                </c:pt>
              </c:strCache>
            </c:strRef>
          </c:cat>
          <c:val>
            <c:numRef>
              <c:f>Sheet1!$B$2:$B$7</c:f>
              <c:numCache>
                <c:formatCode>General</c:formatCode>
                <c:ptCount val="6"/>
                <c:pt idx="0">
                  <c:v>5</c:v>
                </c:pt>
                <c:pt idx="1">
                  <c:v>0</c:v>
                </c:pt>
                <c:pt idx="2">
                  <c:v>6</c:v>
                </c:pt>
                <c:pt idx="3">
                  <c:v>7</c:v>
                </c:pt>
                <c:pt idx="4">
                  <c:v>2</c:v>
                </c:pt>
                <c:pt idx="5">
                  <c:v>1</c:v>
                </c:pt>
              </c:numCache>
            </c:numRef>
          </c:val>
        </c:ser>
        <c:dLbls>
          <c:showLegendKey val="0"/>
          <c:showVal val="0"/>
          <c:showCatName val="0"/>
          <c:showSerName val="0"/>
          <c:showPercent val="0"/>
          <c:showBubbleSize val="0"/>
        </c:dLbls>
        <c:gapWidth val="219"/>
        <c:overlap val="-27"/>
        <c:axId val="190344064"/>
        <c:axId val="190344624"/>
      </c:barChart>
      <c:catAx>
        <c:axId val="190344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44624"/>
        <c:crosses val="autoZero"/>
        <c:auto val="1"/>
        <c:lblAlgn val="ctr"/>
        <c:lblOffset val="100"/>
        <c:noMultiLvlLbl val="0"/>
      </c:catAx>
      <c:valAx>
        <c:axId val="190344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44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Each is assessed on merit</c:v>
                </c:pt>
                <c:pt idx="1">
                  <c:v>Consult with an external body eg NARIC</c:v>
                </c:pt>
                <c:pt idx="2">
                  <c:v>We have a list</c:v>
                </c:pt>
                <c:pt idx="3">
                  <c:v>We use someone else's list</c:v>
                </c:pt>
                <c:pt idx="4">
                  <c:v>Mapped against learning outcomes</c:v>
                </c:pt>
              </c:strCache>
            </c:strRef>
          </c:cat>
          <c:val>
            <c:numRef>
              <c:f>Sheet1!$B$2:$B$6</c:f>
              <c:numCache>
                <c:formatCode>General</c:formatCode>
                <c:ptCount val="5"/>
                <c:pt idx="0">
                  <c:v>13</c:v>
                </c:pt>
                <c:pt idx="1">
                  <c:v>7</c:v>
                </c:pt>
                <c:pt idx="2">
                  <c:v>4</c:v>
                </c:pt>
                <c:pt idx="3">
                  <c:v>0</c:v>
                </c:pt>
                <c:pt idx="4">
                  <c:v>2</c:v>
                </c:pt>
              </c:numCache>
            </c:numRef>
          </c:val>
        </c:ser>
        <c:dLbls>
          <c:showLegendKey val="0"/>
          <c:showVal val="0"/>
          <c:showCatName val="0"/>
          <c:showSerName val="0"/>
          <c:showPercent val="0"/>
          <c:showBubbleSize val="0"/>
        </c:dLbls>
        <c:gapWidth val="219"/>
        <c:overlap val="-27"/>
        <c:axId val="190346864"/>
        <c:axId val="190347424"/>
      </c:barChart>
      <c:catAx>
        <c:axId val="19034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47424"/>
        <c:crosses val="autoZero"/>
        <c:auto val="1"/>
        <c:lblAlgn val="ctr"/>
        <c:lblOffset val="100"/>
        <c:noMultiLvlLbl val="0"/>
      </c:catAx>
      <c:valAx>
        <c:axId val="19034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346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Portfolio of evidence</c:v>
                </c:pt>
                <c:pt idx="1">
                  <c:v>Reflective review</c:v>
                </c:pt>
                <c:pt idx="2">
                  <c:v>Portfolio and reflective review </c:v>
                </c:pt>
                <c:pt idx="3">
                  <c:v>Written assessment</c:v>
                </c:pt>
              </c:strCache>
            </c:strRef>
          </c:cat>
          <c:val>
            <c:numRef>
              <c:f>Sheet1!$B$2:$B$5</c:f>
              <c:numCache>
                <c:formatCode>General</c:formatCode>
                <c:ptCount val="4"/>
                <c:pt idx="0">
                  <c:v>7</c:v>
                </c:pt>
                <c:pt idx="1">
                  <c:v>1</c:v>
                </c:pt>
                <c:pt idx="2">
                  <c:v>11</c:v>
                </c:pt>
                <c:pt idx="3">
                  <c:v>1</c:v>
                </c:pt>
              </c:numCache>
            </c:numRef>
          </c:val>
        </c:ser>
        <c:dLbls>
          <c:showLegendKey val="0"/>
          <c:showVal val="0"/>
          <c:showCatName val="0"/>
          <c:showSerName val="0"/>
          <c:showPercent val="0"/>
          <c:showBubbleSize val="0"/>
        </c:dLbls>
        <c:gapWidth val="219"/>
        <c:overlap val="-27"/>
        <c:axId val="191443536"/>
        <c:axId val="191444096"/>
      </c:barChart>
      <c:catAx>
        <c:axId val="191443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444096"/>
        <c:crosses val="autoZero"/>
        <c:auto val="1"/>
        <c:lblAlgn val="ctr"/>
        <c:lblOffset val="100"/>
        <c:noMultiLvlLbl val="0"/>
      </c:catAx>
      <c:valAx>
        <c:axId val="191444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443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Statement summarising professional attainment</c:v>
                </c:pt>
                <c:pt idx="1">
                  <c:v>Reference to evidence of professional attainment</c:v>
                </c:pt>
                <c:pt idx="2">
                  <c:v>Use of academic literature</c:v>
                </c:pt>
                <c:pt idx="3">
                  <c:v>Statement outlining future actions</c:v>
                </c:pt>
              </c:strCache>
            </c:strRef>
          </c:cat>
          <c:val>
            <c:numRef>
              <c:f>Sheet1!$B$2:$B$5</c:f>
              <c:numCache>
                <c:formatCode>General</c:formatCode>
                <c:ptCount val="4"/>
                <c:pt idx="0">
                  <c:v>10</c:v>
                </c:pt>
                <c:pt idx="1">
                  <c:v>11</c:v>
                </c:pt>
                <c:pt idx="2">
                  <c:v>9</c:v>
                </c:pt>
                <c:pt idx="3">
                  <c:v>8</c:v>
                </c:pt>
              </c:numCache>
            </c:numRef>
          </c:val>
        </c:ser>
        <c:dLbls>
          <c:showLegendKey val="0"/>
          <c:showVal val="0"/>
          <c:showCatName val="0"/>
          <c:showSerName val="0"/>
          <c:showPercent val="0"/>
          <c:showBubbleSize val="0"/>
        </c:dLbls>
        <c:gapWidth val="219"/>
        <c:overlap val="-27"/>
        <c:axId val="191446336"/>
        <c:axId val="191446896"/>
      </c:barChart>
      <c:catAx>
        <c:axId val="191446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446896"/>
        <c:crosses val="autoZero"/>
        <c:auto val="1"/>
        <c:lblAlgn val="ctr"/>
        <c:lblOffset val="100"/>
        <c:noMultiLvlLbl val="0"/>
      </c:catAx>
      <c:valAx>
        <c:axId val="191446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446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chemeClr val="accent1"/>
            </a:solidFill>
            <a:ln>
              <a:noFill/>
            </a:ln>
            <a:effectLst/>
          </c:spPr>
          <c:invertIfNegative val="0"/>
          <c:cat>
            <c:strRef>
              <c:f>Sheet1!$A$2:$A$5</c:f>
              <c:strCache>
                <c:ptCount val="4"/>
                <c:pt idx="0">
                  <c:v>None</c:v>
                </c:pt>
                <c:pt idx="1">
                  <c:v>0-20%</c:v>
                </c:pt>
                <c:pt idx="2">
                  <c:v>21-50%</c:v>
                </c:pt>
                <c:pt idx="3">
                  <c:v>51-100%</c:v>
                </c:pt>
              </c:strCache>
            </c:strRef>
          </c:cat>
          <c:val>
            <c:numRef>
              <c:f>Sheet1!$B$2:$B$5</c:f>
              <c:numCache>
                <c:formatCode>General</c:formatCode>
                <c:ptCount val="4"/>
                <c:pt idx="0">
                  <c:v>6</c:v>
                </c:pt>
                <c:pt idx="1">
                  <c:v>7</c:v>
                </c:pt>
                <c:pt idx="2">
                  <c:v>4</c:v>
                </c:pt>
                <c:pt idx="3">
                  <c:v>8</c:v>
                </c:pt>
              </c:numCache>
            </c:numRef>
          </c:val>
        </c:ser>
        <c:dLbls>
          <c:showLegendKey val="0"/>
          <c:showVal val="0"/>
          <c:showCatName val="0"/>
          <c:showSerName val="0"/>
          <c:showPercent val="0"/>
          <c:showBubbleSize val="0"/>
        </c:dLbls>
        <c:gapWidth val="219"/>
        <c:overlap val="-27"/>
        <c:axId val="152838336"/>
        <c:axId val="152838896"/>
      </c:barChart>
      <c:catAx>
        <c:axId val="152838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8896"/>
        <c:crosses val="autoZero"/>
        <c:auto val="1"/>
        <c:lblAlgn val="ctr"/>
        <c:lblOffset val="100"/>
        <c:noMultiLvlLbl val="0"/>
      </c:catAx>
      <c:valAx>
        <c:axId val="152838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38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Online materials produced by yourself/ colleagues</c:v>
                </c:pt>
                <c:pt idx="1">
                  <c:v>Online materials produced by the university</c:v>
                </c:pt>
                <c:pt idx="2">
                  <c:v>Online materials produced by yourself/ colleagues and the university</c:v>
                </c:pt>
              </c:strCache>
            </c:strRef>
          </c:cat>
          <c:val>
            <c:numRef>
              <c:f>Sheet1!$B$2:$B$4</c:f>
              <c:numCache>
                <c:formatCode>General</c:formatCode>
                <c:ptCount val="3"/>
                <c:pt idx="0">
                  <c:v>7</c:v>
                </c:pt>
                <c:pt idx="1">
                  <c:v>3</c:v>
                </c:pt>
                <c:pt idx="2">
                  <c:v>16</c:v>
                </c:pt>
              </c:numCache>
            </c:numRef>
          </c:val>
        </c:ser>
        <c:dLbls>
          <c:showLegendKey val="0"/>
          <c:showVal val="0"/>
          <c:showCatName val="0"/>
          <c:showSerName val="0"/>
          <c:showPercent val="0"/>
          <c:showBubbleSize val="0"/>
        </c:dLbls>
        <c:gapWidth val="219"/>
        <c:overlap val="-27"/>
        <c:axId val="152841136"/>
        <c:axId val="152841696"/>
      </c:barChart>
      <c:catAx>
        <c:axId val="15284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41696"/>
        <c:crosses val="autoZero"/>
        <c:auto val="1"/>
        <c:lblAlgn val="ctr"/>
        <c:lblOffset val="100"/>
        <c:noMultiLvlLbl val="0"/>
      </c:catAx>
      <c:valAx>
        <c:axId val="152841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41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Created a programme VLE</c:v>
                </c:pt>
                <c:pt idx="1">
                  <c:v>Created content for a programme VLE</c:v>
                </c:pt>
                <c:pt idx="2">
                  <c:v>Created content for a subject discipline module</c:v>
                </c:pt>
                <c:pt idx="3">
                  <c:v>Created content a work based (experiential learning) module</c:v>
                </c:pt>
                <c:pt idx="4">
                  <c:v>Other</c:v>
                </c:pt>
              </c:strCache>
            </c:strRef>
          </c:cat>
          <c:val>
            <c:numRef>
              <c:f>Sheet1!$B$2:$B$6</c:f>
              <c:numCache>
                <c:formatCode>General</c:formatCode>
                <c:ptCount val="5"/>
                <c:pt idx="0">
                  <c:v>13</c:v>
                </c:pt>
                <c:pt idx="1">
                  <c:v>18</c:v>
                </c:pt>
                <c:pt idx="2">
                  <c:v>15</c:v>
                </c:pt>
                <c:pt idx="3">
                  <c:v>15</c:v>
                </c:pt>
                <c:pt idx="4">
                  <c:v>7</c:v>
                </c:pt>
              </c:numCache>
            </c:numRef>
          </c:val>
        </c:ser>
        <c:dLbls>
          <c:showLegendKey val="0"/>
          <c:showVal val="0"/>
          <c:showCatName val="0"/>
          <c:showSerName val="0"/>
          <c:showPercent val="0"/>
          <c:showBubbleSize val="0"/>
        </c:dLbls>
        <c:gapWidth val="219"/>
        <c:overlap val="-27"/>
        <c:axId val="152843936"/>
        <c:axId val="152844496"/>
      </c:barChart>
      <c:catAx>
        <c:axId val="152843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44496"/>
        <c:crosses val="autoZero"/>
        <c:auto val="1"/>
        <c:lblAlgn val="ctr"/>
        <c:lblOffset val="100"/>
        <c:noMultiLvlLbl val="0"/>
      </c:catAx>
      <c:valAx>
        <c:axId val="15284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2843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484106153397494E-2"/>
          <c:y val="3.5714285714285712E-2"/>
          <c:w val="0.9190529308836396"/>
          <c:h val="0.8207011623547056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Programme leader </c:v>
                </c:pt>
                <c:pt idx="1">
                  <c:v>Module leader</c:v>
                </c:pt>
                <c:pt idx="2">
                  <c:v>Librarian</c:v>
                </c:pt>
                <c:pt idx="3">
                  <c:v>IT specialist</c:v>
                </c:pt>
                <c:pt idx="4">
                  <c:v>Shared responsibility</c:v>
                </c:pt>
                <c:pt idx="5">
                  <c:v>Administrator</c:v>
                </c:pt>
              </c:strCache>
            </c:strRef>
          </c:cat>
          <c:val>
            <c:numRef>
              <c:f>Sheet1!$B$2:$B$7</c:f>
              <c:numCache>
                <c:formatCode>General</c:formatCode>
                <c:ptCount val="6"/>
                <c:pt idx="0">
                  <c:v>10</c:v>
                </c:pt>
                <c:pt idx="1">
                  <c:v>16</c:v>
                </c:pt>
                <c:pt idx="2">
                  <c:v>8</c:v>
                </c:pt>
                <c:pt idx="3">
                  <c:v>3</c:v>
                </c:pt>
                <c:pt idx="4">
                  <c:v>11</c:v>
                </c:pt>
                <c:pt idx="5">
                  <c:v>1</c:v>
                </c:pt>
              </c:numCache>
            </c:numRef>
          </c:val>
        </c:ser>
        <c:dLbls>
          <c:showLegendKey val="0"/>
          <c:showVal val="0"/>
          <c:showCatName val="0"/>
          <c:showSerName val="0"/>
          <c:showPercent val="0"/>
          <c:showBubbleSize val="0"/>
        </c:dLbls>
        <c:gapWidth val="219"/>
        <c:overlap val="-27"/>
        <c:axId val="153268048"/>
        <c:axId val="153268608"/>
      </c:barChart>
      <c:catAx>
        <c:axId val="153268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68608"/>
        <c:crosses val="autoZero"/>
        <c:auto val="1"/>
        <c:lblAlgn val="ctr"/>
        <c:lblOffset val="100"/>
        <c:noMultiLvlLbl val="0"/>
      </c:catAx>
      <c:valAx>
        <c:axId val="153268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68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e-books</c:v>
                </c:pt>
                <c:pt idx="1">
                  <c:v>Online journals</c:v>
                </c:pt>
                <c:pt idx="2">
                  <c:v>Other online Library resources</c:v>
                </c:pt>
                <c:pt idx="3">
                  <c:v>Online study guides</c:v>
                </c:pt>
                <c:pt idx="4">
                  <c:v>Don't know</c:v>
                </c:pt>
              </c:strCache>
            </c:strRef>
          </c:cat>
          <c:val>
            <c:numRef>
              <c:f>Sheet1!$B$2:$B$6</c:f>
              <c:numCache>
                <c:formatCode>General</c:formatCode>
                <c:ptCount val="5"/>
                <c:pt idx="0">
                  <c:v>25</c:v>
                </c:pt>
                <c:pt idx="1">
                  <c:v>24</c:v>
                </c:pt>
                <c:pt idx="2">
                  <c:v>24</c:v>
                </c:pt>
                <c:pt idx="3">
                  <c:v>25</c:v>
                </c:pt>
                <c:pt idx="4">
                  <c:v>1</c:v>
                </c:pt>
              </c:numCache>
            </c:numRef>
          </c:val>
        </c:ser>
        <c:dLbls>
          <c:showLegendKey val="0"/>
          <c:showVal val="0"/>
          <c:showCatName val="0"/>
          <c:showSerName val="0"/>
          <c:showPercent val="0"/>
          <c:showBubbleSize val="0"/>
        </c:dLbls>
        <c:gapWidth val="219"/>
        <c:overlap val="-27"/>
        <c:axId val="153270848"/>
        <c:axId val="153271408"/>
      </c:barChart>
      <c:catAx>
        <c:axId val="153270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1408"/>
        <c:crosses val="autoZero"/>
        <c:auto val="1"/>
        <c:lblAlgn val="ctr"/>
        <c:lblOffset val="100"/>
        <c:noMultiLvlLbl val="0"/>
      </c:catAx>
      <c:valAx>
        <c:axId val="153271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0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Sheet1!$A$2:$A$8</c:f>
              <c:strCache>
                <c:ptCount val="7"/>
                <c:pt idx="0">
                  <c:v>Online news source (BBC)</c:v>
                </c:pt>
                <c:pt idx="1">
                  <c:v>Online Government source</c:v>
                </c:pt>
                <c:pt idx="2">
                  <c:v>Professional bodies and other organisations</c:v>
                </c:pt>
                <c:pt idx="3">
                  <c:v>Free online academic gateways (eg Intute)</c:v>
                </c:pt>
                <c:pt idx="4">
                  <c:v>subscription academic sources (eg Questra)</c:v>
                </c:pt>
                <c:pt idx="5">
                  <c:v>Other subscriptions sources</c:v>
                </c:pt>
                <c:pt idx="6">
                  <c:v>Don't know</c:v>
                </c:pt>
              </c:strCache>
            </c:strRef>
          </c:cat>
          <c:val>
            <c:numRef>
              <c:f>Sheet1!$B$2:$B$8</c:f>
              <c:numCache>
                <c:formatCode>General</c:formatCode>
                <c:ptCount val="7"/>
                <c:pt idx="0">
                  <c:v>13</c:v>
                </c:pt>
                <c:pt idx="1">
                  <c:v>18</c:v>
                </c:pt>
                <c:pt idx="2">
                  <c:v>19</c:v>
                </c:pt>
                <c:pt idx="3">
                  <c:v>21</c:v>
                </c:pt>
                <c:pt idx="4">
                  <c:v>13</c:v>
                </c:pt>
                <c:pt idx="5">
                  <c:v>1</c:v>
                </c:pt>
                <c:pt idx="6">
                  <c:v>6</c:v>
                </c:pt>
              </c:numCache>
            </c:numRef>
          </c:val>
        </c:ser>
        <c:dLbls>
          <c:showLegendKey val="0"/>
          <c:showVal val="0"/>
          <c:showCatName val="0"/>
          <c:showSerName val="0"/>
          <c:showPercent val="0"/>
          <c:showBubbleSize val="0"/>
        </c:dLbls>
        <c:gapWidth val="219"/>
        <c:overlap val="-27"/>
        <c:axId val="153273648"/>
        <c:axId val="153274208"/>
      </c:barChart>
      <c:catAx>
        <c:axId val="15327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4208"/>
        <c:crosses val="autoZero"/>
        <c:auto val="1"/>
        <c:lblAlgn val="ctr"/>
        <c:lblOffset val="100"/>
        <c:noMultiLvlLbl val="0"/>
      </c:catAx>
      <c:valAx>
        <c:axId val="153274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273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3162959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F7FC7B-A525-4848-A8AD-3A1D68B398D1}" type="datetimeFigureOut">
              <a:rPr lang="en-GB" smtClean="0"/>
              <a:t>20/01/2016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336232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2350908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623481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40556116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34477962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3329847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2605706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195271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2626123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2676942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7F7FC7B-A525-4848-A8AD-3A1D68B398D1}" type="datetimeFigureOut">
              <a:rPr lang="en-GB" smtClean="0"/>
              <a:t>20/01/2016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10495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7F7FC7B-A525-4848-A8AD-3A1D68B398D1}" type="datetimeFigureOut">
              <a:rPr lang="en-GB" smtClean="0"/>
              <a:t>20/01/2016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2244451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3562001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3300588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7F7FC7B-A525-4848-A8AD-3A1D68B398D1}" type="datetimeFigureOut">
              <a:rPr lang="en-GB" smtClean="0"/>
              <a:t>20/01/2016</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4159803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F7FC7B-A525-4848-A8AD-3A1D68B398D1}" type="datetimeFigureOut">
              <a:rPr lang="en-GB" smtClean="0"/>
              <a:t>20/01/2016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D8F863-3634-44C7-A919-45428E2E5FF6}" type="slidenum">
              <a:rPr lang="en-GB" smtClean="0"/>
              <a:t>‹#›</a:t>
            </a:fld>
            <a:endParaRPr lang="en-GB"/>
          </a:p>
        </p:txBody>
      </p:sp>
    </p:spTree>
    <p:extLst>
      <p:ext uri="{BB962C8B-B14F-4D97-AF65-F5344CB8AC3E}">
        <p14:creationId xmlns:p14="http://schemas.microsoft.com/office/powerpoint/2010/main" val="642481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7F7FC7B-A525-4848-A8AD-3A1D68B398D1}" type="datetimeFigureOut">
              <a:rPr lang="en-GB" smtClean="0"/>
              <a:t>20/01/2016</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7D8F863-3634-44C7-A919-45428E2E5FF6}" type="slidenum">
              <a:rPr lang="en-GB" smtClean="0"/>
              <a:t>‹#›</a:t>
            </a:fld>
            <a:endParaRPr lang="en-GB"/>
          </a:p>
        </p:txBody>
      </p:sp>
    </p:spTree>
    <p:extLst>
      <p:ext uri="{BB962C8B-B14F-4D97-AF65-F5344CB8AC3E}">
        <p14:creationId xmlns:p14="http://schemas.microsoft.com/office/powerpoint/2010/main" val="392281585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400" dirty="0"/>
              <a:t>Repurposing MOOCs for the Accreditation of Prior Learning: A survey of practice in University Work Based Learning departments.</a:t>
            </a:r>
            <a:br>
              <a:rPr lang="en-GB" sz="4400" dirty="0"/>
            </a:br>
            <a:endParaRPr lang="en-GB" sz="4400" dirty="0"/>
          </a:p>
        </p:txBody>
      </p:sp>
      <p:sp>
        <p:nvSpPr>
          <p:cNvPr id="3" name="Subtitle 2"/>
          <p:cNvSpPr>
            <a:spLocks noGrp="1"/>
          </p:cNvSpPr>
          <p:nvPr>
            <p:ph type="subTitle" idx="1"/>
          </p:nvPr>
        </p:nvSpPr>
        <p:spPr/>
        <p:txBody>
          <a:bodyPr/>
          <a:lstStyle/>
          <a:p>
            <a:r>
              <a:rPr lang="en-GB" dirty="0" smtClean="0"/>
              <a:t>Dr Jon Talbot</a:t>
            </a:r>
          </a:p>
          <a:p>
            <a:r>
              <a:rPr lang="en-GB" dirty="0" smtClean="0"/>
              <a:t>University of </a:t>
            </a:r>
            <a:r>
              <a:rPr lang="en-GB" dirty="0" err="1" smtClean="0"/>
              <a:t>chester</a:t>
            </a:r>
            <a:endParaRPr lang="en-GB" dirty="0"/>
          </a:p>
        </p:txBody>
      </p:sp>
    </p:spTree>
    <p:extLst>
      <p:ext uri="{BB962C8B-B14F-4D97-AF65-F5344CB8AC3E}">
        <p14:creationId xmlns:p14="http://schemas.microsoft.com/office/powerpoint/2010/main" val="1368907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produces online learning materials? (n=26)</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95542720"/>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2897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 of content created (n=26)</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3706829"/>
              </p:ext>
            </p:extLst>
          </p:nvPr>
        </p:nvGraphicFramePr>
        <p:xfrm>
          <a:off x="830180" y="2207017"/>
          <a:ext cx="8947150"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94566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Responsibility for inducting students into the use of online materials (n=26)</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15368573"/>
              </p:ext>
            </p:extLst>
          </p:nvPr>
        </p:nvGraphicFramePr>
        <p:xfrm>
          <a:off x="760392" y="2397023"/>
          <a:ext cx="929044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53555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Internal online resources students are directed to (n=26)</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4945434"/>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77358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 online resources students are directed to (n=24)</a:t>
            </a:r>
            <a:endParaRPr lang="en-GB" dirty="0"/>
          </a:p>
        </p:txBody>
      </p:sp>
      <p:graphicFrame>
        <p:nvGraphicFramePr>
          <p:cNvPr id="4" name="Content Placeholder 3"/>
          <p:cNvGraphicFramePr>
            <a:graphicFrameLocks noGrp="1"/>
          </p:cNvGraphicFramePr>
          <p:nvPr>
            <p:ph idx="1"/>
          </p:nvPr>
        </p:nvGraphicFramePr>
        <p:xfrm>
          <a:off x="758825" y="2028825"/>
          <a:ext cx="8947150" cy="41957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33813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Attitudes towards Wikipedia (n=25)</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1360556"/>
              </p:ext>
            </p:extLst>
          </p:nvPr>
        </p:nvGraphicFramePr>
        <p:xfrm>
          <a:off x="646111" y="2135765"/>
          <a:ext cx="8947150"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56587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of free online books (n=14)</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0461099"/>
              </p:ext>
            </p:extLst>
          </p:nvPr>
        </p:nvGraphicFramePr>
        <p:xfrm>
          <a:off x="748145" y="2052638"/>
          <a:ext cx="9302318" cy="44550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14327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of freely available videos (n=17)</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0197810"/>
              </p:ext>
            </p:extLst>
          </p:nvPr>
        </p:nvGraphicFramePr>
        <p:xfrm>
          <a:off x="546636" y="2171391"/>
          <a:ext cx="9504198" cy="45262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2225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of other non-MOOC academic sources (n=18)</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71236380"/>
              </p:ext>
            </p:extLst>
          </p:nvPr>
        </p:nvGraphicFramePr>
        <p:xfrm>
          <a:off x="646111" y="2196934"/>
          <a:ext cx="9404352" cy="405146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33378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of MOOCs (n=20)</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34135310"/>
              </p:ext>
            </p:extLst>
          </p:nvPr>
        </p:nvGraphicFramePr>
        <p:xfrm>
          <a:off x="760021" y="2052638"/>
          <a:ext cx="929044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87094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6883" y="471454"/>
            <a:ext cx="6096000" cy="1277786"/>
          </a:xfrm>
          <a:prstGeom prst="rect">
            <a:avLst/>
          </a:prstGeom>
        </p:spPr>
        <p:txBody>
          <a:bodyPr>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“The issue of formally recognizing a MOOC for academic credit is in its infancy while the proliferation of open learning resources continues to grow exponentially</a:t>
            </a:r>
            <a:r>
              <a:rPr lang="en-GB" dirty="0" smtClean="0">
                <a:latin typeface="Century Gothic" panose="020B0502020202020204" pitchFamily="34" charset="0"/>
                <a:ea typeface="Calibri" panose="020F0502020204030204" pitchFamily="34" charset="0"/>
                <a:cs typeface="Times New Roman" panose="02020603050405020304" pitchFamily="18" charset="0"/>
              </a:rPr>
              <a:t>.” (Moss 2013)</a:t>
            </a:r>
            <a:endParaRPr lang="en-GB"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5628903" y="4768997"/>
            <a:ext cx="6096000" cy="1870512"/>
          </a:xfrm>
          <a:prstGeom prst="rect">
            <a:avLst/>
          </a:prstGeom>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“This paper rests on the premise that there </a:t>
            </a:r>
            <a:r>
              <a:rPr lang="en-GB" i="1" dirty="0">
                <a:latin typeface="Century Gothic" panose="020B0502020202020204" pitchFamily="34" charset="0"/>
                <a:ea typeface="Calibri" panose="020F0502020204030204" pitchFamily="34" charset="0"/>
                <a:cs typeface="Times New Roman" panose="02020603050405020304" pitchFamily="18" charset="0"/>
              </a:rPr>
              <a:t>ought to be, </a:t>
            </a:r>
            <a:r>
              <a:rPr lang="en-GB" dirty="0">
                <a:latin typeface="Century Gothic" panose="020B0502020202020204" pitchFamily="34" charset="0"/>
                <a:ea typeface="Calibri" panose="020F0502020204030204" pitchFamily="34" charset="0"/>
                <a:cs typeface="Times New Roman" panose="02020603050405020304" pitchFamily="18" charset="0"/>
              </a:rPr>
              <a:t>or needs to be, a viable system of assessment introduced that will enable accredited institutions of higher education to award credit to learners who have successfully completed an open course somewhere</a:t>
            </a:r>
            <a:r>
              <a:rPr lang="en-GB" dirty="0" smtClean="0">
                <a:latin typeface="Century Gothic" panose="020B0502020202020204" pitchFamily="34" charset="0"/>
                <a:ea typeface="Calibri" panose="020F0502020204030204" pitchFamily="34" charset="0"/>
                <a:cs typeface="Times New Roman" panose="02020603050405020304" pitchFamily="18" charset="0"/>
              </a:rPr>
              <a:t>.”  (Conrad 2013)</a:t>
            </a:r>
            <a:endParaRPr lang="en-GB"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700643" y="3605882"/>
            <a:ext cx="8431481" cy="923330"/>
          </a:xfrm>
          <a:prstGeom prst="rect">
            <a:avLst/>
          </a:prstGeom>
        </p:spPr>
        <p:txBody>
          <a:bodyPr wrap="square">
            <a:spAutoFit/>
          </a:bodyPr>
          <a:lstStyle/>
          <a:p>
            <a:r>
              <a:rPr lang="en-GB" dirty="0" smtClean="0">
                <a:latin typeface="Century Gothic" panose="020B0502020202020204" pitchFamily="34" charset="0"/>
              </a:rPr>
              <a:t>“Certification </a:t>
            </a:r>
            <a:r>
              <a:rPr lang="en-GB" dirty="0">
                <a:latin typeface="Century Gothic" panose="020B0502020202020204" pitchFamily="34" charset="0"/>
              </a:rPr>
              <a:t>is the key battle for the future of MOOCs. A significant subset of MOOC participants are motivated by getting a certificate considered as the equivalent to on -campus certificates</a:t>
            </a:r>
            <a:r>
              <a:rPr lang="en-GB" dirty="0" smtClean="0">
                <a:latin typeface="Century Gothic" panose="020B0502020202020204" pitchFamily="34" charset="0"/>
              </a:rPr>
              <a:t>.” (</a:t>
            </a:r>
            <a:r>
              <a:rPr lang="en-GB" dirty="0" err="1" smtClean="0">
                <a:latin typeface="Century Gothic" panose="020B0502020202020204" pitchFamily="34" charset="0"/>
              </a:rPr>
              <a:t>Dillenbourg</a:t>
            </a:r>
            <a:r>
              <a:rPr lang="en-GB" dirty="0" smtClean="0">
                <a:latin typeface="Century Gothic" panose="020B0502020202020204" pitchFamily="34" charset="0"/>
              </a:rPr>
              <a:t> 2015)</a:t>
            </a:r>
            <a:endParaRPr lang="en-GB" dirty="0">
              <a:latin typeface="Century Gothic" panose="020B0502020202020204" pitchFamily="34" charset="0"/>
            </a:endParaRPr>
          </a:p>
        </p:txBody>
      </p:sp>
      <p:sp>
        <p:nvSpPr>
          <p:cNvPr id="2" name="Rectangle 1"/>
          <p:cNvSpPr/>
          <p:nvPr/>
        </p:nvSpPr>
        <p:spPr>
          <a:xfrm>
            <a:off x="3344883" y="2077396"/>
            <a:ext cx="5573486" cy="1200329"/>
          </a:xfrm>
          <a:prstGeom prst="rect">
            <a:avLst/>
          </a:prstGeom>
        </p:spPr>
        <p:txBody>
          <a:bodyPr wrap="square">
            <a:spAutoFit/>
          </a:bodyPr>
          <a:lstStyle/>
          <a:p>
            <a:r>
              <a:rPr lang="en-GB" dirty="0" smtClean="0"/>
              <a:t>“The </a:t>
            </a:r>
            <a:r>
              <a:rPr lang="en-GB" dirty="0"/>
              <a:t>burning issues for MOOCs are the exploration of a viable business model and the accreditation of MOOC </a:t>
            </a:r>
            <a:r>
              <a:rPr lang="en-GB" dirty="0" smtClean="0"/>
              <a:t>learning” (Department for </a:t>
            </a:r>
            <a:r>
              <a:rPr lang="en-GB" dirty="0"/>
              <a:t>B</a:t>
            </a:r>
            <a:r>
              <a:rPr lang="en-GB" dirty="0" smtClean="0"/>
              <a:t>usiness Innovation and Skills 2013)</a:t>
            </a:r>
            <a:endParaRPr lang="en-GB" dirty="0"/>
          </a:p>
        </p:txBody>
      </p:sp>
    </p:spTree>
    <p:extLst>
      <p:ext uri="{BB962C8B-B14F-4D97-AF65-F5344CB8AC3E}">
        <p14:creationId xmlns:p14="http://schemas.microsoft.com/office/powerpoint/2010/main" val="3799430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APL/RPL in WBL Departments: currency of allowable APCL/RPCL </a:t>
            </a:r>
            <a:r>
              <a:rPr lang="en-GB" dirty="0" smtClean="0"/>
              <a:t>(n=24)</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7938960"/>
              </p:ext>
            </p:extLst>
          </p:nvPr>
        </p:nvGraphicFramePr>
        <p:xfrm>
          <a:off x="736270" y="2052638"/>
          <a:ext cx="9314193"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69995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Methods for giving currency to outdated APCL/RPCL (n=24)</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4073322"/>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69285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uses of APL/RPL (n=22)</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6595134"/>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74654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Estimated number of students admitted to WBL programmes on the basis of APL/ RPL claims (n=15)</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380958"/>
              </p:ext>
            </p:extLst>
          </p:nvPr>
        </p:nvGraphicFramePr>
        <p:xfrm>
          <a:off x="748145" y="2280062"/>
          <a:ext cx="9302318" cy="42988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384235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Evidence of APL/RPL as the basis for admission purposes (n=19)</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364437"/>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16503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 methods of APL/RPL claims for credit (n=19)</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9049569"/>
              </p:ext>
            </p:extLst>
          </p:nvPr>
        </p:nvGraphicFramePr>
        <p:xfrm>
          <a:off x="736270" y="2052638"/>
          <a:ext cx="9314193"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71905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Estimated number of students making APL claims for credit (n=24)</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5402227"/>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491541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Trojan horse v Procrustean approaches to curriculum (n=22)</a:t>
            </a:r>
            <a:endParaRPr lang="en-GB" dirty="0"/>
          </a:p>
        </p:txBody>
      </p:sp>
      <p:graphicFrame>
        <p:nvGraphicFramePr>
          <p:cNvPr id="4" name="Content Placeholder 3"/>
          <p:cNvGraphicFramePr>
            <a:graphicFrameLocks noGrp="1"/>
          </p:cNvGraphicFramePr>
          <p:nvPr>
            <p:ph idx="1"/>
          </p:nvPr>
        </p:nvGraphicFramePr>
        <p:xfrm>
          <a:off x="874713" y="2005013"/>
          <a:ext cx="8947150"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640119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Permitted APL/RPL as part of an award (n=22)</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9294213"/>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78922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APCL/RPCL or APEL/RPEL? (n=21)</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7778323"/>
              </p:ext>
            </p:extLst>
          </p:nvPr>
        </p:nvGraphicFramePr>
        <p:xfrm>
          <a:off x="1103313" y="2052638"/>
          <a:ext cx="8515700"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2299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7517" y="822944"/>
            <a:ext cx="10390909" cy="5245347"/>
          </a:xfrm>
        </p:spPr>
        <p:txBody>
          <a:bodyPr/>
          <a:lstStyle/>
          <a:p>
            <a:r>
              <a:rPr lang="en-GB" sz="2000" dirty="0" smtClean="0"/>
              <a:t>“..while in the first instance MOOCs will simply be for voluntary leisure learning, there is clearly the potential for these courses to be accredited and count towards degree programmes. A candidate who successfully completes a MOOC could pay a small fee in order to take an assessment and gain credit that counts towards a formal qualification. The intention would be that students could take a series of credits at very low cost before transferring to a full-cost course to ‘top up’ their qualification. This could be a very powerful way of delivering part-time distance learning at no extra cost to the state. The accreditation could either be done by the HEI that provided the MOOC, or it could be overseen by the Open University, since it is hosting the </a:t>
            </a:r>
            <a:r>
              <a:rPr lang="en-GB" sz="2000" dirty="0" err="1" smtClean="0"/>
              <a:t>FutureLearn</a:t>
            </a:r>
            <a:r>
              <a:rPr lang="en-GB" sz="2000" dirty="0" smtClean="0"/>
              <a:t> platform and has extensive experience in credit-based distance learning….We recommend that English HEIs should embrace the potential of new technologies by recognising credit from low-cost online courses so that they can count towards degree programmes. To make a start down this road we recommend that the Open University should accredit MOOCs provided via the </a:t>
            </a:r>
            <a:r>
              <a:rPr lang="en-GB" sz="2000" dirty="0" err="1" smtClean="0"/>
              <a:t>FutureLearn</a:t>
            </a:r>
            <a:r>
              <a:rPr lang="en-GB" sz="2000" dirty="0" smtClean="0"/>
              <a:t> platform so that they can count towards degree programmes offered by the OU itself and its partner institutions”</a:t>
            </a:r>
            <a:r>
              <a:rPr lang="en-GB" sz="1400" dirty="0" smtClean="0"/>
              <a:t/>
            </a:r>
            <a:br>
              <a:rPr lang="en-GB" sz="1400" dirty="0" smtClean="0"/>
            </a:br>
            <a:endParaRPr lang="en-GB" sz="1400" dirty="0"/>
          </a:p>
        </p:txBody>
      </p:sp>
      <p:sp>
        <p:nvSpPr>
          <p:cNvPr id="4" name="Text Placeholder 3"/>
          <p:cNvSpPr>
            <a:spLocks noGrp="1"/>
          </p:cNvSpPr>
          <p:nvPr>
            <p:ph type="body" sz="half" idx="4294967295"/>
          </p:nvPr>
        </p:nvSpPr>
        <p:spPr>
          <a:xfrm>
            <a:off x="724395" y="6163293"/>
            <a:ext cx="7280275" cy="510639"/>
          </a:xfrm>
        </p:spPr>
        <p:txBody>
          <a:bodyPr>
            <a:normAutofit fontScale="25000" lnSpcReduction="20000"/>
          </a:bodyPr>
          <a:lstStyle/>
          <a:p>
            <a:pPr marL="0" indent="0">
              <a:buNone/>
            </a:pPr>
            <a:r>
              <a:rPr lang="en-GB" sz="6200" dirty="0" smtClean="0"/>
              <a:t>‘</a:t>
            </a:r>
            <a:r>
              <a:rPr lang="en-GB" sz="6200" i="1" dirty="0" smtClean="0"/>
              <a:t>A critical path: Securing the future of higher education in England’</a:t>
            </a:r>
            <a:r>
              <a:rPr lang="en-GB" sz="6200" dirty="0" smtClean="0"/>
              <a:t> IPPR (2013, pp. 99-100)</a:t>
            </a:r>
          </a:p>
          <a:p>
            <a:endParaRPr lang="en-GB" dirty="0"/>
          </a:p>
        </p:txBody>
      </p:sp>
    </p:spTree>
    <p:extLst>
      <p:ext uri="{BB962C8B-B14F-4D97-AF65-F5344CB8AC3E}">
        <p14:creationId xmlns:p14="http://schemas.microsoft.com/office/powerpoint/2010/main" val="1581007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APEL/RPEL: specific or generic credit? (n=18)</a:t>
            </a:r>
            <a:endParaRPr lang="en-GB" dirty="0"/>
          </a:p>
        </p:txBody>
      </p:sp>
      <p:graphicFrame>
        <p:nvGraphicFramePr>
          <p:cNvPr id="4" name="Content Placeholder 3"/>
          <p:cNvGraphicFramePr>
            <a:graphicFrameLocks noGrp="1"/>
          </p:cNvGraphicFramePr>
          <p:nvPr>
            <p:ph idx="1"/>
          </p:nvPr>
        </p:nvGraphicFramePr>
        <p:xfrm>
          <a:off x="771525" y="2028825"/>
          <a:ext cx="8945563" cy="41957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145196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Acceptable sources of non-formal learning for APEL/RPEL claims (n=20)</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8716010"/>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80362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Acceptability of a certificate obtained via automated assessment as the basis for an APEL/RPEL claim (n=19)</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3900761"/>
              </p:ext>
            </p:extLst>
          </p:nvPr>
        </p:nvGraphicFramePr>
        <p:xfrm>
          <a:off x="646111" y="2256311"/>
          <a:ext cx="8361321" cy="423949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13447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Acceptability of a online source of learning as the basis for a APEL/RPEL claim (n=20)</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2979653"/>
              </p:ext>
            </p:extLst>
          </p:nvPr>
        </p:nvGraphicFramePr>
        <p:xfrm>
          <a:off x="646111" y="2291938"/>
          <a:ext cx="9404352" cy="42513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290099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Acceptability of a Non-formal qualification in a foreign language as the basis for a APRL/RPEL claim (n=18)</a:t>
            </a:r>
            <a:endParaRPr lang="en-GB"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08920266"/>
              </p:ext>
            </p:extLst>
          </p:nvPr>
        </p:nvGraphicFramePr>
        <p:xfrm>
          <a:off x="771896" y="2291938"/>
          <a:ext cx="9278567" cy="44294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0886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Responsibility for deciding the admissibility of Non-formal learning as a suitable basis for APEL/RPEL claims </a:t>
            </a:r>
            <a:r>
              <a:rPr lang="en-GB" sz="3200" dirty="0" smtClean="0"/>
              <a:t>(n=21)</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6673317"/>
              </p:ext>
            </p:extLst>
          </p:nvPr>
        </p:nvGraphicFramePr>
        <p:xfrm>
          <a:off x="499135" y="2373272"/>
          <a:ext cx="9551699"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301544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Practices associated with the assessment of Non-formal learning as the basis for APEL/RPEL claims (n=26)</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5983620"/>
              </p:ext>
            </p:extLst>
          </p:nvPr>
        </p:nvGraphicFramePr>
        <p:xfrm>
          <a:off x="646482" y="2527651"/>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2538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Methods for assessing RPEL claims- credit exchange v developmental model (n=20)</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8174627"/>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220209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 of reflective reviews (n=13)</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60837466"/>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7828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and conclusions</a:t>
            </a:r>
            <a:endParaRPr lang="en-GB" dirty="0"/>
          </a:p>
        </p:txBody>
      </p:sp>
      <p:sp>
        <p:nvSpPr>
          <p:cNvPr id="3" name="Content Placeholder 2"/>
          <p:cNvSpPr>
            <a:spLocks noGrp="1"/>
          </p:cNvSpPr>
          <p:nvPr>
            <p:ph idx="1"/>
          </p:nvPr>
        </p:nvSpPr>
        <p:spPr>
          <a:xfrm>
            <a:off x="1103312" y="1721922"/>
            <a:ext cx="8946541" cy="4892634"/>
          </a:xfrm>
        </p:spPr>
        <p:txBody>
          <a:bodyPr>
            <a:normAutofit lnSpcReduction="10000"/>
          </a:bodyPr>
          <a:lstStyle/>
          <a:p>
            <a:r>
              <a:rPr lang="en-GB" dirty="0" smtClean="0"/>
              <a:t>Enables an estimation of the number of students engaged in WBL in English and Welsh </a:t>
            </a:r>
            <a:r>
              <a:rPr lang="en-GB" dirty="0" smtClean="0"/>
              <a:t>universities</a:t>
            </a:r>
            <a:endParaRPr lang="en-GB" dirty="0" smtClean="0"/>
          </a:p>
          <a:p>
            <a:r>
              <a:rPr lang="en-GB" dirty="0" smtClean="0"/>
              <a:t>Is not a comprehensive survey- some very large providers are excluded. </a:t>
            </a:r>
          </a:p>
          <a:p>
            <a:r>
              <a:rPr lang="en-GB" dirty="0" smtClean="0"/>
              <a:t>Seems unlikely there is much awareness of MOOCs as potential learning tools or much demand. More generally there is more scope for recognising Non-formal learning</a:t>
            </a:r>
          </a:p>
          <a:p>
            <a:r>
              <a:rPr lang="en-GB" dirty="0" smtClean="0"/>
              <a:t>Provides valuable broader lessons about flexibility in terms of curriculum design, short cycle awards</a:t>
            </a:r>
            <a:r>
              <a:rPr lang="en-GB" dirty="0"/>
              <a:t> </a:t>
            </a:r>
            <a:r>
              <a:rPr lang="en-GB" dirty="0" smtClean="0"/>
              <a:t>and APL/RPL practices</a:t>
            </a:r>
          </a:p>
          <a:p>
            <a:r>
              <a:rPr lang="en-GB" dirty="0" smtClean="0"/>
              <a:t>Gives some insight into the variety of practices in some respects but not others- the survey identified only four universities where the curriculum is potentially fully negotiable</a:t>
            </a:r>
            <a:r>
              <a:rPr lang="en-GB" smtClean="0"/>
              <a:t>. </a:t>
            </a:r>
            <a:r>
              <a:rPr lang="en-GB" smtClean="0"/>
              <a:t>Are </a:t>
            </a:r>
            <a:r>
              <a:rPr lang="en-GB" dirty="0" smtClean="0"/>
              <a:t>still many barriers to the effective use of APL/RPL</a:t>
            </a:r>
          </a:p>
          <a:p>
            <a:r>
              <a:rPr lang="en-GB" dirty="0" smtClean="0"/>
              <a:t>Highlights the need for more comprehensive surveys both in respect of WBL and APL/RPL</a:t>
            </a:r>
            <a:endParaRPr lang="en-GB" dirty="0"/>
          </a:p>
        </p:txBody>
      </p:sp>
    </p:spTree>
    <p:extLst>
      <p:ext uri="{BB962C8B-B14F-4D97-AF65-F5344CB8AC3E}">
        <p14:creationId xmlns:p14="http://schemas.microsoft.com/office/powerpoint/2010/main" val="3007732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view from Chester…</a:t>
            </a:r>
            <a:endParaRPr lang="en-GB" dirty="0"/>
          </a:p>
        </p:txBody>
      </p:sp>
      <p:sp>
        <p:nvSpPr>
          <p:cNvPr id="3" name="Content Placeholder 2"/>
          <p:cNvSpPr>
            <a:spLocks noGrp="1"/>
          </p:cNvSpPr>
          <p:nvPr>
            <p:ph idx="1"/>
          </p:nvPr>
        </p:nvSpPr>
        <p:spPr>
          <a:xfrm>
            <a:off x="646112" y="2052918"/>
            <a:ext cx="9403742" cy="4195481"/>
          </a:xfrm>
        </p:spPr>
        <p:txBody>
          <a:bodyPr>
            <a:normAutofit/>
          </a:bodyPr>
          <a:lstStyle/>
          <a:p>
            <a:r>
              <a:rPr lang="en-GB" sz="1800" dirty="0" smtClean="0"/>
              <a:t>We are not involved in creating MOOC content but at CWRS we are used to converting Non-formal and Informal learning into academic credit (APEL).</a:t>
            </a:r>
          </a:p>
          <a:p>
            <a:endParaRPr lang="en-GB" sz="1800" dirty="0" smtClean="0"/>
          </a:p>
          <a:p>
            <a:r>
              <a:rPr lang="en-GB" sz="1800" dirty="0" smtClean="0"/>
              <a:t>A MOOC certificate is evidence of Non-formal learning</a:t>
            </a:r>
          </a:p>
          <a:p>
            <a:endParaRPr lang="en-GB" sz="1800" dirty="0" smtClean="0"/>
          </a:p>
          <a:p>
            <a:r>
              <a:rPr lang="en-GB" sz="1800" dirty="0" smtClean="0"/>
              <a:t>We do not think many MOOC certificates are a good basis for APL/RPL claims: many of them are them have content unsuited for WBL, it is difficult to establish level and for the many there is little content so it is difficult to convert into blocks of 20 credits. Many MOOCs are ‘tasters’ </a:t>
            </a:r>
            <a:r>
              <a:rPr lang="en-GB" sz="1800" dirty="0" err="1" smtClean="0"/>
              <a:t>ie</a:t>
            </a:r>
            <a:r>
              <a:rPr lang="en-GB" sz="1800" dirty="0" smtClean="0"/>
              <a:t> thinly disguised marketing devices</a:t>
            </a:r>
          </a:p>
          <a:p>
            <a:endParaRPr lang="en-GB" sz="1800" dirty="0"/>
          </a:p>
          <a:p>
            <a:r>
              <a:rPr lang="en-GB" sz="1800" dirty="0" smtClean="0"/>
              <a:t>In any case very few students who have completed MOOC courses appear interested in accreditation..</a:t>
            </a:r>
          </a:p>
          <a:p>
            <a:endParaRPr lang="en-GB" dirty="0" smtClean="0"/>
          </a:p>
          <a:p>
            <a:endParaRPr lang="en-GB" dirty="0"/>
          </a:p>
        </p:txBody>
      </p:sp>
    </p:spTree>
    <p:extLst>
      <p:ext uri="{BB962C8B-B14F-4D97-AF65-F5344CB8AC3E}">
        <p14:creationId xmlns:p14="http://schemas.microsoft.com/office/powerpoint/2010/main" val="258619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survey</a:t>
            </a:r>
            <a:endParaRPr lang="en-GB" dirty="0"/>
          </a:p>
        </p:txBody>
      </p:sp>
      <p:sp>
        <p:nvSpPr>
          <p:cNvPr id="3" name="Content Placeholder 2"/>
          <p:cNvSpPr>
            <a:spLocks noGrp="1"/>
          </p:cNvSpPr>
          <p:nvPr>
            <p:ph idx="1"/>
          </p:nvPr>
        </p:nvSpPr>
        <p:spPr/>
        <p:txBody>
          <a:bodyPr>
            <a:normAutofit lnSpcReduction="10000"/>
          </a:bodyPr>
          <a:lstStyle/>
          <a:p>
            <a:r>
              <a:rPr lang="en-GB" dirty="0" smtClean="0"/>
              <a:t>We wondered if other universities are using MOOC certificates as the basis for APEL? RPEL claims: 41 universities contacted who appear to be engaged in WBL: 26 responded.</a:t>
            </a:r>
          </a:p>
          <a:p>
            <a:endParaRPr lang="en-GB" dirty="0" smtClean="0"/>
          </a:p>
          <a:p>
            <a:r>
              <a:rPr lang="en-GB" dirty="0" smtClean="0"/>
              <a:t>Includes most of the major providers but not all</a:t>
            </a:r>
          </a:p>
          <a:p>
            <a:endParaRPr lang="en-GB" dirty="0" smtClean="0"/>
          </a:p>
          <a:p>
            <a:r>
              <a:rPr lang="en-GB" dirty="0" smtClean="0"/>
              <a:t>Three types of question: nature of WBL provision, use of online learning materials and APL/RPL procedures</a:t>
            </a:r>
          </a:p>
          <a:p>
            <a:endParaRPr lang="en-GB" dirty="0" smtClean="0"/>
          </a:p>
          <a:p>
            <a:r>
              <a:rPr lang="en-GB" dirty="0" smtClean="0"/>
              <a:t>There has been no survey of APL/RPL in England since 2000 and no survey of WBL departments </a:t>
            </a:r>
            <a:endParaRPr lang="en-GB" dirty="0"/>
          </a:p>
        </p:txBody>
      </p:sp>
    </p:spTree>
    <p:extLst>
      <p:ext uri="{BB962C8B-B14F-4D97-AF65-F5344CB8AC3E}">
        <p14:creationId xmlns:p14="http://schemas.microsoft.com/office/powerpoint/2010/main" val="3075513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Work based learning? (n=26)</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85924319"/>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93085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many students are engaged in WBL? (n=25)</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28148548"/>
              </p:ext>
            </p:extLst>
          </p:nvPr>
        </p:nvGraphicFramePr>
        <p:xfrm>
          <a:off x="760021" y="2052638"/>
          <a:ext cx="929044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42235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many FTEs in WBL (estimated)?</a:t>
            </a:r>
            <a:br>
              <a:rPr lang="en-GB" dirty="0" smtClean="0"/>
            </a:br>
            <a:r>
              <a:rPr lang="en-GB" dirty="0" smtClean="0"/>
              <a:t>(n=25)</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2838322"/>
              </p:ext>
            </p:extLst>
          </p:nvPr>
        </p:nvGraphicFramePr>
        <p:xfrm>
          <a:off x="646111" y="2052638"/>
          <a:ext cx="9404352" cy="4195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66303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Estimated proportion of WBL students who are distance learners (n=25)</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1788166"/>
              </p:ext>
            </p:extLst>
          </p:nvPr>
        </p:nvGraphicFramePr>
        <p:xfrm>
          <a:off x="646111" y="2600696"/>
          <a:ext cx="9404352" cy="36477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67288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195</TotalTime>
  <Words>1102</Words>
  <Application>Microsoft Office PowerPoint</Application>
  <PresentationFormat>Widescreen</PresentationFormat>
  <Paragraphs>65</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Century Gothic</vt:lpstr>
      <vt:lpstr>Times New Roman</vt:lpstr>
      <vt:lpstr>Wingdings 3</vt:lpstr>
      <vt:lpstr>Ion</vt:lpstr>
      <vt:lpstr>Repurposing MOOCs for the Accreditation of Prior Learning: A survey of practice in University Work Based Learning departments. </vt:lpstr>
      <vt:lpstr>PowerPoint Presentation</vt:lpstr>
      <vt:lpstr>“..while in the first instance MOOCs will simply be for voluntary leisure learning, there is clearly the potential for these courses to be accredited and count towards degree programmes. A candidate who successfully completes a MOOC could pay a small fee in order to take an assessment and gain credit that counts towards a formal qualification. The intention would be that students could take a series of credits at very low cost before transferring to a full-cost course to ‘top up’ their qualification. This could be a very powerful way of delivering part-time distance learning at no extra cost to the state. The accreditation could either be done by the HEI that provided the MOOC, or it could be overseen by the Open University, since it is hosting the FutureLearn platform and has extensive experience in credit-based distance learning….We recommend that English HEIs should embrace the potential of new technologies by recognising credit from low-cost online courses so that they can count towards degree programmes. To make a start down this road we recommend that the Open University should accredit MOOCs provided via the FutureLearn platform so that they can count towards degree programmes offered by the OU itself and its partner institutions” </vt:lpstr>
      <vt:lpstr>The view from Chester…</vt:lpstr>
      <vt:lpstr>The survey</vt:lpstr>
      <vt:lpstr>What is Work based learning? (n=26)</vt:lpstr>
      <vt:lpstr>How many students are engaged in WBL? (n=25)</vt:lpstr>
      <vt:lpstr>How many FTEs in WBL (estimated)? (n=25)</vt:lpstr>
      <vt:lpstr>Estimated proportion of WBL students who are distance learners (n=25)</vt:lpstr>
      <vt:lpstr>Who produces online learning materials? (n=26)</vt:lpstr>
      <vt:lpstr>Type of content created (n=26)</vt:lpstr>
      <vt:lpstr>Responsibility for inducting students into the use of online materials (n=26)</vt:lpstr>
      <vt:lpstr>Internal online resources students are directed to (n=26)</vt:lpstr>
      <vt:lpstr>External online resources students are directed to (n=24)</vt:lpstr>
      <vt:lpstr>Attitudes towards Wikipedia (n=25)</vt:lpstr>
      <vt:lpstr>Use of free online books (n=14)</vt:lpstr>
      <vt:lpstr>Use of freely available videos (n=17)</vt:lpstr>
      <vt:lpstr>Use of other non-MOOC academic sources (n=18)</vt:lpstr>
      <vt:lpstr>Use of MOOCs (n=20)</vt:lpstr>
      <vt:lpstr>APL/RPL in WBL Departments: currency of allowable APCL/RPCL (n=24)</vt:lpstr>
      <vt:lpstr>Methods for giving currency to outdated APCL/RPCL (n=24)</vt:lpstr>
      <vt:lpstr>The uses of APL/RPL (n=22)</vt:lpstr>
      <vt:lpstr>Estimated number of students admitted to WBL programmes on the basis of APL/ RPL claims (n=15)</vt:lpstr>
      <vt:lpstr>Evidence of APL/RPL as the basis for admission purposes (n=19)</vt:lpstr>
      <vt:lpstr>Assessment methods of APL/RPL claims for credit (n=19)</vt:lpstr>
      <vt:lpstr>Estimated number of students making APL claims for credit (n=24)</vt:lpstr>
      <vt:lpstr>Trojan horse v Procrustean approaches to curriculum (n=22)</vt:lpstr>
      <vt:lpstr>Permitted APL/RPL as part of an award (n=22)</vt:lpstr>
      <vt:lpstr>APCL/RPCL or APEL/RPEL? (n=21)</vt:lpstr>
      <vt:lpstr>APEL/RPEL: specific or generic credit? (n=18)</vt:lpstr>
      <vt:lpstr>Acceptable sources of non-formal learning for APEL/RPEL claims (n=20)</vt:lpstr>
      <vt:lpstr>Acceptability of a certificate obtained via automated assessment as the basis for an APEL/RPEL claim (n=19)</vt:lpstr>
      <vt:lpstr>Acceptability of a online source of learning as the basis for a APEL/RPEL claim (n=20)</vt:lpstr>
      <vt:lpstr>Acceptability of a Non-formal qualification in a foreign language as the basis for a APRL/RPEL claim (n=18)</vt:lpstr>
      <vt:lpstr>Responsibility for deciding the admissibility of Non-formal learning as a suitable basis for APEL/RPEL claims (n=21)</vt:lpstr>
      <vt:lpstr>Practices associated with the assessment of Non-formal learning as the basis for APEL/RPEL claims (n=26)</vt:lpstr>
      <vt:lpstr>Methods for assessing RPEL claims- credit exchange v developmental model (n=20)</vt:lpstr>
      <vt:lpstr>Content of reflective reviews (n=13)</vt:lpstr>
      <vt:lpstr>Summary and conclusions</vt:lpstr>
    </vt:vector>
  </TitlesOfParts>
  <Company>University of Chester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Work based learning in English and Welsh universities</dc:title>
  <dc:creator>Jon Talbot</dc:creator>
  <cp:lastModifiedBy>Jon Talbot</cp:lastModifiedBy>
  <cp:revision>24</cp:revision>
  <dcterms:created xsi:type="dcterms:W3CDTF">2016-01-05T14:07:19Z</dcterms:created>
  <dcterms:modified xsi:type="dcterms:W3CDTF">2016-01-20T14:32:43Z</dcterms:modified>
</cp:coreProperties>
</file>